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45"/>
  </p:notesMasterIdLst>
  <p:handoutMasterIdLst>
    <p:handoutMasterId r:id="rId46"/>
  </p:handoutMasterIdLst>
  <p:sldIdLst>
    <p:sldId id="549" r:id="rId3"/>
    <p:sldId id="823" r:id="rId4"/>
    <p:sldId id="382" r:id="rId5"/>
    <p:sldId id="384" r:id="rId6"/>
    <p:sldId id="385" r:id="rId7"/>
    <p:sldId id="387" r:id="rId8"/>
    <p:sldId id="473" r:id="rId9"/>
    <p:sldId id="474" r:id="rId10"/>
    <p:sldId id="485" r:id="rId11"/>
    <p:sldId id="759" r:id="rId12"/>
    <p:sldId id="371" r:id="rId13"/>
    <p:sldId id="763" r:id="rId14"/>
    <p:sldId id="824" r:id="rId15"/>
    <p:sldId id="668" r:id="rId16"/>
    <p:sldId id="666" r:id="rId17"/>
    <p:sldId id="676" r:id="rId18"/>
    <p:sldId id="692" r:id="rId19"/>
    <p:sldId id="704" r:id="rId20"/>
    <p:sldId id="717" r:id="rId21"/>
    <p:sldId id="782" r:id="rId22"/>
    <p:sldId id="709" r:id="rId23"/>
    <p:sldId id="765" r:id="rId24"/>
    <p:sldId id="813" r:id="rId25"/>
    <p:sldId id="686" r:id="rId26"/>
    <p:sldId id="688" r:id="rId27"/>
    <p:sldId id="685" r:id="rId28"/>
    <p:sldId id="683" r:id="rId29"/>
    <p:sldId id="690" r:id="rId30"/>
    <p:sldId id="522" r:id="rId31"/>
    <p:sldId id="487" r:id="rId32"/>
    <p:sldId id="757" r:id="rId33"/>
    <p:sldId id="764" r:id="rId34"/>
    <p:sldId id="538" r:id="rId35"/>
    <p:sldId id="540" r:id="rId36"/>
    <p:sldId id="567" r:id="rId37"/>
    <p:sldId id="783" r:id="rId38"/>
    <p:sldId id="754" r:id="rId39"/>
    <p:sldId id="755" r:id="rId40"/>
    <p:sldId id="756" r:id="rId41"/>
    <p:sldId id="815" r:id="rId42"/>
    <p:sldId id="816" r:id="rId43"/>
    <p:sldId id="825" r:id="rId44"/>
  </p:sldIdLst>
  <p:sldSz cx="9144000" cy="6858000" type="screen4x3"/>
  <p:notesSz cx="6950075" cy="9236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bellaj" initials="JLB"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A2"/>
    <a:srgbClr val="D0D8E8"/>
    <a:srgbClr val="E9EDF4"/>
    <a:srgbClr val="0000FF"/>
    <a:srgbClr val="4F81BD"/>
    <a:srgbClr val="0000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20" autoAdjust="0"/>
    <p:restoredTop sz="94585" autoAdjust="0"/>
  </p:normalViewPr>
  <p:slideViewPr>
    <p:cSldViewPr>
      <p:cViewPr varScale="1">
        <p:scale>
          <a:sx n="88" d="100"/>
          <a:sy n="88" d="100"/>
        </p:scale>
        <p:origin x="1644"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402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936768" y="0"/>
            <a:ext cx="3011699" cy="461804"/>
          </a:xfrm>
          <a:prstGeom prst="rect">
            <a:avLst/>
          </a:prstGeom>
        </p:spPr>
        <p:txBody>
          <a:bodyPr vert="horz" lIns="91440" tIns="45720" rIns="91440" bIns="45720" rtlCol="0"/>
          <a:lstStyle>
            <a:lvl1pPr algn="r">
              <a:defRPr sz="1200"/>
            </a:lvl1pPr>
          </a:lstStyle>
          <a:p>
            <a:pPr>
              <a:defRPr/>
            </a:pPr>
            <a:fld id="{BBBDE25E-52BB-47B9-A446-53DB51A32D64}" type="datetimeFigureOut">
              <a:rPr lang="en-US"/>
              <a:pPr>
                <a:defRPr/>
              </a:pPr>
              <a:t>4/12/2017</a:t>
            </a:fld>
            <a:endParaRPr lang="en-US"/>
          </a:p>
        </p:txBody>
      </p:sp>
      <p:sp>
        <p:nvSpPr>
          <p:cNvPr id="4" name="Footer Placeholder 3"/>
          <p:cNvSpPr>
            <a:spLocks noGrp="1"/>
          </p:cNvSpPr>
          <p:nvPr>
            <p:ph type="ftr" sz="quarter" idx="2"/>
          </p:nvPr>
        </p:nvSpPr>
        <p:spPr>
          <a:xfrm>
            <a:off x="0" y="8772669"/>
            <a:ext cx="3011699" cy="461804"/>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36768" y="8772669"/>
            <a:ext cx="3011699" cy="461804"/>
          </a:xfrm>
          <a:prstGeom prst="rect">
            <a:avLst/>
          </a:prstGeom>
        </p:spPr>
        <p:txBody>
          <a:bodyPr vert="horz" lIns="91440" tIns="45720" rIns="91440" bIns="45720" rtlCol="0" anchor="b"/>
          <a:lstStyle>
            <a:lvl1pPr algn="r">
              <a:defRPr sz="1200"/>
            </a:lvl1pPr>
          </a:lstStyle>
          <a:p>
            <a:pPr>
              <a:defRPr/>
            </a:pPr>
            <a:fld id="{75DAF173-D207-4F7F-AB37-384E7A5E6A21}" type="slidenum">
              <a:rPr lang="en-US"/>
              <a:pPr>
                <a:defRPr/>
              </a:pPr>
              <a:t>‹#›</a:t>
            </a:fld>
            <a:endParaRPr lang="en-US"/>
          </a:p>
        </p:txBody>
      </p:sp>
    </p:spTree>
    <p:extLst>
      <p:ext uri="{BB962C8B-B14F-4D97-AF65-F5344CB8AC3E}">
        <p14:creationId xmlns:p14="http://schemas.microsoft.com/office/powerpoint/2010/main" val="5596740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F1F5852E-F665-4B55-8C70-624FA05354F7}" type="datetimeFigureOut">
              <a:rPr lang="en-US"/>
              <a:pPr>
                <a:defRPr/>
              </a:pPr>
              <a:t>4/12/2017</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72669"/>
            <a:ext cx="3011699" cy="461804"/>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36768" y="8772669"/>
            <a:ext cx="3011699" cy="461804"/>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5F070E3E-F62A-4914-9A09-A5A2E4E1E808}" type="slidenum">
              <a:rPr lang="en-US"/>
              <a:pPr>
                <a:defRPr/>
              </a:pPr>
              <a:t>‹#›</a:t>
            </a:fld>
            <a:endParaRPr lang="en-US"/>
          </a:p>
        </p:txBody>
      </p:sp>
    </p:spTree>
    <p:extLst>
      <p:ext uri="{BB962C8B-B14F-4D97-AF65-F5344CB8AC3E}">
        <p14:creationId xmlns:p14="http://schemas.microsoft.com/office/powerpoint/2010/main" val="14235725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D57A47A-D0BD-43E1-8237-7E1D8CCDFD73}" type="slidenum">
              <a:rPr lang="en-US"/>
              <a:pPr fontAlgn="base">
                <a:spcBef>
                  <a:spcPct val="0"/>
                </a:spcBef>
                <a:spcAft>
                  <a:spcPct val="0"/>
                </a:spcAft>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xfrm>
            <a:off x="2921000" y="228600"/>
            <a:ext cx="2814638" cy="21113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a:p>
            <a:pPr eaLnBrk="1" hangingPunct="1"/>
            <a:r>
              <a:rPr lang="en-US" altLang="en-US"/>
              <a:t> </a:t>
            </a:r>
          </a:p>
        </p:txBody>
      </p:sp>
      <p:sp>
        <p:nvSpPr>
          <p:cNvPr id="4" name="Slide Number Placeholder 3"/>
          <p:cNvSpPr>
            <a:spLocks noGrp="1"/>
          </p:cNvSpPr>
          <p:nvPr>
            <p:ph type="sldNum" sz="quarter" idx="5"/>
          </p:nvPr>
        </p:nvSpPr>
        <p:spPr/>
        <p:txBody>
          <a:bodyPr/>
          <a:lstStyle/>
          <a:p>
            <a:pPr>
              <a:defRPr/>
            </a:pPr>
            <a:fld id="{50EBE668-5AE6-4BAD-881F-D66F599DDEC5}" type="slidenum">
              <a:rPr lang="en-US" smtClean="0"/>
              <a:pPr>
                <a:defRPr/>
              </a:pPr>
              <a:t>36</a:t>
            </a:fld>
            <a:endParaRPr lang="en-US"/>
          </a:p>
        </p:txBody>
      </p:sp>
      <p:sp>
        <p:nvSpPr>
          <p:cNvPr id="2" name="TextBox 1"/>
          <p:cNvSpPr txBox="1"/>
          <p:nvPr/>
        </p:nvSpPr>
        <p:spPr>
          <a:xfrm>
            <a:off x="655637" y="2513483"/>
            <a:ext cx="7772400" cy="4182572"/>
          </a:xfrm>
          <a:prstGeom prst="rect">
            <a:avLst/>
          </a:prstGeom>
          <a:noFill/>
        </p:spPr>
        <p:txBody>
          <a:bodyPr wrap="square" lIns="89675" tIns="44838" rIns="89675" bIns="44838" rtlCol="0">
            <a:spAutoFit/>
          </a:bodyPr>
          <a:lstStyle/>
          <a:p>
            <a:r>
              <a:rPr lang="en-US" sz="1200" b="1" dirty="0">
                <a:solidFill>
                  <a:srgbClr val="FF0000"/>
                </a:solidFill>
                <a:latin typeface="+mn-lt"/>
              </a:rPr>
              <a:t>Moderator: What suggestions do you have for applicants in completing the Priorities, Goals, Strategies and Desired Outcomes charts?</a:t>
            </a:r>
            <a:endParaRPr lang="en-US" sz="1200" dirty="0">
              <a:solidFill>
                <a:srgbClr val="FF0000"/>
              </a:solidFill>
              <a:latin typeface="+mn-lt"/>
            </a:endParaRPr>
          </a:p>
          <a:p>
            <a:r>
              <a:rPr lang="en-US" sz="1200" dirty="0">
                <a:latin typeface="+mn-lt"/>
              </a:rPr>
              <a:t> </a:t>
            </a:r>
            <a:r>
              <a:rPr lang="en-US" sz="1100" dirty="0">
                <a:latin typeface="+mn-lt"/>
              </a:rPr>
              <a:t>All applicants, including those in renewal, should understand the difference between the two charts in this section. The first chart requires applicants to provide Priorities, Goals, Strategies, and Desired Outcomes for 2016. The second chart requires applicants to report on whether its projected outcomes for 2015 were met. One looks forward and one looks back. </a:t>
            </a:r>
          </a:p>
          <a:p>
            <a:r>
              <a:rPr lang="en-US" sz="1100" dirty="0">
                <a:latin typeface="+mn-lt"/>
              </a:rPr>
              <a:t> </a:t>
            </a:r>
          </a:p>
          <a:p>
            <a:pPr lvl="0"/>
            <a:r>
              <a:rPr lang="en-US" sz="1100" dirty="0">
                <a:latin typeface="+mn-lt"/>
              </a:rPr>
              <a:t>Applicants should consider previous outcomes to help guide them in determining realistic outcomes for 2016. For each priority, applicants will likely have more than one goal, strategy, and desired outcome. LSC is interested in knowing how the applicant plans to address its priorities (which were determined through the needs assessment); what goals it has set forth to address those priorities (which are clearly-defined and client-centered); how it plans to meet those goals (through a number of strategies); and what its intended result is (which are the desired outcomes). This is really the meat and potatoes for applicants holding themselves accountable to their boards, to funders, and to the client community. </a:t>
            </a:r>
          </a:p>
          <a:p>
            <a:r>
              <a:rPr lang="en-US" sz="1100" dirty="0">
                <a:latin typeface="+mn-lt"/>
              </a:rPr>
              <a:t> </a:t>
            </a:r>
          </a:p>
          <a:p>
            <a:pPr lvl="0"/>
            <a:r>
              <a:rPr lang="en-US" sz="1100" dirty="0">
                <a:latin typeface="+mn-lt"/>
              </a:rPr>
              <a:t>The box to the left shows an example of a single priority “Maintaining the stock of decent affordable housing” with a couple of goals and several strategies under each goal. This is an example of the looking forward chart.</a:t>
            </a:r>
          </a:p>
          <a:p>
            <a:r>
              <a:rPr lang="en-US" sz="1200" dirty="0">
                <a:latin typeface="+mn-lt"/>
              </a:rPr>
              <a:t> </a:t>
            </a:r>
          </a:p>
          <a:p>
            <a:r>
              <a:rPr lang="en-US" sz="1200" b="1" dirty="0">
                <a:solidFill>
                  <a:srgbClr val="FF0000"/>
                </a:solidFill>
                <a:latin typeface="+mn-lt"/>
              </a:rPr>
              <a:t>Moderator: What is the relationship between the “Priorities, Goals, Strategies and Desired Outcomes” chart and the “Outcomes Met for Previous Priorities” chart.</a:t>
            </a:r>
            <a:endParaRPr lang="en-US" sz="1200" dirty="0">
              <a:solidFill>
                <a:srgbClr val="FF0000"/>
              </a:solidFill>
              <a:latin typeface="+mn-lt"/>
            </a:endParaRPr>
          </a:p>
          <a:p>
            <a:r>
              <a:rPr lang="en-US" sz="1200" b="1" dirty="0">
                <a:latin typeface="+mn-lt"/>
              </a:rPr>
              <a:t> </a:t>
            </a:r>
            <a:r>
              <a:rPr lang="en-US" sz="1100" dirty="0">
                <a:latin typeface="+mn-lt"/>
              </a:rPr>
              <a:t>Good question. The Priorities, Goals, Strategies, and Desired Outcomes presented in last year’s application, or renewal, are used to complete the chart you see on the right on this slide. It requires applicants to let LSC know if its desired outcomes from 2015 were met. If the program had stated in last year’s application that it would represent 50 private tenant and 10 public housing tenant families in retaining their residences through cases undertaken in 2015, LSC wants to know whether the program actually met that outcome. And in the event that the program has not met its outcomes, LSC wants to know why. </a:t>
            </a:r>
          </a:p>
        </p:txBody>
      </p:sp>
    </p:spTree>
    <p:extLst>
      <p:ext uri="{BB962C8B-B14F-4D97-AF65-F5344CB8AC3E}">
        <p14:creationId xmlns:p14="http://schemas.microsoft.com/office/powerpoint/2010/main" val="40198739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4" name="Slide Number Placeholder 3"/>
          <p:cNvSpPr>
            <a:spLocks noGrp="1"/>
          </p:cNvSpPr>
          <p:nvPr>
            <p:ph type="sldNum" sz="quarter" idx="5"/>
          </p:nvPr>
        </p:nvSpPr>
        <p:spPr/>
        <p:txBody>
          <a:bodyPr/>
          <a:lstStyle/>
          <a:p>
            <a:pPr>
              <a:defRPr/>
            </a:pPr>
            <a:fld id="{0C7B4565-50A5-4266-A123-A9D0EB64ADE8}" type="slidenum">
              <a:rPr lang="en-US" smtClean="0"/>
              <a:pPr>
                <a:defRPr/>
              </a:pPr>
              <a:t>41</a:t>
            </a:fld>
            <a:endParaRPr lang="en-US"/>
          </a:p>
        </p:txBody>
      </p:sp>
    </p:spTree>
    <p:extLst>
      <p:ext uri="{BB962C8B-B14F-4D97-AF65-F5344CB8AC3E}">
        <p14:creationId xmlns:p14="http://schemas.microsoft.com/office/powerpoint/2010/main" val="34507885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3559890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945693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D2A1F7DA-AA04-40AA-BA05-A168EF3083BD}" type="slidenum">
              <a:rPr lang="en-US" smtClean="0"/>
              <a:pPr>
                <a:defRPr/>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p>
            <a:pPr>
              <a:defRPr/>
            </a:pPr>
            <a:fld id="{B61CFEDA-FF1A-4603-A0C6-1E8AAD8356C9}" type="slidenum">
              <a:rPr lang="en-US" smtClean="0"/>
              <a:pPr>
                <a:defRPr/>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p>
            <a:pPr>
              <a:defRPr/>
            </a:pPr>
            <a:fld id="{A69F4457-8F22-4948-82C5-82256F446282}" type="slidenum">
              <a:rPr lang="en-US" smtClean="0"/>
              <a:pPr>
                <a:defRPr/>
              </a:pPr>
              <a:t>16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p>
            <a:pPr>
              <a:defRPr/>
            </a:pPr>
            <a:fld id="{FFC1BB73-9E4D-4AC1-83BE-239D88C6A43E}" type="slidenum">
              <a:rPr lang="en-US" smtClean="0"/>
              <a:pPr>
                <a:defRPr/>
              </a:pPr>
              <a:t>18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p>
            <a:pPr>
              <a:defRPr/>
            </a:pPr>
            <a:fld id="{FFC1BB73-9E4D-4AC1-83BE-239D88C6A43E}" type="slidenum">
              <a:rPr lang="en-US" smtClean="0"/>
              <a:pPr>
                <a:defRPr/>
              </a:pPr>
              <a:t>19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p>
            <a:pPr>
              <a:defRPr/>
            </a:pPr>
            <a:fld id="{FFC1BB73-9E4D-4AC1-83BE-239D88C6A43E}" type="slidenum">
              <a:rPr lang="en-US" smtClean="0"/>
              <a:pPr>
                <a:defRPr/>
              </a:pPr>
              <a:t>21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t>Show attendees how to use the copy feature. </a:t>
            </a:r>
          </a:p>
        </p:txBody>
      </p:sp>
      <p:sp>
        <p:nvSpPr>
          <p:cNvPr id="4" name="Slide Number Placeholder 3"/>
          <p:cNvSpPr>
            <a:spLocks noGrp="1"/>
          </p:cNvSpPr>
          <p:nvPr>
            <p:ph type="sldNum" sz="quarter" idx="5"/>
          </p:nvPr>
        </p:nvSpPr>
        <p:spPr/>
        <p:txBody>
          <a:bodyPr/>
          <a:lstStyle/>
          <a:p>
            <a:pPr>
              <a:defRPr/>
            </a:pPr>
            <a:fld id="{9C1B3A9F-886B-4B9E-B019-885A022D040A}" type="slidenum">
              <a:rPr lang="en-US" smtClean="0"/>
              <a:pPr>
                <a:defRPr/>
              </a:pPr>
              <a:t>30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4B961CC9-4142-4EAA-99D9-34FF80D4C506}" type="datetimeFigureOut">
              <a:rPr lang="en-US"/>
              <a:pPr>
                <a:defRPr/>
              </a:pPr>
              <a:t>4/12/2017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3DF2316-A76D-4CD8-88CC-189730A6039A}" type="slidenum">
              <a:rPr lang="en-US"/>
              <a:pPr>
                <a:defRPr/>
              </a:pPr>
              <a:t>‹#›</a:t>
            </a:fld>
            <a:endParaRPr lang="en-US"/>
          </a:p>
        </p:txBody>
      </p:sp>
    </p:spTree>
    <p:extLst>
      <p:ext uri="{BB962C8B-B14F-4D97-AF65-F5344CB8AC3E}">
        <p14:creationId xmlns:p14="http://schemas.microsoft.com/office/powerpoint/2010/main" val="3446797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E256ECF-3FE4-4539-9C78-91C64943E7B8}" type="datetimeFigureOut">
              <a:rPr lang="en-US"/>
              <a:pPr>
                <a:defRPr/>
              </a:pPr>
              <a:t>4/12/2017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6BAD883-BAFD-4FAD-961F-E9856E9213F4}" type="slidenum">
              <a:rPr lang="en-US"/>
              <a:pPr>
                <a:defRPr/>
              </a:pPr>
              <a:t>‹#›</a:t>
            </a:fld>
            <a:endParaRPr lang="en-US"/>
          </a:p>
        </p:txBody>
      </p:sp>
    </p:spTree>
    <p:extLst>
      <p:ext uri="{BB962C8B-B14F-4D97-AF65-F5344CB8AC3E}">
        <p14:creationId xmlns:p14="http://schemas.microsoft.com/office/powerpoint/2010/main" val="1717778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5000DFD-EF4C-4F7B-B47E-E5BE8482023A}" type="datetimeFigureOut">
              <a:rPr lang="en-US"/>
              <a:pPr>
                <a:defRPr/>
              </a:pPr>
              <a:t>4/12/2017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BCFF618-4A75-405D-BF64-F666745398A3}" type="slidenum">
              <a:rPr lang="en-US"/>
              <a:pPr>
                <a:defRPr/>
              </a:pPr>
              <a:t>‹#›</a:t>
            </a:fld>
            <a:endParaRPr lang="en-US"/>
          </a:p>
        </p:txBody>
      </p:sp>
    </p:spTree>
    <p:extLst>
      <p:ext uri="{BB962C8B-B14F-4D97-AF65-F5344CB8AC3E}">
        <p14:creationId xmlns:p14="http://schemas.microsoft.com/office/powerpoint/2010/main" val="34050353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4" name="Slide Number Placeholder 5"/>
          <p:cNvSpPr txBox="1">
            <a:spLocks/>
          </p:cNvSpPr>
          <p:nvPr userDrawn="1"/>
        </p:nvSpPr>
        <p:spPr>
          <a:xfrm>
            <a:off x="3276600" y="6324600"/>
            <a:ext cx="2133600" cy="365125"/>
          </a:xfrm>
          <a:prstGeom prst="rect">
            <a:avLst/>
          </a:prstGeom>
        </p:spPr>
        <p:txBody>
          <a:bodyPr anchor="ctr"/>
          <a:lstStyle>
            <a:defPPr>
              <a:defRPr lang="en-US"/>
            </a:defPPr>
            <a:lvl1pPr algn="ctr" rtl="0" fontAlgn="auto">
              <a:spcBef>
                <a:spcPts val="0"/>
              </a:spcBef>
              <a:spcAft>
                <a:spcPts val="0"/>
              </a:spcAft>
              <a:defRPr sz="1200" kern="1200">
                <a:solidFill>
                  <a:schemeClr val="tx2"/>
                </a:solidFill>
                <a:latin typeface="+mn-lt"/>
                <a:ea typeface="+mn-ea"/>
                <a:cs typeface="+mn-cs"/>
              </a:defRPr>
            </a:lvl1pPr>
            <a:lvl2pPr marL="455613" indent="1588" algn="l" rtl="0" fontAlgn="base">
              <a:spcBef>
                <a:spcPct val="0"/>
              </a:spcBef>
              <a:spcAft>
                <a:spcPct val="0"/>
              </a:spcAft>
              <a:defRPr kern="1200">
                <a:solidFill>
                  <a:schemeClr val="tx1"/>
                </a:solidFill>
                <a:latin typeface="Arial" pitchFamily="34" charset="0"/>
                <a:ea typeface="+mn-ea"/>
                <a:cs typeface="+mn-cs"/>
              </a:defRPr>
            </a:lvl2pPr>
            <a:lvl3pPr marL="912813" indent="1588" algn="l" rtl="0" fontAlgn="base">
              <a:spcBef>
                <a:spcPct val="0"/>
              </a:spcBef>
              <a:spcAft>
                <a:spcPct val="0"/>
              </a:spcAft>
              <a:defRPr kern="1200">
                <a:solidFill>
                  <a:schemeClr val="tx1"/>
                </a:solidFill>
                <a:latin typeface="Arial" pitchFamily="34" charset="0"/>
                <a:ea typeface="+mn-ea"/>
                <a:cs typeface="+mn-cs"/>
              </a:defRPr>
            </a:lvl3pPr>
            <a:lvl4pPr marL="1370013" indent="1588" algn="l" rtl="0" fontAlgn="base">
              <a:spcBef>
                <a:spcPct val="0"/>
              </a:spcBef>
              <a:spcAft>
                <a:spcPct val="0"/>
              </a:spcAft>
              <a:defRPr kern="1200">
                <a:solidFill>
                  <a:schemeClr val="tx1"/>
                </a:solidFill>
                <a:latin typeface="Arial" pitchFamily="34" charset="0"/>
                <a:ea typeface="+mn-ea"/>
                <a:cs typeface="+mn-cs"/>
              </a:defRPr>
            </a:lvl4pPr>
            <a:lvl5pPr marL="1827213" indent="1588"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endParaRPr lang="en-US" dirty="0"/>
          </a:p>
        </p:txBody>
      </p:sp>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Date Placeholder 3"/>
          <p:cNvSpPr>
            <a:spLocks noGrp="1"/>
          </p:cNvSpPr>
          <p:nvPr>
            <p:ph type="dt" sz="half" idx="10"/>
          </p:nvPr>
        </p:nvSpPr>
        <p:spPr/>
        <p:txBody>
          <a:bodyPr/>
          <a:lstStyle>
            <a:lvl1pPr>
              <a:defRPr smtClean="0"/>
            </a:lvl1pPr>
          </a:lstStyle>
          <a:p>
            <a:pPr>
              <a:defRPr/>
            </a:pPr>
            <a:fld id="{BC6D14A2-F1F1-4A21-B62D-4B27650A8E1D}" type="datetime1">
              <a:rPr lang="en-US" smtClean="0"/>
              <a:t>4/12/2017</a:t>
            </a:fld>
            <a:endParaRPr lang="en-US"/>
          </a:p>
        </p:txBody>
      </p:sp>
    </p:spTree>
    <p:extLst>
      <p:ext uri="{BB962C8B-B14F-4D97-AF65-F5344CB8AC3E}">
        <p14:creationId xmlns:p14="http://schemas.microsoft.com/office/powerpoint/2010/main" val="20036370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D2EA78D-767C-45AA-BEDF-EBF03FFBD3D7}" type="datetime1">
              <a:rPr lang="en-US" smtClean="0"/>
              <a:t>4/12/2017</a:t>
            </a:fld>
            <a:endParaRPr lang="en-US"/>
          </a:p>
        </p:txBody>
      </p:sp>
      <p:sp>
        <p:nvSpPr>
          <p:cNvPr id="5" name="Slide Number Placeholder 5"/>
          <p:cNvSpPr>
            <a:spLocks noGrp="1"/>
          </p:cNvSpPr>
          <p:nvPr>
            <p:ph type="sldNum" sz="quarter" idx="11"/>
          </p:nvPr>
        </p:nvSpPr>
        <p:spPr/>
        <p:txBody>
          <a:bodyPr/>
          <a:lstStyle>
            <a:lvl1pPr>
              <a:defRPr/>
            </a:lvl1pPr>
          </a:lstStyle>
          <a:p>
            <a:pPr>
              <a:defRPr/>
            </a:pPr>
            <a:fld id="{D39B1A77-8B53-4A1B-9533-82548F5FE9ED}" type="slidenum">
              <a:rPr lang="en-US"/>
              <a:pPr>
                <a:defRPr/>
              </a:pPr>
              <a:t>‹#›</a:t>
            </a:fld>
            <a:endParaRPr lang="en-US" dirty="0"/>
          </a:p>
        </p:txBody>
      </p:sp>
    </p:spTree>
    <p:extLst>
      <p:ext uri="{BB962C8B-B14F-4D97-AF65-F5344CB8AC3E}">
        <p14:creationId xmlns:p14="http://schemas.microsoft.com/office/powerpoint/2010/main" val="1737616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B142F1A-AF3C-4568-AAC8-CF72F0348B57}" type="datetimeFigureOut">
              <a:rPr lang="en-US"/>
              <a:pPr>
                <a:defRPr/>
              </a:pPr>
              <a:t>4/12/2017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13D1CFF-A814-4486-AD74-F3009ABD4D41}" type="slidenum">
              <a:rPr lang="en-US"/>
              <a:pPr>
                <a:defRPr/>
              </a:pPr>
              <a:t>‹#›</a:t>
            </a:fld>
            <a:endParaRPr lang="en-US"/>
          </a:p>
        </p:txBody>
      </p:sp>
    </p:spTree>
    <p:extLst>
      <p:ext uri="{BB962C8B-B14F-4D97-AF65-F5344CB8AC3E}">
        <p14:creationId xmlns:p14="http://schemas.microsoft.com/office/powerpoint/2010/main" val="3037415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A09590A-0931-4D77-B676-9103783BC368}" type="datetimeFigureOut">
              <a:rPr lang="en-US"/>
              <a:pPr>
                <a:defRPr/>
              </a:pPr>
              <a:t>4/12/2017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A7E27B3-DC81-453B-82CB-EDDB415535EB}" type="slidenum">
              <a:rPr lang="en-US"/>
              <a:pPr>
                <a:defRPr/>
              </a:pPr>
              <a:t>‹#›</a:t>
            </a:fld>
            <a:endParaRPr lang="en-US"/>
          </a:p>
        </p:txBody>
      </p:sp>
    </p:spTree>
    <p:extLst>
      <p:ext uri="{BB962C8B-B14F-4D97-AF65-F5344CB8AC3E}">
        <p14:creationId xmlns:p14="http://schemas.microsoft.com/office/powerpoint/2010/main" val="783551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5078DFEA-1373-4C0B-AF07-FB6511B91AA6}" type="datetimeFigureOut">
              <a:rPr lang="en-US"/>
              <a:pPr>
                <a:defRPr/>
              </a:pPr>
              <a:t>4/12/2017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0679C3D-38FA-4492-B536-4F9AE9CEA71E}" type="slidenum">
              <a:rPr lang="en-US"/>
              <a:pPr>
                <a:defRPr/>
              </a:pPr>
              <a:t>‹#›</a:t>
            </a:fld>
            <a:endParaRPr lang="en-US"/>
          </a:p>
        </p:txBody>
      </p:sp>
    </p:spTree>
    <p:extLst>
      <p:ext uri="{BB962C8B-B14F-4D97-AF65-F5344CB8AC3E}">
        <p14:creationId xmlns:p14="http://schemas.microsoft.com/office/powerpoint/2010/main" val="2321953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608DDE49-312E-4CB2-BEA4-06A9CEC21595}" type="datetimeFigureOut">
              <a:rPr lang="en-US"/>
              <a:pPr>
                <a:defRPr/>
              </a:pPr>
              <a:t>4/12/2017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4C041B1-85B7-4175-B036-9CB0C7A192CA}" type="slidenum">
              <a:rPr lang="en-US"/>
              <a:pPr>
                <a:defRPr/>
              </a:pPr>
              <a:t>‹#›</a:t>
            </a:fld>
            <a:endParaRPr lang="en-US"/>
          </a:p>
        </p:txBody>
      </p:sp>
    </p:spTree>
    <p:extLst>
      <p:ext uri="{BB962C8B-B14F-4D97-AF65-F5344CB8AC3E}">
        <p14:creationId xmlns:p14="http://schemas.microsoft.com/office/powerpoint/2010/main" val="1141214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61E1546D-F63A-41F8-8069-80D07F76C804}" type="datetimeFigureOut">
              <a:rPr lang="en-US"/>
              <a:pPr>
                <a:defRPr/>
              </a:pPr>
              <a:t>4/12/2017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DF161F3-63BE-47A9-972A-4215ACB96226}" type="slidenum">
              <a:rPr lang="en-US"/>
              <a:pPr>
                <a:defRPr/>
              </a:pPr>
              <a:t>‹#›</a:t>
            </a:fld>
            <a:endParaRPr lang="en-US"/>
          </a:p>
        </p:txBody>
      </p:sp>
    </p:spTree>
    <p:extLst>
      <p:ext uri="{BB962C8B-B14F-4D97-AF65-F5344CB8AC3E}">
        <p14:creationId xmlns:p14="http://schemas.microsoft.com/office/powerpoint/2010/main" val="2379196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5C08C38-DD15-4040-804B-0D9E95A61BE9}" type="datetimeFigureOut">
              <a:rPr lang="en-US"/>
              <a:pPr>
                <a:defRPr/>
              </a:pPr>
              <a:t>4/12/2017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9199E53-21A0-49A1-8722-6B9B05382E2D}" type="slidenum">
              <a:rPr lang="en-US"/>
              <a:pPr>
                <a:defRPr/>
              </a:pPr>
              <a:t>‹#›</a:t>
            </a:fld>
            <a:endParaRPr lang="en-US"/>
          </a:p>
        </p:txBody>
      </p:sp>
    </p:spTree>
    <p:extLst>
      <p:ext uri="{BB962C8B-B14F-4D97-AF65-F5344CB8AC3E}">
        <p14:creationId xmlns:p14="http://schemas.microsoft.com/office/powerpoint/2010/main" val="2504807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E024771-233C-4592-BCE3-6F134D2D9BB3}" type="datetimeFigureOut">
              <a:rPr lang="en-US"/>
              <a:pPr>
                <a:defRPr/>
              </a:pPr>
              <a:t>4/12/2017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58EB0FD-AEE0-448C-9D6E-7FC5543436E0}" type="slidenum">
              <a:rPr lang="en-US"/>
              <a:pPr>
                <a:defRPr/>
              </a:pPr>
              <a:t>‹#›</a:t>
            </a:fld>
            <a:endParaRPr lang="en-US"/>
          </a:p>
        </p:txBody>
      </p:sp>
    </p:spTree>
    <p:extLst>
      <p:ext uri="{BB962C8B-B14F-4D97-AF65-F5344CB8AC3E}">
        <p14:creationId xmlns:p14="http://schemas.microsoft.com/office/powerpoint/2010/main" val="257205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439B963-6B00-4D92-8C38-ECFB217AE71F}" type="datetimeFigureOut">
              <a:rPr lang="en-US"/>
              <a:pPr>
                <a:defRPr/>
              </a:pPr>
              <a:t>4/12/2017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3DEA832-F9E5-43F9-9C1F-2459FF4DE796}" type="slidenum">
              <a:rPr lang="en-US"/>
              <a:pPr>
                <a:defRPr/>
              </a:pPr>
              <a:t>‹#›</a:t>
            </a:fld>
            <a:endParaRPr lang="en-US"/>
          </a:p>
        </p:txBody>
      </p:sp>
    </p:spTree>
    <p:extLst>
      <p:ext uri="{BB962C8B-B14F-4D97-AF65-F5344CB8AC3E}">
        <p14:creationId xmlns:p14="http://schemas.microsoft.com/office/powerpoint/2010/main" val="1890833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47E4C279-FB8F-4900-B033-60B9386C8CD1}" type="datetimeFigureOut">
              <a:rPr lang="en-US"/>
              <a:pPr>
                <a:defRPr/>
              </a:pPr>
              <a:t>4/12/2017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F3E98B49-8A21-4D41-AD13-461D6638F6F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FCF7620A-FD55-40B4-B89E-41DC517CC0EB}" type="datetime1">
              <a:rPr lang="en-US" smtClean="0"/>
              <a:t>4/12/2017</a:t>
            </a:fld>
            <a:endParaRPr lang="en-US"/>
          </a:p>
        </p:txBody>
      </p:sp>
      <p:sp>
        <p:nvSpPr>
          <p:cNvPr id="6" name="Slide Number Placeholder 5"/>
          <p:cNvSpPr>
            <a:spLocks noGrp="1"/>
          </p:cNvSpPr>
          <p:nvPr>
            <p:ph type="sldNum" sz="quarter" idx="4"/>
          </p:nvPr>
        </p:nvSpPr>
        <p:spPr>
          <a:xfrm>
            <a:off x="3505200" y="6400800"/>
            <a:ext cx="2133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2"/>
                </a:solidFill>
                <a:latin typeface="+mn-lt"/>
                <a:cs typeface="+mn-cs"/>
              </a:defRPr>
            </a:lvl1pPr>
          </a:lstStyle>
          <a:p>
            <a:pPr>
              <a:defRPr/>
            </a:pPr>
            <a:fld id="{315B260B-1381-4803-AADD-EF64CB960654}" type="slidenum">
              <a:rPr lang="en-US"/>
              <a:pPr>
                <a:defRPr/>
              </a:pPr>
              <a:t>‹#›</a:t>
            </a:fld>
            <a:endParaRPr lang="en-US" dirty="0"/>
          </a:p>
        </p:txBody>
      </p:sp>
    </p:spTree>
    <p:extLst>
      <p:ext uri="{BB962C8B-B14F-4D97-AF65-F5344CB8AC3E}">
        <p14:creationId xmlns:p14="http://schemas.microsoft.com/office/powerpoint/2010/main" val="3476905184"/>
      </p:ext>
    </p:extLst>
  </p:cSld>
  <p:clrMap bg1="lt1" tx1="dk1" bg2="lt2" tx2="dk2" accent1="accent1" accent2="accent2" accent3="accent3" accent4="accent4" accent5="accent5" accent6="accent6" hlink="hlink" folHlink="folHlink"/>
  <p:sldLayoutIdLst>
    <p:sldLayoutId id="2147483673" r:id="rId1"/>
    <p:sldLayoutId id="2147483674" r:id="rId2"/>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mailto:competition@lsc.gov"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mailto:LSCgrants@lsc.gov"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mailto:AISitems@lsc.gov"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lscgrants.lsc.gov/" TargetMode="Externa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2.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jpeg"/><Relationship Id="rId12"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mailto:competition@lsc.gov" TargetMode="External"/><Relationship Id="rId11" Type="http://schemas.openxmlformats.org/officeDocument/2006/relationships/image" Target="../media/image22.png"/><Relationship Id="rId5" Type="http://schemas.openxmlformats.org/officeDocument/2006/relationships/hyperlink" Target="mailto:AISitems@lsc.gov" TargetMode="External"/><Relationship Id="rId10" Type="http://schemas.openxmlformats.org/officeDocument/2006/relationships/image" Target="../media/image21.png"/><Relationship Id="rId4" Type="http://schemas.microsoft.com/office/2007/relationships/hdphoto" Target="../media/hdphoto1.wdp"/><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hyperlink" Target="mailto:sanabriac@lsc.gov"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ctrTitle"/>
          </p:nvPr>
        </p:nvSpPr>
        <p:spPr>
          <a:xfrm>
            <a:off x="685800" y="2514600"/>
            <a:ext cx="7772400" cy="1676399"/>
          </a:xfrm>
        </p:spPr>
        <p:txBody>
          <a:bodyPr/>
          <a:lstStyle/>
          <a:p>
            <a:pPr eaLnBrk="1" hangingPunct="1">
              <a:defRPr/>
            </a:pPr>
            <a:r>
              <a:rPr lang="en-US" sz="4000" dirty="0">
                <a:solidFill>
                  <a:srgbClr val="0054A2"/>
                </a:solidFill>
                <a:latin typeface="+mn-lt"/>
              </a:rPr>
              <a:t>Applicant Informational Session</a:t>
            </a:r>
            <a:r>
              <a:rPr lang="en-US" dirty="0">
                <a:solidFill>
                  <a:srgbClr val="0054A2"/>
                </a:solidFill>
                <a:latin typeface="+mn-lt"/>
              </a:rPr>
              <a:t> </a:t>
            </a:r>
            <a:r>
              <a:rPr lang="en-US" sz="4000" dirty="0">
                <a:solidFill>
                  <a:srgbClr val="0054A2"/>
                </a:solidFill>
                <a:latin typeface="+mn-lt"/>
              </a:rPr>
              <a:t>for 2018 Post PQV Applicants</a:t>
            </a:r>
          </a:p>
        </p:txBody>
      </p:sp>
      <p:sp>
        <p:nvSpPr>
          <p:cNvPr id="2" name="Subtitle 2"/>
          <p:cNvSpPr>
            <a:spLocks noGrp="1"/>
          </p:cNvSpPr>
          <p:nvPr>
            <p:ph type="subTitle" idx="1"/>
          </p:nvPr>
        </p:nvSpPr>
        <p:spPr>
          <a:xfrm>
            <a:off x="1143000" y="4572000"/>
            <a:ext cx="6781800" cy="784224"/>
          </a:xfrm>
        </p:spPr>
        <p:txBody>
          <a:bodyPr/>
          <a:lstStyle/>
          <a:p>
            <a:pPr eaLnBrk="1" hangingPunct="1"/>
            <a:r>
              <a:rPr lang="en-US" sz="4000" dirty="0">
                <a:solidFill>
                  <a:srgbClr val="0054A2"/>
                </a:solidFill>
                <a:ea typeface="+mj-ea"/>
                <a:cs typeface="+mj-cs"/>
              </a:rPr>
              <a:t>April 27, 2017</a:t>
            </a:r>
          </a:p>
        </p:txBody>
      </p:sp>
      <p:pic>
        <p:nvPicPr>
          <p:cNvPr id="2052" name="Picture 7" descr="lsc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990600"/>
            <a:ext cx="190500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1439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rgbClr val="0054A2"/>
                </a:solidFill>
              </a:rPr>
              <a:t>Fully Automated Application</a:t>
            </a:r>
          </a:p>
        </p:txBody>
      </p:sp>
      <p:sp>
        <p:nvSpPr>
          <p:cNvPr id="3" name="Content Placeholder 2"/>
          <p:cNvSpPr>
            <a:spLocks noGrp="1"/>
          </p:cNvSpPr>
          <p:nvPr>
            <p:ph idx="1"/>
          </p:nvPr>
        </p:nvSpPr>
        <p:spPr/>
        <p:txBody>
          <a:bodyPr/>
          <a:lstStyle/>
          <a:p>
            <a:r>
              <a:rPr lang="en-US" sz="2000" dirty="0"/>
              <a:t>The Post PQV RFP and grant renewal application are automated.  </a:t>
            </a:r>
          </a:p>
          <a:p>
            <a:pPr>
              <a:lnSpc>
                <a:spcPts val="1200"/>
              </a:lnSpc>
            </a:pPr>
            <a:endParaRPr lang="en-US" sz="2000" dirty="0"/>
          </a:p>
          <a:p>
            <a:r>
              <a:rPr lang="en-US" sz="2000" dirty="0"/>
              <a:t>Responses to all inquiries, charts, and forms are submitted online.  Information that is unique to an applicant, such as the organization chart, is uploaded.  </a:t>
            </a:r>
          </a:p>
          <a:p>
            <a:pPr>
              <a:lnSpc>
                <a:spcPts val="1200"/>
              </a:lnSpc>
            </a:pPr>
            <a:endParaRPr lang="en-US" sz="2000" dirty="0"/>
          </a:p>
          <a:p>
            <a:r>
              <a:rPr lang="en-US" sz="2000" dirty="0"/>
              <a:t>Once you login into LSC Grants, you will access the RFP inquiries, charts, and forms from the blue navigational bar along the left side of the application.  </a:t>
            </a:r>
          </a:p>
          <a:p>
            <a:pPr>
              <a:lnSpc>
                <a:spcPts val="1200"/>
              </a:lnSpc>
            </a:pPr>
            <a:endParaRPr lang="en-US" sz="2000" dirty="0"/>
          </a:p>
          <a:p>
            <a:r>
              <a:rPr lang="en-US" sz="2000" dirty="0"/>
              <a:t>The automated application is intuitive and user-friendly. </a:t>
            </a:r>
          </a:p>
          <a:p>
            <a:pPr>
              <a:lnSpc>
                <a:spcPts val="1200"/>
              </a:lnSpc>
            </a:pPr>
            <a:endParaRPr lang="en-US" sz="2000" dirty="0"/>
          </a:p>
          <a:p>
            <a:r>
              <a:rPr lang="en-US" sz="2000" dirty="0"/>
              <a:t>Email questions pertaining to the automated application to the competitive grants service desk at </a:t>
            </a:r>
            <a:r>
              <a:rPr lang="en-US" sz="2000" dirty="0">
                <a:hlinkClick r:id="rId2"/>
              </a:rPr>
              <a:t>LSCgrants@lsc.gov</a:t>
            </a:r>
            <a:r>
              <a:rPr lang="en-US" sz="2200" dirty="0"/>
              <a:t>.</a:t>
            </a:r>
          </a:p>
        </p:txBody>
      </p:sp>
    </p:spTree>
    <p:extLst>
      <p:ext uri="{BB962C8B-B14F-4D97-AF65-F5344CB8AC3E}">
        <p14:creationId xmlns:p14="http://schemas.microsoft.com/office/powerpoint/2010/main" val="3939242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n-US" sz="3200" dirty="0">
                <a:solidFill>
                  <a:srgbClr val="0054A2"/>
                </a:solidFill>
              </a:rPr>
              <a:t>About the Post-PQV Application</a:t>
            </a:r>
          </a:p>
        </p:txBody>
      </p:sp>
      <p:sp>
        <p:nvSpPr>
          <p:cNvPr id="40963" name="Content Placeholder 2"/>
          <p:cNvSpPr>
            <a:spLocks noGrp="1"/>
          </p:cNvSpPr>
          <p:nvPr>
            <p:ph idx="1"/>
          </p:nvPr>
        </p:nvSpPr>
        <p:spPr>
          <a:xfrm>
            <a:off x="457200" y="1219200"/>
            <a:ext cx="8229600" cy="4800600"/>
          </a:xfrm>
        </p:spPr>
        <p:txBody>
          <a:bodyPr/>
          <a:lstStyle/>
          <a:p>
            <a:r>
              <a:rPr lang="en-US" sz="1750" dirty="0"/>
              <a:t>The Post-PQV grant application informs LSC of the progress made in implementing the Tier 1 Recommendations in the program quality visit report.  </a:t>
            </a:r>
          </a:p>
          <a:p>
            <a:pPr>
              <a:spcBef>
                <a:spcPts val="0"/>
              </a:spcBef>
            </a:pPr>
            <a:endParaRPr lang="en-US" sz="1750" dirty="0"/>
          </a:p>
          <a:p>
            <a:r>
              <a:rPr lang="en-US" sz="1750" dirty="0"/>
              <a:t>Post PQV applicants will not respond to the standard RFP Inquiries or the standard renewal inquiries.</a:t>
            </a:r>
          </a:p>
          <a:p>
            <a:pPr marL="342900" lvl="1" indent="-342900">
              <a:lnSpc>
                <a:spcPts val="1200"/>
              </a:lnSpc>
              <a:buFont typeface="Arial" charset="0"/>
              <a:buChar char="•"/>
            </a:pPr>
            <a:endParaRPr lang="en-US" sz="1750" dirty="0"/>
          </a:p>
          <a:p>
            <a:pPr marL="342900" lvl="1" indent="-342900">
              <a:buFont typeface="Arial" charset="0"/>
              <a:buChar char="•"/>
            </a:pPr>
            <a:r>
              <a:rPr lang="en-US" sz="1750" dirty="0"/>
              <a:t>Applicants will:</a:t>
            </a:r>
          </a:p>
          <a:p>
            <a:pPr lvl="1"/>
            <a:r>
              <a:rPr lang="en-US" sz="1750" dirty="0"/>
              <a:t>Describe actions taken or planned in response to “Tier 1” Recommendations from the final PQV report </a:t>
            </a:r>
          </a:p>
          <a:p>
            <a:pPr lvl="1"/>
            <a:r>
              <a:rPr lang="en-US" sz="1750" dirty="0"/>
              <a:t>Describe any significant changes or major developments in the delivery system since the PQV ended, and those that are anticipated during the grant year</a:t>
            </a:r>
          </a:p>
          <a:p>
            <a:pPr marL="0" lvl="1" indent="0">
              <a:spcBef>
                <a:spcPts val="0"/>
              </a:spcBef>
              <a:buNone/>
            </a:pPr>
            <a:endParaRPr lang="en-US" sz="1750" dirty="0"/>
          </a:p>
          <a:p>
            <a:pPr marL="342900" lvl="1" indent="-342900">
              <a:buFont typeface="Arial" charset="0"/>
              <a:buChar char="•"/>
            </a:pPr>
            <a:r>
              <a:rPr lang="en-US" sz="1750" dirty="0"/>
              <a:t>LSC reviews the Post-PQV grant application and the final PQV report together</a:t>
            </a:r>
          </a:p>
          <a:p>
            <a:pPr marL="342900" lvl="1" indent="-342900">
              <a:lnSpc>
                <a:spcPts val="1200"/>
              </a:lnSpc>
              <a:buFont typeface="Arial" charset="0"/>
              <a:buChar char="•"/>
            </a:pPr>
            <a:endParaRPr lang="en-US" sz="1600" dirty="0"/>
          </a:p>
          <a:p>
            <a:pPr marL="0" lvl="1" indent="0">
              <a:lnSpc>
                <a:spcPts val="1200"/>
              </a:lnSpc>
              <a:buNone/>
            </a:pPr>
            <a:endParaRPr lang="en-US" sz="1600" dirty="0"/>
          </a:p>
          <a:p>
            <a:pPr lvl="1"/>
            <a:endParaRPr lang="en-US" sz="1600" dirty="0"/>
          </a:p>
        </p:txBody>
      </p:sp>
      <p:pic>
        <p:nvPicPr>
          <p:cNvPr id="5" name="Picture 2" descr="LSC PowerPoint Templ#58992F.jpg                                0058528AMacintosh HD                   C034A343:"/>
          <p:cNvPicPr>
            <a:picLocks noChangeAspect="1" noChangeArrowheads="1"/>
          </p:cNvPicPr>
          <p:nvPr/>
        </p:nvPicPr>
        <p:blipFill>
          <a:blip r:embed="rId3">
            <a:extLst>
              <a:ext uri="{28A0092B-C50C-407E-A947-70E740481C1C}">
                <a14:useLocalDpi xmlns:a14="http://schemas.microsoft.com/office/drawing/2010/main" val="0"/>
              </a:ext>
            </a:extLst>
          </a:blip>
          <a:srcRect t="91924"/>
          <a:stretch>
            <a:fillRect/>
          </a:stretch>
        </p:blipFill>
        <p:spPr bwMode="auto">
          <a:xfrm>
            <a:off x="0" y="6305550"/>
            <a:ext cx="914558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8550" y="5217414"/>
            <a:ext cx="1030986" cy="1030986"/>
          </a:xfrm>
          <a:prstGeom prst="rect">
            <a:avLst/>
          </a:prstGeom>
        </p:spPr>
      </p:pic>
    </p:spTree>
    <p:extLst>
      <p:ext uri="{BB962C8B-B14F-4D97-AF65-F5344CB8AC3E}">
        <p14:creationId xmlns:p14="http://schemas.microsoft.com/office/powerpoint/2010/main" val="3987802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p>
            <a:r>
              <a:rPr lang="en-US" sz="1800" dirty="0">
                <a:solidFill>
                  <a:srgbClr val="0054A2"/>
                </a:solidFill>
              </a:rPr>
              <a:t>Post PQV Grant Award and Grant Renewal Application Components</a:t>
            </a:r>
          </a:p>
        </p:txBody>
      </p:sp>
      <p:pic>
        <p:nvPicPr>
          <p:cNvPr id="5" name="Picture 2" descr="LSC PowerPoint Templ#58992F.jpg                                0058528AMacintosh HD                   C034A343:"/>
          <p:cNvPicPr>
            <a:picLocks noChangeAspect="1" noChangeArrowheads="1"/>
          </p:cNvPicPr>
          <p:nvPr/>
        </p:nvPicPr>
        <p:blipFill>
          <a:blip r:embed="rId2">
            <a:extLst>
              <a:ext uri="{28A0092B-C50C-407E-A947-70E740481C1C}">
                <a14:useLocalDpi xmlns:a14="http://schemas.microsoft.com/office/drawing/2010/main" val="0"/>
              </a:ext>
            </a:extLst>
          </a:blip>
          <a:srcRect t="91924"/>
          <a:stretch>
            <a:fillRect/>
          </a:stretch>
        </p:blipFill>
        <p:spPr bwMode="auto">
          <a:xfrm>
            <a:off x="0" y="6305550"/>
            <a:ext cx="914558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Content Placeholder 10"/>
          <p:cNvGraphicFramePr>
            <a:graphicFrameLocks noGrp="1"/>
          </p:cNvGraphicFramePr>
          <p:nvPr>
            <p:ph idx="1"/>
            <p:extLst>
              <p:ext uri="{D42A27DB-BD31-4B8C-83A1-F6EECF244321}">
                <p14:modId xmlns:p14="http://schemas.microsoft.com/office/powerpoint/2010/main" val="3828052192"/>
              </p:ext>
            </p:extLst>
          </p:nvPr>
        </p:nvGraphicFramePr>
        <p:xfrm>
          <a:off x="1905000" y="871490"/>
          <a:ext cx="4952999" cy="5300710"/>
        </p:xfrm>
        <a:graphic>
          <a:graphicData uri="http://schemas.openxmlformats.org/drawingml/2006/table">
            <a:tbl>
              <a:tblPr firstRow="1" firstCol="1" bandRow="1">
                <a:tableStyleId>{5C22544A-7EE6-4342-B048-85BDC9FD1C3A}</a:tableStyleId>
              </a:tblPr>
              <a:tblGrid>
                <a:gridCol w="183827">
                  <a:extLst>
                    <a:ext uri="{9D8B030D-6E8A-4147-A177-3AD203B41FA5}">
                      <a16:colId xmlns:a16="http://schemas.microsoft.com/office/drawing/2014/main" val="20000"/>
                    </a:ext>
                  </a:extLst>
                </a:gridCol>
                <a:gridCol w="3010038">
                  <a:extLst>
                    <a:ext uri="{9D8B030D-6E8A-4147-A177-3AD203B41FA5}">
                      <a16:colId xmlns:a16="http://schemas.microsoft.com/office/drawing/2014/main" val="20001"/>
                    </a:ext>
                  </a:extLst>
                </a:gridCol>
                <a:gridCol w="905863">
                  <a:extLst>
                    <a:ext uri="{9D8B030D-6E8A-4147-A177-3AD203B41FA5}">
                      <a16:colId xmlns:a16="http://schemas.microsoft.com/office/drawing/2014/main" val="20002"/>
                    </a:ext>
                  </a:extLst>
                </a:gridCol>
                <a:gridCol w="853271">
                  <a:extLst>
                    <a:ext uri="{9D8B030D-6E8A-4147-A177-3AD203B41FA5}">
                      <a16:colId xmlns:a16="http://schemas.microsoft.com/office/drawing/2014/main" val="20003"/>
                    </a:ext>
                  </a:extLst>
                </a:gridCol>
              </a:tblGrid>
              <a:tr h="138970">
                <a:tc gridSpan="2">
                  <a:txBody>
                    <a:bodyPr/>
                    <a:lstStyle/>
                    <a:p>
                      <a:pPr marL="0" marR="0" algn="ctr">
                        <a:lnSpc>
                          <a:spcPct val="115000"/>
                        </a:lnSpc>
                        <a:spcBef>
                          <a:spcPts val="0"/>
                        </a:spcBef>
                        <a:spcAft>
                          <a:spcPts val="0"/>
                        </a:spcAft>
                      </a:pPr>
                      <a:r>
                        <a:rPr lang="en-US" sz="700">
                          <a:effectLst/>
                        </a:rPr>
                        <a:t>1</a:t>
                      </a:r>
                      <a:endParaRPr lang="en-US" sz="600">
                        <a:effectLst/>
                        <a:latin typeface="Calibri"/>
                        <a:ea typeface="Calibri"/>
                        <a:cs typeface="Times New Roman"/>
                      </a:endParaRPr>
                    </a:p>
                  </a:txBody>
                  <a:tcPr marL="38501" marR="38501" marT="0" marB="0" anchor="ctr"/>
                </a:tc>
                <a:tc hMerge="1">
                  <a:txBody>
                    <a:bodyPr/>
                    <a:lstStyle/>
                    <a:p>
                      <a:endParaRPr lang="en-US"/>
                    </a:p>
                  </a:txBody>
                  <a:tcPr/>
                </a:tc>
                <a:tc>
                  <a:txBody>
                    <a:bodyPr/>
                    <a:lstStyle/>
                    <a:p>
                      <a:pPr marL="0" marR="0" algn="ctr">
                        <a:lnSpc>
                          <a:spcPct val="115000"/>
                        </a:lnSpc>
                        <a:spcBef>
                          <a:spcPts val="0"/>
                        </a:spcBef>
                        <a:spcAft>
                          <a:spcPts val="0"/>
                        </a:spcAft>
                      </a:pPr>
                      <a:r>
                        <a:rPr lang="en-US" sz="700">
                          <a:effectLst/>
                        </a:rPr>
                        <a:t>2</a:t>
                      </a:r>
                      <a:endParaRPr lang="en-US" sz="600">
                        <a:effectLst/>
                        <a:latin typeface="Calibri"/>
                        <a:ea typeface="Calibri"/>
                        <a:cs typeface="Times New Roman"/>
                      </a:endParaRPr>
                    </a:p>
                  </a:txBody>
                  <a:tcPr marL="38501" marR="38501" marT="0" marB="0"/>
                </a:tc>
                <a:tc>
                  <a:txBody>
                    <a:bodyPr/>
                    <a:lstStyle/>
                    <a:p>
                      <a:pPr marL="0" marR="0" algn="ctr">
                        <a:lnSpc>
                          <a:spcPct val="115000"/>
                        </a:lnSpc>
                        <a:spcBef>
                          <a:spcPts val="0"/>
                        </a:spcBef>
                        <a:spcAft>
                          <a:spcPts val="0"/>
                        </a:spcAft>
                      </a:pPr>
                      <a:r>
                        <a:rPr lang="en-US" sz="700">
                          <a:effectLst/>
                        </a:rPr>
                        <a:t>3</a:t>
                      </a:r>
                      <a:endParaRPr lang="en-US" sz="600">
                        <a:effectLst/>
                        <a:latin typeface="Calibri"/>
                        <a:ea typeface="Calibri"/>
                        <a:cs typeface="Times New Roman"/>
                      </a:endParaRPr>
                    </a:p>
                  </a:txBody>
                  <a:tcPr marL="38501" marR="38501" marT="0" marB="0"/>
                </a:tc>
                <a:extLst>
                  <a:ext uri="{0D108BD9-81ED-4DB2-BD59-A6C34878D82A}">
                    <a16:rowId xmlns:a16="http://schemas.microsoft.com/office/drawing/2014/main" val="10000"/>
                  </a:ext>
                </a:extLst>
              </a:tr>
              <a:tr h="714700">
                <a:tc gridSpan="2">
                  <a:txBody>
                    <a:bodyPr/>
                    <a:lstStyle/>
                    <a:p>
                      <a:pPr marL="0" marR="0" algn="ctr">
                        <a:lnSpc>
                          <a:spcPct val="115000"/>
                        </a:lnSpc>
                        <a:spcBef>
                          <a:spcPts val="0"/>
                        </a:spcBef>
                        <a:spcAft>
                          <a:spcPts val="0"/>
                        </a:spcAft>
                      </a:pPr>
                      <a:r>
                        <a:rPr lang="en-US" sz="900" dirty="0">
                          <a:effectLst/>
                        </a:rPr>
                        <a:t>Application Requirements</a:t>
                      </a:r>
                      <a:endParaRPr lang="en-US" sz="600" dirty="0">
                        <a:effectLst/>
                        <a:latin typeface="Calibri"/>
                        <a:ea typeface="Calibri"/>
                        <a:cs typeface="Times New Roman"/>
                      </a:endParaRPr>
                    </a:p>
                  </a:txBody>
                  <a:tcPr marL="38501" marR="38501" marT="0" marB="0" anchor="ctr"/>
                </a:tc>
                <a:tc hMerge="1">
                  <a:txBody>
                    <a:bodyPr/>
                    <a:lstStyle/>
                    <a:p>
                      <a:endParaRPr lang="en-US"/>
                    </a:p>
                  </a:txBody>
                  <a:tcPr/>
                </a:tc>
                <a:tc>
                  <a:txBody>
                    <a:bodyPr/>
                    <a:lstStyle/>
                    <a:p>
                      <a:pPr marL="0" marR="0" algn="ctr">
                        <a:lnSpc>
                          <a:spcPct val="115000"/>
                        </a:lnSpc>
                        <a:spcBef>
                          <a:spcPts val="0"/>
                        </a:spcBef>
                        <a:spcAft>
                          <a:spcPts val="0"/>
                        </a:spcAft>
                      </a:pPr>
                      <a:r>
                        <a:rPr lang="en-US" sz="900" dirty="0">
                          <a:effectLst/>
                        </a:rPr>
                        <a:t>Post PQV </a:t>
                      </a:r>
                    </a:p>
                    <a:p>
                      <a:pPr marL="0" marR="0" algn="ctr">
                        <a:lnSpc>
                          <a:spcPct val="115000"/>
                        </a:lnSpc>
                        <a:spcBef>
                          <a:spcPts val="0"/>
                        </a:spcBef>
                        <a:spcAft>
                          <a:spcPts val="0"/>
                        </a:spcAft>
                      </a:pPr>
                      <a:r>
                        <a:rPr lang="en-US" sz="900" dirty="0">
                          <a:effectLst/>
                        </a:rPr>
                        <a:t>Grant  Award Application</a:t>
                      </a:r>
                      <a:endParaRPr lang="en-US" sz="600" dirty="0">
                        <a:effectLst/>
                        <a:latin typeface="Calibri"/>
                        <a:ea typeface="Calibri"/>
                        <a:cs typeface="Times New Roman"/>
                      </a:endParaRPr>
                    </a:p>
                  </a:txBody>
                  <a:tcPr marL="38501" marR="38501" marT="0" marB="0"/>
                </a:tc>
                <a:tc>
                  <a:txBody>
                    <a:bodyPr/>
                    <a:lstStyle/>
                    <a:p>
                      <a:pPr marL="0" marR="0" algn="ctr">
                        <a:lnSpc>
                          <a:spcPct val="115000"/>
                        </a:lnSpc>
                        <a:spcBef>
                          <a:spcPts val="0"/>
                        </a:spcBef>
                        <a:spcAft>
                          <a:spcPts val="0"/>
                        </a:spcAft>
                      </a:pPr>
                      <a:r>
                        <a:rPr lang="en-US" sz="900">
                          <a:effectLst/>
                        </a:rPr>
                        <a:t>Post PQV Grant Renewal Application</a:t>
                      </a:r>
                      <a:endParaRPr lang="en-US" sz="600">
                        <a:effectLst/>
                        <a:latin typeface="Calibri"/>
                        <a:ea typeface="Calibri"/>
                        <a:cs typeface="Times New Roman"/>
                      </a:endParaRPr>
                    </a:p>
                  </a:txBody>
                  <a:tcPr marL="38501" marR="38501" marT="0" marB="0"/>
                </a:tc>
                <a:extLst>
                  <a:ext uri="{0D108BD9-81ED-4DB2-BD59-A6C34878D82A}">
                    <a16:rowId xmlns:a16="http://schemas.microsoft.com/office/drawing/2014/main" val="10001"/>
                  </a:ext>
                </a:extLst>
              </a:tr>
              <a:tr h="138970">
                <a:tc gridSpan="2">
                  <a:txBody>
                    <a:bodyPr/>
                    <a:lstStyle/>
                    <a:p>
                      <a:pPr marL="0" marR="0">
                        <a:lnSpc>
                          <a:spcPct val="115000"/>
                        </a:lnSpc>
                        <a:spcBef>
                          <a:spcPts val="0"/>
                        </a:spcBef>
                        <a:spcAft>
                          <a:spcPts val="0"/>
                        </a:spcAft>
                      </a:pPr>
                      <a:r>
                        <a:rPr lang="en-US" sz="700" dirty="0">
                          <a:effectLst/>
                        </a:rPr>
                        <a:t>Responses to Tier-1 Recommendations</a:t>
                      </a:r>
                      <a:endParaRPr lang="en-US" sz="600" dirty="0">
                        <a:effectLst/>
                        <a:latin typeface="Calibri"/>
                        <a:ea typeface="Calibri"/>
                        <a:cs typeface="Times New Roman"/>
                      </a:endParaRPr>
                    </a:p>
                  </a:txBody>
                  <a:tcPr marL="38501" marR="38501" marT="0" marB="0"/>
                </a:tc>
                <a:tc hMerge="1">
                  <a:txBody>
                    <a:bodyPr/>
                    <a:lstStyle/>
                    <a:p>
                      <a:endParaRPr lang="en-US"/>
                    </a:p>
                  </a:txBody>
                  <a:tcPr/>
                </a:tc>
                <a:tc>
                  <a:txBody>
                    <a:bodyPr/>
                    <a:lstStyle/>
                    <a:p>
                      <a:pPr marL="0" marR="0" algn="ctr">
                        <a:lnSpc>
                          <a:spcPct val="115000"/>
                        </a:lnSpc>
                        <a:spcBef>
                          <a:spcPts val="0"/>
                        </a:spcBef>
                        <a:spcAft>
                          <a:spcPts val="0"/>
                        </a:spcAft>
                      </a:pPr>
                      <a:r>
                        <a:rPr lang="en-US" sz="700">
                          <a:effectLst/>
                        </a:rPr>
                        <a:t>Yes</a:t>
                      </a:r>
                      <a:endParaRPr lang="en-US" sz="600">
                        <a:effectLst/>
                        <a:latin typeface="Calibri"/>
                        <a:ea typeface="Calibri"/>
                        <a:cs typeface="Times New Roman"/>
                      </a:endParaRPr>
                    </a:p>
                  </a:txBody>
                  <a:tcPr marL="38501" marR="38501" marT="0" marB="0"/>
                </a:tc>
                <a:tc>
                  <a:txBody>
                    <a:bodyPr/>
                    <a:lstStyle/>
                    <a:p>
                      <a:pPr marL="0" marR="0" algn="ctr">
                        <a:lnSpc>
                          <a:spcPct val="115000"/>
                        </a:lnSpc>
                        <a:spcBef>
                          <a:spcPts val="0"/>
                        </a:spcBef>
                        <a:spcAft>
                          <a:spcPts val="0"/>
                        </a:spcAft>
                      </a:pPr>
                      <a:r>
                        <a:rPr lang="en-US" sz="700">
                          <a:effectLst/>
                        </a:rPr>
                        <a:t>Yes</a:t>
                      </a:r>
                      <a:endParaRPr lang="en-US" sz="600">
                        <a:effectLst/>
                        <a:latin typeface="Calibri"/>
                        <a:ea typeface="Calibri"/>
                        <a:cs typeface="Times New Roman"/>
                      </a:endParaRPr>
                    </a:p>
                  </a:txBody>
                  <a:tcPr marL="38501" marR="38501" marT="0" marB="0"/>
                </a:tc>
                <a:extLst>
                  <a:ext uri="{0D108BD9-81ED-4DB2-BD59-A6C34878D82A}">
                    <a16:rowId xmlns:a16="http://schemas.microsoft.com/office/drawing/2014/main" val="10002"/>
                  </a:ext>
                </a:extLst>
              </a:tr>
              <a:tr h="138970">
                <a:tc gridSpan="2">
                  <a:txBody>
                    <a:bodyPr/>
                    <a:lstStyle/>
                    <a:p>
                      <a:pPr marL="0" marR="0">
                        <a:lnSpc>
                          <a:spcPct val="115000"/>
                        </a:lnSpc>
                        <a:spcBef>
                          <a:spcPts val="0"/>
                        </a:spcBef>
                        <a:spcAft>
                          <a:spcPts val="0"/>
                        </a:spcAft>
                      </a:pPr>
                      <a:r>
                        <a:rPr lang="en-US" sz="700">
                          <a:effectLst/>
                        </a:rPr>
                        <a:t>Supplementary inquiry on compliance with LSC Regulations</a:t>
                      </a:r>
                      <a:endParaRPr lang="en-US" sz="600">
                        <a:effectLst/>
                        <a:latin typeface="Calibri"/>
                        <a:ea typeface="Calibri"/>
                        <a:cs typeface="Times New Roman"/>
                      </a:endParaRPr>
                    </a:p>
                  </a:txBody>
                  <a:tcPr marL="38501" marR="38501" marT="0" marB="0"/>
                </a:tc>
                <a:tc hMerge="1">
                  <a:txBody>
                    <a:bodyPr/>
                    <a:lstStyle/>
                    <a:p>
                      <a:endParaRPr lang="en-US"/>
                    </a:p>
                  </a:txBody>
                  <a:tcPr/>
                </a:tc>
                <a:tc>
                  <a:txBody>
                    <a:bodyPr/>
                    <a:lstStyle/>
                    <a:p>
                      <a:pPr marL="0" marR="0" algn="ctr">
                        <a:lnSpc>
                          <a:spcPct val="115000"/>
                        </a:lnSpc>
                        <a:spcBef>
                          <a:spcPts val="0"/>
                        </a:spcBef>
                        <a:spcAft>
                          <a:spcPts val="0"/>
                        </a:spcAft>
                      </a:pPr>
                      <a:r>
                        <a:rPr lang="en-US" sz="700">
                          <a:effectLst/>
                        </a:rPr>
                        <a:t>Yes</a:t>
                      </a:r>
                      <a:endParaRPr lang="en-US" sz="600">
                        <a:effectLst/>
                        <a:latin typeface="Calibri"/>
                        <a:ea typeface="Calibri"/>
                        <a:cs typeface="Times New Roman"/>
                      </a:endParaRPr>
                    </a:p>
                  </a:txBody>
                  <a:tcPr marL="38501" marR="38501" marT="0" marB="0"/>
                </a:tc>
                <a:tc>
                  <a:txBody>
                    <a:bodyPr/>
                    <a:lstStyle/>
                    <a:p>
                      <a:pPr marL="0" marR="0" algn="ctr">
                        <a:lnSpc>
                          <a:spcPct val="115000"/>
                        </a:lnSpc>
                        <a:spcBef>
                          <a:spcPts val="0"/>
                        </a:spcBef>
                        <a:spcAft>
                          <a:spcPts val="0"/>
                        </a:spcAft>
                      </a:pPr>
                      <a:r>
                        <a:rPr lang="en-US" sz="700">
                          <a:effectLst/>
                        </a:rPr>
                        <a:t>Yes</a:t>
                      </a:r>
                      <a:endParaRPr lang="en-US" sz="600">
                        <a:effectLst/>
                        <a:latin typeface="Calibri"/>
                        <a:ea typeface="Calibri"/>
                        <a:cs typeface="Times New Roman"/>
                      </a:endParaRPr>
                    </a:p>
                  </a:txBody>
                  <a:tcPr marL="38501" marR="38501" marT="0" marB="0"/>
                </a:tc>
                <a:extLst>
                  <a:ext uri="{0D108BD9-81ED-4DB2-BD59-A6C34878D82A}">
                    <a16:rowId xmlns:a16="http://schemas.microsoft.com/office/drawing/2014/main" val="10003"/>
                  </a:ext>
                </a:extLst>
              </a:tr>
              <a:tr h="138970">
                <a:tc gridSpan="2">
                  <a:txBody>
                    <a:bodyPr/>
                    <a:lstStyle/>
                    <a:p>
                      <a:pPr marL="0" marR="0">
                        <a:lnSpc>
                          <a:spcPct val="115000"/>
                        </a:lnSpc>
                        <a:spcBef>
                          <a:spcPts val="0"/>
                        </a:spcBef>
                        <a:spcAft>
                          <a:spcPts val="0"/>
                        </a:spcAft>
                      </a:pPr>
                      <a:r>
                        <a:rPr lang="en-US" sz="700">
                          <a:effectLst/>
                        </a:rPr>
                        <a:t>Subgrant Application</a:t>
                      </a:r>
                      <a:endParaRPr lang="en-US" sz="600">
                        <a:effectLst/>
                        <a:latin typeface="Calibri"/>
                        <a:ea typeface="Calibri"/>
                        <a:cs typeface="Times New Roman"/>
                      </a:endParaRPr>
                    </a:p>
                  </a:txBody>
                  <a:tcPr marL="38501" marR="38501" marT="0" marB="0"/>
                </a:tc>
                <a:tc hMerge="1">
                  <a:txBody>
                    <a:bodyPr/>
                    <a:lstStyle/>
                    <a:p>
                      <a:endParaRPr lang="en-US"/>
                    </a:p>
                  </a:txBody>
                  <a:tcPr/>
                </a:tc>
                <a:tc>
                  <a:txBody>
                    <a:bodyPr/>
                    <a:lstStyle/>
                    <a:p>
                      <a:pPr marL="0" marR="0" algn="ctr">
                        <a:lnSpc>
                          <a:spcPct val="115000"/>
                        </a:lnSpc>
                        <a:spcBef>
                          <a:spcPts val="0"/>
                        </a:spcBef>
                        <a:spcAft>
                          <a:spcPts val="0"/>
                        </a:spcAft>
                      </a:pPr>
                      <a:r>
                        <a:rPr lang="en-US" sz="700">
                          <a:effectLst/>
                        </a:rPr>
                        <a:t>Yes</a:t>
                      </a:r>
                      <a:endParaRPr lang="en-US" sz="600">
                        <a:effectLst/>
                        <a:latin typeface="Calibri"/>
                        <a:ea typeface="Calibri"/>
                        <a:cs typeface="Times New Roman"/>
                      </a:endParaRPr>
                    </a:p>
                  </a:txBody>
                  <a:tcPr marL="38501" marR="38501" marT="0" marB="0"/>
                </a:tc>
                <a:tc>
                  <a:txBody>
                    <a:bodyPr/>
                    <a:lstStyle/>
                    <a:p>
                      <a:pPr marL="0" marR="0" algn="ctr">
                        <a:lnSpc>
                          <a:spcPct val="115000"/>
                        </a:lnSpc>
                        <a:spcBef>
                          <a:spcPts val="0"/>
                        </a:spcBef>
                        <a:spcAft>
                          <a:spcPts val="0"/>
                        </a:spcAft>
                      </a:pPr>
                      <a:r>
                        <a:rPr lang="en-US" sz="700">
                          <a:effectLst/>
                        </a:rPr>
                        <a:t>Yes</a:t>
                      </a:r>
                      <a:endParaRPr lang="en-US" sz="600">
                        <a:effectLst/>
                        <a:latin typeface="Calibri"/>
                        <a:ea typeface="Calibri"/>
                        <a:cs typeface="Times New Roman"/>
                      </a:endParaRPr>
                    </a:p>
                  </a:txBody>
                  <a:tcPr marL="38501" marR="38501" marT="0" marB="0"/>
                </a:tc>
                <a:extLst>
                  <a:ext uri="{0D108BD9-81ED-4DB2-BD59-A6C34878D82A}">
                    <a16:rowId xmlns:a16="http://schemas.microsoft.com/office/drawing/2014/main" val="10004"/>
                  </a:ext>
                </a:extLst>
              </a:tr>
              <a:tr h="138970">
                <a:tc gridSpan="2">
                  <a:txBody>
                    <a:bodyPr/>
                    <a:lstStyle/>
                    <a:p>
                      <a:pPr marL="0" marR="0">
                        <a:lnSpc>
                          <a:spcPct val="115000"/>
                        </a:lnSpc>
                        <a:spcBef>
                          <a:spcPts val="0"/>
                        </a:spcBef>
                        <a:spcAft>
                          <a:spcPts val="0"/>
                        </a:spcAft>
                      </a:pPr>
                      <a:r>
                        <a:rPr lang="en-US" sz="700">
                          <a:effectLst/>
                        </a:rPr>
                        <a:t>Fiscal Application and Fiscal Uploads</a:t>
                      </a:r>
                      <a:endParaRPr lang="en-US" sz="600">
                        <a:effectLst/>
                        <a:latin typeface="Calibri"/>
                        <a:ea typeface="Calibri"/>
                        <a:cs typeface="Times New Roman"/>
                      </a:endParaRPr>
                    </a:p>
                  </a:txBody>
                  <a:tcPr marL="38501" marR="38501" marT="0" marB="0"/>
                </a:tc>
                <a:tc hMerge="1">
                  <a:txBody>
                    <a:bodyPr/>
                    <a:lstStyle/>
                    <a:p>
                      <a:endParaRPr lang="en-US"/>
                    </a:p>
                  </a:txBody>
                  <a:tcPr/>
                </a:tc>
                <a:tc>
                  <a:txBody>
                    <a:bodyPr/>
                    <a:lstStyle/>
                    <a:p>
                      <a:pPr marL="0" marR="0" algn="ctr">
                        <a:lnSpc>
                          <a:spcPct val="115000"/>
                        </a:lnSpc>
                        <a:spcBef>
                          <a:spcPts val="0"/>
                        </a:spcBef>
                        <a:spcAft>
                          <a:spcPts val="0"/>
                        </a:spcAft>
                      </a:pPr>
                      <a:r>
                        <a:rPr lang="en-US" sz="700">
                          <a:effectLst/>
                        </a:rPr>
                        <a:t>Yes</a:t>
                      </a:r>
                      <a:endParaRPr lang="en-US" sz="600">
                        <a:effectLst/>
                        <a:latin typeface="Calibri"/>
                        <a:ea typeface="Calibri"/>
                        <a:cs typeface="Times New Roman"/>
                      </a:endParaRPr>
                    </a:p>
                  </a:txBody>
                  <a:tcPr marL="38501" marR="38501" marT="0" marB="0"/>
                </a:tc>
                <a:tc>
                  <a:txBody>
                    <a:bodyPr/>
                    <a:lstStyle/>
                    <a:p>
                      <a:pPr marL="0" marR="0" algn="ctr">
                        <a:lnSpc>
                          <a:spcPct val="115000"/>
                        </a:lnSpc>
                        <a:spcBef>
                          <a:spcPts val="0"/>
                        </a:spcBef>
                        <a:spcAft>
                          <a:spcPts val="0"/>
                        </a:spcAft>
                      </a:pPr>
                      <a:r>
                        <a:rPr lang="en-US" sz="700" dirty="0">
                          <a:solidFill>
                            <a:srgbClr val="FF0000"/>
                          </a:solidFill>
                          <a:effectLst/>
                        </a:rPr>
                        <a:t>No</a:t>
                      </a:r>
                      <a:endParaRPr lang="en-US" sz="600" dirty="0">
                        <a:solidFill>
                          <a:srgbClr val="FF0000"/>
                        </a:solidFill>
                        <a:effectLst/>
                        <a:latin typeface="Calibri"/>
                        <a:ea typeface="Calibri"/>
                        <a:cs typeface="Times New Roman"/>
                      </a:endParaRPr>
                    </a:p>
                  </a:txBody>
                  <a:tcPr marL="38501" marR="38501" marT="0" marB="0"/>
                </a:tc>
                <a:extLst>
                  <a:ext uri="{0D108BD9-81ED-4DB2-BD59-A6C34878D82A}">
                    <a16:rowId xmlns:a16="http://schemas.microsoft.com/office/drawing/2014/main" val="10005"/>
                  </a:ext>
                </a:extLst>
              </a:tr>
              <a:tr h="138970">
                <a:tc gridSpan="2">
                  <a:txBody>
                    <a:bodyPr/>
                    <a:lstStyle/>
                    <a:p>
                      <a:pPr marL="0" marR="0">
                        <a:lnSpc>
                          <a:spcPct val="115000"/>
                        </a:lnSpc>
                        <a:spcBef>
                          <a:spcPts val="0"/>
                        </a:spcBef>
                        <a:spcAft>
                          <a:spcPts val="0"/>
                        </a:spcAft>
                      </a:pPr>
                      <a:r>
                        <a:rPr lang="en-US" sz="700">
                          <a:effectLst/>
                        </a:rPr>
                        <a:t>Disclosure on fraud, embezzlement, or theft</a:t>
                      </a:r>
                      <a:endParaRPr lang="en-US" sz="600">
                        <a:effectLst/>
                        <a:latin typeface="Calibri"/>
                        <a:ea typeface="Calibri"/>
                        <a:cs typeface="Times New Roman"/>
                      </a:endParaRPr>
                    </a:p>
                  </a:txBody>
                  <a:tcPr marL="38501" marR="38501" marT="0" marB="0"/>
                </a:tc>
                <a:tc hMerge="1">
                  <a:txBody>
                    <a:bodyPr/>
                    <a:lstStyle/>
                    <a:p>
                      <a:endParaRPr lang="en-US"/>
                    </a:p>
                  </a:txBody>
                  <a:tcPr/>
                </a:tc>
                <a:tc>
                  <a:txBody>
                    <a:bodyPr/>
                    <a:lstStyle/>
                    <a:p>
                      <a:pPr marL="0" marR="0" algn="ctr">
                        <a:lnSpc>
                          <a:spcPct val="115000"/>
                        </a:lnSpc>
                        <a:spcBef>
                          <a:spcPts val="0"/>
                        </a:spcBef>
                        <a:spcAft>
                          <a:spcPts val="0"/>
                        </a:spcAft>
                      </a:pPr>
                      <a:r>
                        <a:rPr lang="en-US" sz="700">
                          <a:effectLst/>
                        </a:rPr>
                        <a:t>Yes</a:t>
                      </a:r>
                      <a:endParaRPr lang="en-US" sz="600">
                        <a:effectLst/>
                        <a:latin typeface="Calibri"/>
                        <a:ea typeface="Calibri"/>
                        <a:cs typeface="Times New Roman"/>
                      </a:endParaRPr>
                    </a:p>
                  </a:txBody>
                  <a:tcPr marL="38501" marR="38501" marT="0" marB="0"/>
                </a:tc>
                <a:tc>
                  <a:txBody>
                    <a:bodyPr/>
                    <a:lstStyle/>
                    <a:p>
                      <a:pPr marL="0" marR="0" algn="ctr">
                        <a:lnSpc>
                          <a:spcPct val="115000"/>
                        </a:lnSpc>
                        <a:spcBef>
                          <a:spcPts val="0"/>
                        </a:spcBef>
                        <a:spcAft>
                          <a:spcPts val="0"/>
                        </a:spcAft>
                      </a:pPr>
                      <a:r>
                        <a:rPr lang="en-US" sz="700">
                          <a:effectLst/>
                        </a:rPr>
                        <a:t>Yes</a:t>
                      </a:r>
                      <a:endParaRPr lang="en-US" sz="600">
                        <a:effectLst/>
                        <a:latin typeface="Calibri"/>
                        <a:ea typeface="Calibri"/>
                        <a:cs typeface="Times New Roman"/>
                      </a:endParaRPr>
                    </a:p>
                  </a:txBody>
                  <a:tcPr marL="38501" marR="38501" marT="0" marB="0"/>
                </a:tc>
                <a:extLst>
                  <a:ext uri="{0D108BD9-81ED-4DB2-BD59-A6C34878D82A}">
                    <a16:rowId xmlns:a16="http://schemas.microsoft.com/office/drawing/2014/main" val="10006"/>
                  </a:ext>
                </a:extLst>
              </a:tr>
              <a:tr h="138970">
                <a:tc gridSpan="4">
                  <a:txBody>
                    <a:bodyPr/>
                    <a:lstStyle/>
                    <a:p>
                      <a:pPr marL="0" marR="0">
                        <a:lnSpc>
                          <a:spcPct val="115000"/>
                        </a:lnSpc>
                        <a:spcBef>
                          <a:spcPts val="0"/>
                        </a:spcBef>
                        <a:spcAft>
                          <a:spcPts val="0"/>
                        </a:spcAft>
                      </a:pPr>
                      <a:r>
                        <a:rPr lang="en-US" sz="700">
                          <a:effectLst/>
                        </a:rPr>
                        <a:t>RFP Inquiries Converted to Charts</a:t>
                      </a:r>
                      <a:endParaRPr lang="en-US" sz="600">
                        <a:effectLst/>
                        <a:latin typeface="Calibri"/>
                        <a:ea typeface="Calibri"/>
                        <a:cs typeface="Times New Roman"/>
                      </a:endParaRPr>
                    </a:p>
                  </a:txBody>
                  <a:tcPr marL="38501" marR="38501"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8970">
                <a:tc>
                  <a:txBody>
                    <a:bodyPr/>
                    <a:lstStyle/>
                    <a:p>
                      <a:pPr marL="0" marR="0">
                        <a:lnSpc>
                          <a:spcPct val="115000"/>
                        </a:lnSpc>
                        <a:spcBef>
                          <a:spcPts val="0"/>
                        </a:spcBef>
                        <a:spcAft>
                          <a:spcPts val="0"/>
                        </a:spcAft>
                      </a:pPr>
                      <a:r>
                        <a:rPr lang="en-US" sz="700">
                          <a:effectLst/>
                        </a:rPr>
                        <a:t> </a:t>
                      </a:r>
                      <a:endParaRPr lang="en-US" sz="600">
                        <a:effectLst/>
                        <a:latin typeface="Calibri"/>
                        <a:ea typeface="Calibri"/>
                        <a:cs typeface="Times New Roman"/>
                      </a:endParaRPr>
                    </a:p>
                  </a:txBody>
                  <a:tcPr marL="38501" marR="38501" marT="0" marB="0"/>
                </a:tc>
                <a:tc>
                  <a:txBody>
                    <a:bodyPr/>
                    <a:lstStyle/>
                    <a:p>
                      <a:pPr marL="0" marR="0">
                        <a:lnSpc>
                          <a:spcPct val="115000"/>
                        </a:lnSpc>
                        <a:spcBef>
                          <a:spcPts val="0"/>
                        </a:spcBef>
                        <a:spcAft>
                          <a:spcPts val="0"/>
                        </a:spcAft>
                      </a:pPr>
                      <a:r>
                        <a:rPr lang="en-US" sz="700">
                          <a:effectLst/>
                        </a:rPr>
                        <a:t>Priorities, Goals, Strategies, and Outcomes</a:t>
                      </a:r>
                      <a:endParaRPr lang="en-US" sz="600">
                        <a:effectLst/>
                        <a:latin typeface="Calibri"/>
                        <a:ea typeface="Calibri"/>
                        <a:cs typeface="Times New Roman"/>
                      </a:endParaRPr>
                    </a:p>
                  </a:txBody>
                  <a:tcPr marL="38501" marR="38501" marT="0" marB="0"/>
                </a:tc>
                <a:tc>
                  <a:txBody>
                    <a:bodyPr/>
                    <a:lstStyle/>
                    <a:p>
                      <a:pPr marL="0" marR="0" algn="ctr">
                        <a:lnSpc>
                          <a:spcPct val="115000"/>
                        </a:lnSpc>
                        <a:spcBef>
                          <a:spcPts val="0"/>
                        </a:spcBef>
                        <a:spcAft>
                          <a:spcPts val="0"/>
                        </a:spcAft>
                      </a:pPr>
                      <a:r>
                        <a:rPr lang="en-US" sz="700">
                          <a:effectLst/>
                        </a:rPr>
                        <a:t>Yes</a:t>
                      </a:r>
                      <a:endParaRPr lang="en-US" sz="600">
                        <a:effectLst/>
                        <a:latin typeface="Calibri"/>
                        <a:ea typeface="Calibri"/>
                        <a:cs typeface="Times New Roman"/>
                      </a:endParaRPr>
                    </a:p>
                  </a:txBody>
                  <a:tcPr marL="38501" marR="38501" marT="0" marB="0"/>
                </a:tc>
                <a:tc>
                  <a:txBody>
                    <a:bodyPr/>
                    <a:lstStyle/>
                    <a:p>
                      <a:pPr marL="0" marR="0" algn="ctr">
                        <a:lnSpc>
                          <a:spcPct val="115000"/>
                        </a:lnSpc>
                        <a:spcBef>
                          <a:spcPts val="0"/>
                        </a:spcBef>
                        <a:spcAft>
                          <a:spcPts val="0"/>
                        </a:spcAft>
                      </a:pPr>
                      <a:r>
                        <a:rPr lang="en-US" sz="700">
                          <a:effectLst/>
                        </a:rPr>
                        <a:t>Yes</a:t>
                      </a:r>
                      <a:endParaRPr lang="en-US" sz="600">
                        <a:effectLst/>
                        <a:latin typeface="Calibri"/>
                        <a:ea typeface="Calibri"/>
                        <a:cs typeface="Times New Roman"/>
                      </a:endParaRPr>
                    </a:p>
                  </a:txBody>
                  <a:tcPr marL="38501" marR="38501" marT="0" marB="0"/>
                </a:tc>
                <a:extLst>
                  <a:ext uri="{0D108BD9-81ED-4DB2-BD59-A6C34878D82A}">
                    <a16:rowId xmlns:a16="http://schemas.microsoft.com/office/drawing/2014/main" val="10008"/>
                  </a:ext>
                </a:extLst>
              </a:tr>
              <a:tr h="138970">
                <a:tc>
                  <a:txBody>
                    <a:bodyPr/>
                    <a:lstStyle/>
                    <a:p>
                      <a:pPr marL="0" marR="0">
                        <a:lnSpc>
                          <a:spcPct val="115000"/>
                        </a:lnSpc>
                        <a:spcBef>
                          <a:spcPts val="0"/>
                        </a:spcBef>
                        <a:spcAft>
                          <a:spcPts val="0"/>
                        </a:spcAft>
                      </a:pPr>
                      <a:r>
                        <a:rPr lang="en-US" sz="700">
                          <a:effectLst/>
                        </a:rPr>
                        <a:t> </a:t>
                      </a:r>
                      <a:endParaRPr lang="en-US" sz="600">
                        <a:effectLst/>
                        <a:latin typeface="Calibri"/>
                        <a:ea typeface="Calibri"/>
                        <a:cs typeface="Times New Roman"/>
                      </a:endParaRPr>
                    </a:p>
                  </a:txBody>
                  <a:tcPr marL="38501" marR="38501" marT="0" marB="0"/>
                </a:tc>
                <a:tc>
                  <a:txBody>
                    <a:bodyPr/>
                    <a:lstStyle/>
                    <a:p>
                      <a:pPr marL="0" marR="0">
                        <a:lnSpc>
                          <a:spcPct val="115000"/>
                        </a:lnSpc>
                        <a:spcBef>
                          <a:spcPts val="0"/>
                        </a:spcBef>
                        <a:spcAft>
                          <a:spcPts val="0"/>
                        </a:spcAft>
                      </a:pPr>
                      <a:r>
                        <a:rPr lang="en-US" sz="700">
                          <a:effectLst/>
                        </a:rPr>
                        <a:t>Outcomes Met for Previous Priorities</a:t>
                      </a:r>
                      <a:endParaRPr lang="en-US" sz="600">
                        <a:effectLst/>
                        <a:latin typeface="Calibri"/>
                        <a:ea typeface="Calibri"/>
                        <a:cs typeface="Times New Roman"/>
                      </a:endParaRPr>
                    </a:p>
                  </a:txBody>
                  <a:tcPr marL="38501" marR="38501" marT="0" marB="0"/>
                </a:tc>
                <a:tc>
                  <a:txBody>
                    <a:bodyPr/>
                    <a:lstStyle/>
                    <a:p>
                      <a:pPr marL="0" marR="0" algn="ctr">
                        <a:lnSpc>
                          <a:spcPct val="115000"/>
                        </a:lnSpc>
                        <a:spcBef>
                          <a:spcPts val="0"/>
                        </a:spcBef>
                        <a:spcAft>
                          <a:spcPts val="0"/>
                        </a:spcAft>
                      </a:pPr>
                      <a:r>
                        <a:rPr lang="en-US" sz="700">
                          <a:effectLst/>
                        </a:rPr>
                        <a:t>Yes</a:t>
                      </a:r>
                      <a:endParaRPr lang="en-US" sz="600">
                        <a:effectLst/>
                        <a:latin typeface="Calibri"/>
                        <a:ea typeface="Calibri"/>
                        <a:cs typeface="Times New Roman"/>
                      </a:endParaRPr>
                    </a:p>
                  </a:txBody>
                  <a:tcPr marL="38501" marR="38501" marT="0" marB="0"/>
                </a:tc>
                <a:tc>
                  <a:txBody>
                    <a:bodyPr/>
                    <a:lstStyle/>
                    <a:p>
                      <a:pPr marL="0" marR="0" algn="ctr">
                        <a:lnSpc>
                          <a:spcPct val="115000"/>
                        </a:lnSpc>
                        <a:spcBef>
                          <a:spcPts val="0"/>
                        </a:spcBef>
                        <a:spcAft>
                          <a:spcPts val="0"/>
                        </a:spcAft>
                      </a:pPr>
                      <a:r>
                        <a:rPr lang="en-US" sz="700">
                          <a:effectLst/>
                        </a:rPr>
                        <a:t>Yes</a:t>
                      </a:r>
                      <a:endParaRPr lang="en-US" sz="600">
                        <a:effectLst/>
                        <a:latin typeface="Calibri"/>
                        <a:ea typeface="Calibri"/>
                        <a:cs typeface="Times New Roman"/>
                      </a:endParaRPr>
                    </a:p>
                  </a:txBody>
                  <a:tcPr marL="38501" marR="38501" marT="0" marB="0"/>
                </a:tc>
                <a:extLst>
                  <a:ext uri="{0D108BD9-81ED-4DB2-BD59-A6C34878D82A}">
                    <a16:rowId xmlns:a16="http://schemas.microsoft.com/office/drawing/2014/main" val="10009"/>
                  </a:ext>
                </a:extLst>
              </a:tr>
              <a:tr h="138970">
                <a:tc>
                  <a:txBody>
                    <a:bodyPr/>
                    <a:lstStyle/>
                    <a:p>
                      <a:pPr marL="0" marR="0">
                        <a:lnSpc>
                          <a:spcPct val="115000"/>
                        </a:lnSpc>
                        <a:spcBef>
                          <a:spcPts val="0"/>
                        </a:spcBef>
                        <a:spcAft>
                          <a:spcPts val="0"/>
                        </a:spcAft>
                      </a:pPr>
                      <a:r>
                        <a:rPr lang="en-US" sz="700">
                          <a:effectLst/>
                        </a:rPr>
                        <a:t> </a:t>
                      </a:r>
                      <a:endParaRPr lang="en-US" sz="600">
                        <a:effectLst/>
                        <a:latin typeface="Calibri"/>
                        <a:ea typeface="Calibri"/>
                        <a:cs typeface="Times New Roman"/>
                      </a:endParaRPr>
                    </a:p>
                  </a:txBody>
                  <a:tcPr marL="38501" marR="38501" marT="0" marB="0"/>
                </a:tc>
                <a:tc>
                  <a:txBody>
                    <a:bodyPr/>
                    <a:lstStyle/>
                    <a:p>
                      <a:pPr marL="0" marR="0">
                        <a:lnSpc>
                          <a:spcPct val="115000"/>
                        </a:lnSpc>
                        <a:spcBef>
                          <a:spcPts val="0"/>
                        </a:spcBef>
                        <a:spcAft>
                          <a:spcPts val="0"/>
                        </a:spcAft>
                      </a:pPr>
                      <a:r>
                        <a:rPr lang="en-US" sz="700">
                          <a:effectLst/>
                        </a:rPr>
                        <a:t>Accomplishments for Clients</a:t>
                      </a:r>
                      <a:endParaRPr lang="en-US" sz="600">
                        <a:effectLst/>
                        <a:latin typeface="Calibri"/>
                        <a:ea typeface="Calibri"/>
                        <a:cs typeface="Times New Roman"/>
                      </a:endParaRPr>
                    </a:p>
                  </a:txBody>
                  <a:tcPr marL="38501" marR="38501" marT="0" marB="0"/>
                </a:tc>
                <a:tc>
                  <a:txBody>
                    <a:bodyPr/>
                    <a:lstStyle/>
                    <a:p>
                      <a:pPr marL="0" marR="0" algn="ctr">
                        <a:lnSpc>
                          <a:spcPct val="115000"/>
                        </a:lnSpc>
                        <a:spcBef>
                          <a:spcPts val="0"/>
                        </a:spcBef>
                        <a:spcAft>
                          <a:spcPts val="0"/>
                        </a:spcAft>
                      </a:pPr>
                      <a:r>
                        <a:rPr lang="en-US" sz="700">
                          <a:effectLst/>
                        </a:rPr>
                        <a:t>Yes</a:t>
                      </a:r>
                      <a:endParaRPr lang="en-US" sz="600">
                        <a:effectLst/>
                        <a:latin typeface="Calibri"/>
                        <a:ea typeface="Calibri"/>
                        <a:cs typeface="Times New Roman"/>
                      </a:endParaRPr>
                    </a:p>
                  </a:txBody>
                  <a:tcPr marL="38501" marR="38501" marT="0" marB="0"/>
                </a:tc>
                <a:tc>
                  <a:txBody>
                    <a:bodyPr/>
                    <a:lstStyle/>
                    <a:p>
                      <a:pPr marL="0" marR="0" algn="ctr">
                        <a:lnSpc>
                          <a:spcPct val="115000"/>
                        </a:lnSpc>
                        <a:spcBef>
                          <a:spcPts val="0"/>
                        </a:spcBef>
                        <a:spcAft>
                          <a:spcPts val="0"/>
                        </a:spcAft>
                      </a:pPr>
                      <a:r>
                        <a:rPr lang="en-US" sz="700">
                          <a:effectLst/>
                        </a:rPr>
                        <a:t>Yes</a:t>
                      </a:r>
                      <a:endParaRPr lang="en-US" sz="600">
                        <a:effectLst/>
                        <a:latin typeface="Calibri"/>
                        <a:ea typeface="Calibri"/>
                        <a:cs typeface="Times New Roman"/>
                      </a:endParaRPr>
                    </a:p>
                  </a:txBody>
                  <a:tcPr marL="38501" marR="38501" marT="0" marB="0"/>
                </a:tc>
                <a:extLst>
                  <a:ext uri="{0D108BD9-81ED-4DB2-BD59-A6C34878D82A}">
                    <a16:rowId xmlns:a16="http://schemas.microsoft.com/office/drawing/2014/main" val="10010"/>
                  </a:ext>
                </a:extLst>
              </a:tr>
              <a:tr h="138970">
                <a:tc>
                  <a:txBody>
                    <a:bodyPr/>
                    <a:lstStyle/>
                    <a:p>
                      <a:pPr marL="0" marR="0">
                        <a:lnSpc>
                          <a:spcPct val="115000"/>
                        </a:lnSpc>
                        <a:spcBef>
                          <a:spcPts val="0"/>
                        </a:spcBef>
                        <a:spcAft>
                          <a:spcPts val="0"/>
                        </a:spcAft>
                      </a:pPr>
                      <a:r>
                        <a:rPr lang="en-US" sz="700">
                          <a:effectLst/>
                        </a:rPr>
                        <a:t> </a:t>
                      </a:r>
                      <a:endParaRPr lang="en-US" sz="600">
                        <a:effectLst/>
                        <a:latin typeface="Calibri"/>
                        <a:ea typeface="Calibri"/>
                        <a:cs typeface="Times New Roman"/>
                      </a:endParaRPr>
                    </a:p>
                  </a:txBody>
                  <a:tcPr marL="38501" marR="38501" marT="0" marB="0"/>
                </a:tc>
                <a:tc>
                  <a:txBody>
                    <a:bodyPr/>
                    <a:lstStyle/>
                    <a:p>
                      <a:pPr marL="0" marR="0">
                        <a:lnSpc>
                          <a:spcPct val="115000"/>
                        </a:lnSpc>
                        <a:spcBef>
                          <a:spcPts val="0"/>
                        </a:spcBef>
                        <a:spcAft>
                          <a:spcPts val="0"/>
                        </a:spcAft>
                      </a:pPr>
                      <a:r>
                        <a:rPr lang="en-US" sz="700">
                          <a:effectLst/>
                        </a:rPr>
                        <a:t>Accomplishments for Clients through PAI</a:t>
                      </a:r>
                      <a:endParaRPr lang="en-US" sz="600">
                        <a:effectLst/>
                        <a:latin typeface="Calibri"/>
                        <a:ea typeface="Calibri"/>
                        <a:cs typeface="Times New Roman"/>
                      </a:endParaRPr>
                    </a:p>
                  </a:txBody>
                  <a:tcPr marL="38501" marR="38501" marT="0" marB="0"/>
                </a:tc>
                <a:tc>
                  <a:txBody>
                    <a:bodyPr/>
                    <a:lstStyle/>
                    <a:p>
                      <a:pPr marL="0" marR="0" algn="ctr">
                        <a:lnSpc>
                          <a:spcPct val="115000"/>
                        </a:lnSpc>
                        <a:spcBef>
                          <a:spcPts val="0"/>
                        </a:spcBef>
                        <a:spcAft>
                          <a:spcPts val="0"/>
                        </a:spcAft>
                      </a:pPr>
                      <a:r>
                        <a:rPr lang="en-US" sz="700">
                          <a:effectLst/>
                        </a:rPr>
                        <a:t>Yes</a:t>
                      </a:r>
                      <a:endParaRPr lang="en-US" sz="600">
                        <a:effectLst/>
                        <a:latin typeface="Calibri"/>
                        <a:ea typeface="Calibri"/>
                        <a:cs typeface="Times New Roman"/>
                      </a:endParaRPr>
                    </a:p>
                  </a:txBody>
                  <a:tcPr marL="38501" marR="38501" marT="0" marB="0"/>
                </a:tc>
                <a:tc>
                  <a:txBody>
                    <a:bodyPr/>
                    <a:lstStyle/>
                    <a:p>
                      <a:pPr marL="0" marR="0" algn="ctr">
                        <a:lnSpc>
                          <a:spcPct val="115000"/>
                        </a:lnSpc>
                        <a:spcBef>
                          <a:spcPts val="0"/>
                        </a:spcBef>
                        <a:spcAft>
                          <a:spcPts val="0"/>
                        </a:spcAft>
                      </a:pPr>
                      <a:r>
                        <a:rPr lang="en-US" sz="700">
                          <a:effectLst/>
                        </a:rPr>
                        <a:t>Yes</a:t>
                      </a:r>
                      <a:endParaRPr lang="en-US" sz="600">
                        <a:effectLst/>
                        <a:latin typeface="Calibri"/>
                        <a:ea typeface="Calibri"/>
                        <a:cs typeface="Times New Roman"/>
                      </a:endParaRPr>
                    </a:p>
                  </a:txBody>
                  <a:tcPr marL="38501" marR="38501" marT="0" marB="0"/>
                </a:tc>
                <a:extLst>
                  <a:ext uri="{0D108BD9-81ED-4DB2-BD59-A6C34878D82A}">
                    <a16:rowId xmlns:a16="http://schemas.microsoft.com/office/drawing/2014/main" val="10011"/>
                  </a:ext>
                </a:extLst>
              </a:tr>
              <a:tr h="138970">
                <a:tc>
                  <a:txBody>
                    <a:bodyPr/>
                    <a:lstStyle/>
                    <a:p>
                      <a:pPr marL="0" marR="0">
                        <a:lnSpc>
                          <a:spcPct val="115000"/>
                        </a:lnSpc>
                        <a:spcBef>
                          <a:spcPts val="0"/>
                        </a:spcBef>
                        <a:spcAft>
                          <a:spcPts val="0"/>
                        </a:spcAft>
                      </a:pPr>
                      <a:r>
                        <a:rPr lang="en-US" sz="700">
                          <a:effectLst/>
                        </a:rPr>
                        <a:t> </a:t>
                      </a:r>
                      <a:endParaRPr lang="en-US" sz="600">
                        <a:effectLst/>
                        <a:latin typeface="Calibri"/>
                        <a:ea typeface="Calibri"/>
                        <a:cs typeface="Times New Roman"/>
                      </a:endParaRPr>
                    </a:p>
                  </a:txBody>
                  <a:tcPr marL="38501" marR="38501" marT="0" marB="0"/>
                </a:tc>
                <a:tc>
                  <a:txBody>
                    <a:bodyPr/>
                    <a:lstStyle/>
                    <a:p>
                      <a:pPr marL="0" marR="0">
                        <a:lnSpc>
                          <a:spcPct val="115000"/>
                        </a:lnSpc>
                        <a:spcBef>
                          <a:spcPts val="0"/>
                        </a:spcBef>
                        <a:spcAft>
                          <a:spcPts val="0"/>
                        </a:spcAft>
                      </a:pPr>
                      <a:r>
                        <a:rPr lang="en-US" sz="700">
                          <a:effectLst/>
                        </a:rPr>
                        <a:t>Involvement with Justice and Advocacy Community</a:t>
                      </a:r>
                      <a:endParaRPr lang="en-US" sz="600">
                        <a:effectLst/>
                        <a:latin typeface="Calibri"/>
                        <a:ea typeface="Calibri"/>
                        <a:cs typeface="Times New Roman"/>
                      </a:endParaRPr>
                    </a:p>
                  </a:txBody>
                  <a:tcPr marL="38501" marR="38501" marT="0" marB="0"/>
                </a:tc>
                <a:tc>
                  <a:txBody>
                    <a:bodyPr/>
                    <a:lstStyle/>
                    <a:p>
                      <a:pPr marL="0" marR="0" algn="ctr">
                        <a:lnSpc>
                          <a:spcPct val="115000"/>
                        </a:lnSpc>
                        <a:spcBef>
                          <a:spcPts val="0"/>
                        </a:spcBef>
                        <a:spcAft>
                          <a:spcPts val="0"/>
                        </a:spcAft>
                      </a:pPr>
                      <a:r>
                        <a:rPr lang="en-US" sz="700">
                          <a:effectLst/>
                        </a:rPr>
                        <a:t>Yes</a:t>
                      </a:r>
                      <a:endParaRPr lang="en-US" sz="600">
                        <a:effectLst/>
                        <a:latin typeface="Calibri"/>
                        <a:ea typeface="Calibri"/>
                        <a:cs typeface="Times New Roman"/>
                      </a:endParaRPr>
                    </a:p>
                  </a:txBody>
                  <a:tcPr marL="38501" marR="38501" marT="0" marB="0"/>
                </a:tc>
                <a:tc>
                  <a:txBody>
                    <a:bodyPr/>
                    <a:lstStyle/>
                    <a:p>
                      <a:pPr marL="0" marR="0" algn="ctr">
                        <a:lnSpc>
                          <a:spcPct val="115000"/>
                        </a:lnSpc>
                        <a:spcBef>
                          <a:spcPts val="0"/>
                        </a:spcBef>
                        <a:spcAft>
                          <a:spcPts val="0"/>
                        </a:spcAft>
                      </a:pPr>
                      <a:r>
                        <a:rPr lang="en-US" sz="700">
                          <a:effectLst/>
                        </a:rPr>
                        <a:t>Yes</a:t>
                      </a:r>
                      <a:endParaRPr lang="en-US" sz="600">
                        <a:effectLst/>
                        <a:latin typeface="Calibri"/>
                        <a:ea typeface="Calibri"/>
                        <a:cs typeface="Times New Roman"/>
                      </a:endParaRPr>
                    </a:p>
                  </a:txBody>
                  <a:tcPr marL="38501" marR="38501" marT="0" marB="0"/>
                </a:tc>
                <a:extLst>
                  <a:ext uri="{0D108BD9-81ED-4DB2-BD59-A6C34878D82A}">
                    <a16:rowId xmlns:a16="http://schemas.microsoft.com/office/drawing/2014/main" val="10012"/>
                  </a:ext>
                </a:extLst>
              </a:tr>
              <a:tr h="138970">
                <a:tc>
                  <a:txBody>
                    <a:bodyPr/>
                    <a:lstStyle/>
                    <a:p>
                      <a:pPr marL="0" marR="0">
                        <a:lnSpc>
                          <a:spcPct val="115000"/>
                        </a:lnSpc>
                        <a:spcBef>
                          <a:spcPts val="0"/>
                        </a:spcBef>
                        <a:spcAft>
                          <a:spcPts val="0"/>
                        </a:spcAft>
                      </a:pPr>
                      <a:r>
                        <a:rPr lang="en-US" sz="700">
                          <a:effectLst/>
                        </a:rPr>
                        <a:t> </a:t>
                      </a:r>
                      <a:endParaRPr lang="en-US" sz="600">
                        <a:effectLst/>
                        <a:latin typeface="Calibri"/>
                        <a:ea typeface="Calibri"/>
                        <a:cs typeface="Times New Roman"/>
                      </a:endParaRPr>
                    </a:p>
                  </a:txBody>
                  <a:tcPr marL="38501" marR="38501" marT="0" marB="0"/>
                </a:tc>
                <a:tc>
                  <a:txBody>
                    <a:bodyPr/>
                    <a:lstStyle/>
                    <a:p>
                      <a:pPr marL="0" marR="0">
                        <a:lnSpc>
                          <a:spcPct val="115000"/>
                        </a:lnSpc>
                        <a:spcBef>
                          <a:spcPts val="0"/>
                        </a:spcBef>
                        <a:spcAft>
                          <a:spcPts val="0"/>
                        </a:spcAft>
                      </a:pPr>
                      <a:r>
                        <a:rPr lang="en-US" sz="700">
                          <a:effectLst/>
                        </a:rPr>
                        <a:t>Accomplishments for Clients with Other Providers</a:t>
                      </a:r>
                      <a:endParaRPr lang="en-US" sz="600">
                        <a:effectLst/>
                        <a:latin typeface="Calibri"/>
                        <a:ea typeface="Calibri"/>
                        <a:cs typeface="Times New Roman"/>
                      </a:endParaRPr>
                    </a:p>
                  </a:txBody>
                  <a:tcPr marL="38501" marR="38501" marT="0" marB="0"/>
                </a:tc>
                <a:tc>
                  <a:txBody>
                    <a:bodyPr/>
                    <a:lstStyle/>
                    <a:p>
                      <a:pPr marL="0" marR="0" algn="ctr">
                        <a:lnSpc>
                          <a:spcPct val="115000"/>
                        </a:lnSpc>
                        <a:spcBef>
                          <a:spcPts val="0"/>
                        </a:spcBef>
                        <a:spcAft>
                          <a:spcPts val="0"/>
                        </a:spcAft>
                      </a:pPr>
                      <a:r>
                        <a:rPr lang="en-US" sz="700">
                          <a:effectLst/>
                        </a:rPr>
                        <a:t>Yes</a:t>
                      </a:r>
                      <a:endParaRPr lang="en-US" sz="600">
                        <a:effectLst/>
                        <a:latin typeface="Calibri"/>
                        <a:ea typeface="Calibri"/>
                        <a:cs typeface="Times New Roman"/>
                      </a:endParaRPr>
                    </a:p>
                  </a:txBody>
                  <a:tcPr marL="38501" marR="38501" marT="0" marB="0"/>
                </a:tc>
                <a:tc>
                  <a:txBody>
                    <a:bodyPr/>
                    <a:lstStyle/>
                    <a:p>
                      <a:pPr marL="0" marR="0" algn="ctr">
                        <a:lnSpc>
                          <a:spcPct val="115000"/>
                        </a:lnSpc>
                        <a:spcBef>
                          <a:spcPts val="0"/>
                        </a:spcBef>
                        <a:spcAft>
                          <a:spcPts val="0"/>
                        </a:spcAft>
                      </a:pPr>
                      <a:r>
                        <a:rPr lang="en-US" sz="700">
                          <a:effectLst/>
                        </a:rPr>
                        <a:t>Yes</a:t>
                      </a:r>
                      <a:endParaRPr lang="en-US" sz="600">
                        <a:effectLst/>
                        <a:latin typeface="Calibri"/>
                        <a:ea typeface="Calibri"/>
                        <a:cs typeface="Times New Roman"/>
                      </a:endParaRPr>
                    </a:p>
                  </a:txBody>
                  <a:tcPr marL="38501" marR="38501" marT="0" marB="0"/>
                </a:tc>
                <a:extLst>
                  <a:ext uri="{0D108BD9-81ED-4DB2-BD59-A6C34878D82A}">
                    <a16:rowId xmlns:a16="http://schemas.microsoft.com/office/drawing/2014/main" val="10013"/>
                  </a:ext>
                </a:extLst>
              </a:tr>
              <a:tr h="138970">
                <a:tc>
                  <a:txBody>
                    <a:bodyPr/>
                    <a:lstStyle/>
                    <a:p>
                      <a:pPr marL="0" marR="0">
                        <a:lnSpc>
                          <a:spcPct val="115000"/>
                        </a:lnSpc>
                        <a:spcBef>
                          <a:spcPts val="0"/>
                        </a:spcBef>
                        <a:spcAft>
                          <a:spcPts val="0"/>
                        </a:spcAft>
                      </a:pPr>
                      <a:r>
                        <a:rPr lang="en-US" sz="700">
                          <a:effectLst/>
                        </a:rPr>
                        <a:t> </a:t>
                      </a:r>
                      <a:endParaRPr lang="en-US" sz="600">
                        <a:effectLst/>
                        <a:latin typeface="Calibri"/>
                        <a:ea typeface="Calibri"/>
                        <a:cs typeface="Times New Roman"/>
                      </a:endParaRPr>
                    </a:p>
                  </a:txBody>
                  <a:tcPr marL="38501" marR="38501" marT="0" marB="0"/>
                </a:tc>
                <a:tc>
                  <a:txBody>
                    <a:bodyPr/>
                    <a:lstStyle/>
                    <a:p>
                      <a:pPr marL="0" marR="0">
                        <a:lnSpc>
                          <a:spcPct val="115000"/>
                        </a:lnSpc>
                        <a:spcBef>
                          <a:spcPts val="0"/>
                        </a:spcBef>
                        <a:spcAft>
                          <a:spcPts val="0"/>
                        </a:spcAft>
                      </a:pPr>
                      <a:r>
                        <a:rPr lang="en-US" sz="700">
                          <a:effectLst/>
                        </a:rPr>
                        <a:t>Needs Assessment – Data Collection Methods</a:t>
                      </a:r>
                      <a:endParaRPr lang="en-US" sz="600">
                        <a:effectLst/>
                        <a:latin typeface="Calibri"/>
                        <a:ea typeface="Calibri"/>
                        <a:cs typeface="Times New Roman"/>
                      </a:endParaRPr>
                    </a:p>
                  </a:txBody>
                  <a:tcPr marL="38501" marR="38501" marT="0" marB="0"/>
                </a:tc>
                <a:tc>
                  <a:txBody>
                    <a:bodyPr/>
                    <a:lstStyle/>
                    <a:p>
                      <a:pPr marL="0" marR="0" algn="ctr">
                        <a:lnSpc>
                          <a:spcPct val="115000"/>
                        </a:lnSpc>
                        <a:spcBef>
                          <a:spcPts val="0"/>
                        </a:spcBef>
                        <a:spcAft>
                          <a:spcPts val="0"/>
                        </a:spcAft>
                      </a:pPr>
                      <a:r>
                        <a:rPr lang="en-US" sz="700">
                          <a:effectLst/>
                        </a:rPr>
                        <a:t>Yes</a:t>
                      </a:r>
                      <a:endParaRPr lang="en-US" sz="600">
                        <a:effectLst/>
                        <a:latin typeface="Calibri"/>
                        <a:ea typeface="Calibri"/>
                        <a:cs typeface="Times New Roman"/>
                      </a:endParaRPr>
                    </a:p>
                  </a:txBody>
                  <a:tcPr marL="38501" marR="38501" marT="0" marB="0"/>
                </a:tc>
                <a:tc>
                  <a:txBody>
                    <a:bodyPr/>
                    <a:lstStyle/>
                    <a:p>
                      <a:pPr marL="0" marR="0" algn="ctr">
                        <a:lnSpc>
                          <a:spcPct val="115000"/>
                        </a:lnSpc>
                        <a:spcBef>
                          <a:spcPts val="0"/>
                        </a:spcBef>
                        <a:spcAft>
                          <a:spcPts val="0"/>
                        </a:spcAft>
                      </a:pPr>
                      <a:r>
                        <a:rPr lang="en-US" sz="700" dirty="0">
                          <a:solidFill>
                            <a:srgbClr val="FF0000"/>
                          </a:solidFill>
                          <a:effectLst/>
                        </a:rPr>
                        <a:t>No</a:t>
                      </a:r>
                      <a:endParaRPr lang="en-US" sz="600" dirty="0">
                        <a:solidFill>
                          <a:srgbClr val="FF0000"/>
                        </a:solidFill>
                        <a:effectLst/>
                        <a:latin typeface="Calibri"/>
                        <a:ea typeface="Calibri"/>
                        <a:cs typeface="Times New Roman"/>
                      </a:endParaRPr>
                    </a:p>
                  </a:txBody>
                  <a:tcPr marL="38501" marR="38501" marT="0" marB="0"/>
                </a:tc>
                <a:extLst>
                  <a:ext uri="{0D108BD9-81ED-4DB2-BD59-A6C34878D82A}">
                    <a16:rowId xmlns:a16="http://schemas.microsoft.com/office/drawing/2014/main" val="10014"/>
                  </a:ext>
                </a:extLst>
              </a:tr>
              <a:tr h="138970">
                <a:tc>
                  <a:txBody>
                    <a:bodyPr/>
                    <a:lstStyle/>
                    <a:p>
                      <a:pPr marL="0" marR="0">
                        <a:lnSpc>
                          <a:spcPct val="115000"/>
                        </a:lnSpc>
                        <a:spcBef>
                          <a:spcPts val="0"/>
                        </a:spcBef>
                        <a:spcAft>
                          <a:spcPts val="0"/>
                        </a:spcAft>
                      </a:pPr>
                      <a:r>
                        <a:rPr lang="en-US" sz="700">
                          <a:effectLst/>
                        </a:rPr>
                        <a:t> </a:t>
                      </a:r>
                      <a:endParaRPr lang="en-US" sz="600">
                        <a:effectLst/>
                        <a:latin typeface="Calibri"/>
                        <a:ea typeface="Calibri"/>
                        <a:cs typeface="Times New Roman"/>
                      </a:endParaRPr>
                    </a:p>
                  </a:txBody>
                  <a:tcPr marL="38501" marR="38501" marT="0" marB="0"/>
                </a:tc>
                <a:tc>
                  <a:txBody>
                    <a:bodyPr/>
                    <a:lstStyle/>
                    <a:p>
                      <a:pPr marL="0" marR="0">
                        <a:lnSpc>
                          <a:spcPct val="115000"/>
                        </a:lnSpc>
                        <a:spcBef>
                          <a:spcPts val="0"/>
                        </a:spcBef>
                        <a:spcAft>
                          <a:spcPts val="0"/>
                        </a:spcAft>
                      </a:pPr>
                      <a:r>
                        <a:rPr lang="en-US" sz="700">
                          <a:effectLst/>
                        </a:rPr>
                        <a:t>Needs Assessment – Data Sources and Tools</a:t>
                      </a:r>
                      <a:endParaRPr lang="en-US" sz="600">
                        <a:effectLst/>
                        <a:latin typeface="Calibri"/>
                        <a:ea typeface="Calibri"/>
                        <a:cs typeface="Times New Roman"/>
                      </a:endParaRPr>
                    </a:p>
                  </a:txBody>
                  <a:tcPr marL="38501" marR="38501" marT="0" marB="0"/>
                </a:tc>
                <a:tc>
                  <a:txBody>
                    <a:bodyPr/>
                    <a:lstStyle/>
                    <a:p>
                      <a:pPr marL="0" marR="0" algn="ctr">
                        <a:lnSpc>
                          <a:spcPct val="115000"/>
                        </a:lnSpc>
                        <a:spcBef>
                          <a:spcPts val="0"/>
                        </a:spcBef>
                        <a:spcAft>
                          <a:spcPts val="0"/>
                        </a:spcAft>
                      </a:pPr>
                      <a:r>
                        <a:rPr lang="en-US" sz="700">
                          <a:effectLst/>
                        </a:rPr>
                        <a:t>Yes</a:t>
                      </a:r>
                      <a:endParaRPr lang="en-US" sz="600">
                        <a:effectLst/>
                        <a:latin typeface="Calibri"/>
                        <a:ea typeface="Calibri"/>
                        <a:cs typeface="Times New Roman"/>
                      </a:endParaRPr>
                    </a:p>
                  </a:txBody>
                  <a:tcPr marL="38501" marR="38501" marT="0" marB="0"/>
                </a:tc>
                <a:tc>
                  <a:txBody>
                    <a:bodyPr/>
                    <a:lstStyle/>
                    <a:p>
                      <a:pPr marL="0" marR="0" algn="ctr">
                        <a:lnSpc>
                          <a:spcPct val="115000"/>
                        </a:lnSpc>
                        <a:spcBef>
                          <a:spcPts val="0"/>
                        </a:spcBef>
                        <a:spcAft>
                          <a:spcPts val="0"/>
                        </a:spcAft>
                      </a:pPr>
                      <a:r>
                        <a:rPr lang="en-US" sz="700" dirty="0">
                          <a:solidFill>
                            <a:srgbClr val="FF0000"/>
                          </a:solidFill>
                          <a:effectLst/>
                        </a:rPr>
                        <a:t>No</a:t>
                      </a:r>
                      <a:endParaRPr lang="en-US" sz="600" dirty="0">
                        <a:solidFill>
                          <a:srgbClr val="FF0000"/>
                        </a:solidFill>
                        <a:effectLst/>
                        <a:latin typeface="Calibri"/>
                        <a:ea typeface="Calibri"/>
                        <a:cs typeface="Times New Roman"/>
                      </a:endParaRPr>
                    </a:p>
                  </a:txBody>
                  <a:tcPr marL="38501" marR="38501" marT="0" marB="0"/>
                </a:tc>
                <a:extLst>
                  <a:ext uri="{0D108BD9-81ED-4DB2-BD59-A6C34878D82A}">
                    <a16:rowId xmlns:a16="http://schemas.microsoft.com/office/drawing/2014/main" val="10015"/>
                  </a:ext>
                </a:extLst>
              </a:tr>
              <a:tr h="138970">
                <a:tc>
                  <a:txBody>
                    <a:bodyPr/>
                    <a:lstStyle/>
                    <a:p>
                      <a:pPr marL="0" marR="0">
                        <a:lnSpc>
                          <a:spcPct val="115000"/>
                        </a:lnSpc>
                        <a:spcBef>
                          <a:spcPts val="0"/>
                        </a:spcBef>
                        <a:spcAft>
                          <a:spcPts val="0"/>
                        </a:spcAft>
                      </a:pPr>
                      <a:r>
                        <a:rPr lang="en-US" sz="700">
                          <a:effectLst/>
                        </a:rPr>
                        <a:t> </a:t>
                      </a:r>
                      <a:endParaRPr lang="en-US" sz="600">
                        <a:effectLst/>
                        <a:latin typeface="Calibri"/>
                        <a:ea typeface="Calibri"/>
                        <a:cs typeface="Times New Roman"/>
                      </a:endParaRPr>
                    </a:p>
                  </a:txBody>
                  <a:tcPr marL="38501" marR="38501" marT="0" marB="0"/>
                </a:tc>
                <a:tc>
                  <a:txBody>
                    <a:bodyPr/>
                    <a:lstStyle/>
                    <a:p>
                      <a:pPr marL="0" marR="0">
                        <a:lnSpc>
                          <a:spcPct val="115000"/>
                        </a:lnSpc>
                        <a:spcBef>
                          <a:spcPts val="0"/>
                        </a:spcBef>
                        <a:spcAft>
                          <a:spcPts val="0"/>
                        </a:spcAft>
                      </a:pPr>
                      <a:r>
                        <a:rPr lang="en-US" sz="700">
                          <a:effectLst/>
                        </a:rPr>
                        <a:t>Intake System Technology</a:t>
                      </a:r>
                      <a:endParaRPr lang="en-US" sz="600">
                        <a:effectLst/>
                        <a:latin typeface="Calibri"/>
                        <a:ea typeface="Calibri"/>
                        <a:cs typeface="Times New Roman"/>
                      </a:endParaRPr>
                    </a:p>
                  </a:txBody>
                  <a:tcPr marL="38501" marR="38501" marT="0" marB="0"/>
                </a:tc>
                <a:tc>
                  <a:txBody>
                    <a:bodyPr/>
                    <a:lstStyle/>
                    <a:p>
                      <a:pPr marL="0" marR="0" algn="ctr">
                        <a:lnSpc>
                          <a:spcPct val="115000"/>
                        </a:lnSpc>
                        <a:spcBef>
                          <a:spcPts val="0"/>
                        </a:spcBef>
                        <a:spcAft>
                          <a:spcPts val="0"/>
                        </a:spcAft>
                      </a:pPr>
                      <a:r>
                        <a:rPr lang="en-US" sz="700">
                          <a:effectLst/>
                        </a:rPr>
                        <a:t>Yes</a:t>
                      </a:r>
                      <a:endParaRPr lang="en-US" sz="600">
                        <a:effectLst/>
                        <a:latin typeface="Calibri"/>
                        <a:ea typeface="Calibri"/>
                        <a:cs typeface="Times New Roman"/>
                      </a:endParaRPr>
                    </a:p>
                  </a:txBody>
                  <a:tcPr marL="38501" marR="38501" marT="0" marB="0"/>
                </a:tc>
                <a:tc>
                  <a:txBody>
                    <a:bodyPr/>
                    <a:lstStyle/>
                    <a:p>
                      <a:pPr marL="0" marR="0" algn="ctr">
                        <a:lnSpc>
                          <a:spcPct val="115000"/>
                        </a:lnSpc>
                        <a:spcBef>
                          <a:spcPts val="0"/>
                        </a:spcBef>
                        <a:spcAft>
                          <a:spcPts val="0"/>
                        </a:spcAft>
                      </a:pPr>
                      <a:r>
                        <a:rPr lang="en-US" sz="700" dirty="0">
                          <a:solidFill>
                            <a:srgbClr val="FF0000"/>
                          </a:solidFill>
                          <a:effectLst/>
                        </a:rPr>
                        <a:t>No</a:t>
                      </a:r>
                      <a:endParaRPr lang="en-US" sz="600" dirty="0">
                        <a:solidFill>
                          <a:srgbClr val="FF0000"/>
                        </a:solidFill>
                        <a:effectLst/>
                        <a:latin typeface="Calibri"/>
                        <a:ea typeface="Calibri"/>
                        <a:cs typeface="Times New Roman"/>
                      </a:endParaRPr>
                    </a:p>
                  </a:txBody>
                  <a:tcPr marL="38501" marR="38501" marT="0" marB="0"/>
                </a:tc>
                <a:extLst>
                  <a:ext uri="{0D108BD9-81ED-4DB2-BD59-A6C34878D82A}">
                    <a16:rowId xmlns:a16="http://schemas.microsoft.com/office/drawing/2014/main" val="10016"/>
                  </a:ext>
                </a:extLst>
              </a:tr>
              <a:tr h="138970">
                <a:tc>
                  <a:txBody>
                    <a:bodyPr/>
                    <a:lstStyle/>
                    <a:p>
                      <a:pPr marL="0" marR="0">
                        <a:lnSpc>
                          <a:spcPct val="115000"/>
                        </a:lnSpc>
                        <a:spcBef>
                          <a:spcPts val="0"/>
                        </a:spcBef>
                        <a:spcAft>
                          <a:spcPts val="0"/>
                        </a:spcAft>
                      </a:pPr>
                      <a:r>
                        <a:rPr lang="en-US" sz="700">
                          <a:effectLst/>
                        </a:rPr>
                        <a:t> </a:t>
                      </a:r>
                      <a:endParaRPr lang="en-US" sz="600">
                        <a:effectLst/>
                        <a:latin typeface="Calibri"/>
                        <a:ea typeface="Calibri"/>
                        <a:cs typeface="Times New Roman"/>
                      </a:endParaRPr>
                    </a:p>
                  </a:txBody>
                  <a:tcPr marL="38501" marR="38501" marT="0" marB="0"/>
                </a:tc>
                <a:tc>
                  <a:txBody>
                    <a:bodyPr/>
                    <a:lstStyle/>
                    <a:p>
                      <a:pPr marL="0" marR="0">
                        <a:lnSpc>
                          <a:spcPct val="115000"/>
                        </a:lnSpc>
                        <a:spcBef>
                          <a:spcPts val="0"/>
                        </a:spcBef>
                        <a:spcAft>
                          <a:spcPts val="0"/>
                        </a:spcAft>
                      </a:pPr>
                      <a:r>
                        <a:rPr lang="en-US" sz="700">
                          <a:effectLst/>
                        </a:rPr>
                        <a:t>Intake Methods</a:t>
                      </a:r>
                      <a:endParaRPr lang="en-US" sz="600">
                        <a:effectLst/>
                        <a:latin typeface="Calibri"/>
                        <a:ea typeface="Calibri"/>
                        <a:cs typeface="Times New Roman"/>
                      </a:endParaRPr>
                    </a:p>
                  </a:txBody>
                  <a:tcPr marL="38501" marR="38501" marT="0" marB="0"/>
                </a:tc>
                <a:tc>
                  <a:txBody>
                    <a:bodyPr/>
                    <a:lstStyle/>
                    <a:p>
                      <a:pPr marL="0" marR="0" algn="ctr">
                        <a:lnSpc>
                          <a:spcPct val="115000"/>
                        </a:lnSpc>
                        <a:spcBef>
                          <a:spcPts val="0"/>
                        </a:spcBef>
                        <a:spcAft>
                          <a:spcPts val="0"/>
                        </a:spcAft>
                      </a:pPr>
                      <a:r>
                        <a:rPr lang="en-US" sz="700">
                          <a:effectLst/>
                        </a:rPr>
                        <a:t>Yes</a:t>
                      </a:r>
                      <a:endParaRPr lang="en-US" sz="600">
                        <a:effectLst/>
                        <a:latin typeface="Calibri"/>
                        <a:ea typeface="Calibri"/>
                        <a:cs typeface="Times New Roman"/>
                      </a:endParaRPr>
                    </a:p>
                  </a:txBody>
                  <a:tcPr marL="38501" marR="38501" marT="0" marB="0"/>
                </a:tc>
                <a:tc>
                  <a:txBody>
                    <a:bodyPr/>
                    <a:lstStyle/>
                    <a:p>
                      <a:pPr marL="0" marR="0" algn="ctr">
                        <a:lnSpc>
                          <a:spcPct val="115000"/>
                        </a:lnSpc>
                        <a:spcBef>
                          <a:spcPts val="0"/>
                        </a:spcBef>
                        <a:spcAft>
                          <a:spcPts val="0"/>
                        </a:spcAft>
                      </a:pPr>
                      <a:r>
                        <a:rPr lang="en-US" sz="700">
                          <a:solidFill>
                            <a:srgbClr val="FF0000"/>
                          </a:solidFill>
                          <a:effectLst/>
                        </a:rPr>
                        <a:t>No</a:t>
                      </a:r>
                      <a:endParaRPr lang="en-US" sz="600">
                        <a:solidFill>
                          <a:srgbClr val="FF0000"/>
                        </a:solidFill>
                        <a:effectLst/>
                        <a:latin typeface="Calibri"/>
                        <a:ea typeface="Calibri"/>
                        <a:cs typeface="Times New Roman"/>
                      </a:endParaRPr>
                    </a:p>
                  </a:txBody>
                  <a:tcPr marL="38501" marR="38501" marT="0" marB="0"/>
                </a:tc>
                <a:extLst>
                  <a:ext uri="{0D108BD9-81ED-4DB2-BD59-A6C34878D82A}">
                    <a16:rowId xmlns:a16="http://schemas.microsoft.com/office/drawing/2014/main" val="10017"/>
                  </a:ext>
                </a:extLst>
              </a:tr>
              <a:tr h="138970">
                <a:tc>
                  <a:txBody>
                    <a:bodyPr/>
                    <a:lstStyle/>
                    <a:p>
                      <a:pPr marL="0" marR="0">
                        <a:lnSpc>
                          <a:spcPct val="115000"/>
                        </a:lnSpc>
                        <a:spcBef>
                          <a:spcPts val="0"/>
                        </a:spcBef>
                        <a:spcAft>
                          <a:spcPts val="0"/>
                        </a:spcAft>
                      </a:pPr>
                      <a:r>
                        <a:rPr lang="en-US" sz="700">
                          <a:effectLst/>
                        </a:rPr>
                        <a:t> </a:t>
                      </a:r>
                      <a:endParaRPr lang="en-US" sz="600">
                        <a:effectLst/>
                        <a:latin typeface="Calibri"/>
                        <a:ea typeface="Calibri"/>
                        <a:cs typeface="Times New Roman"/>
                      </a:endParaRPr>
                    </a:p>
                  </a:txBody>
                  <a:tcPr marL="38501" marR="38501" marT="0" marB="0"/>
                </a:tc>
                <a:tc>
                  <a:txBody>
                    <a:bodyPr/>
                    <a:lstStyle/>
                    <a:p>
                      <a:pPr marL="0" marR="0">
                        <a:lnSpc>
                          <a:spcPct val="115000"/>
                        </a:lnSpc>
                        <a:spcBef>
                          <a:spcPts val="0"/>
                        </a:spcBef>
                        <a:spcAft>
                          <a:spcPts val="0"/>
                        </a:spcAft>
                      </a:pPr>
                      <a:r>
                        <a:rPr lang="en-US" sz="700">
                          <a:effectLst/>
                        </a:rPr>
                        <a:t>LEP Plan and Components</a:t>
                      </a:r>
                      <a:endParaRPr lang="en-US" sz="600">
                        <a:effectLst/>
                        <a:latin typeface="Calibri"/>
                        <a:ea typeface="Calibri"/>
                        <a:cs typeface="Times New Roman"/>
                      </a:endParaRPr>
                    </a:p>
                  </a:txBody>
                  <a:tcPr marL="38501" marR="38501" marT="0" marB="0"/>
                </a:tc>
                <a:tc>
                  <a:txBody>
                    <a:bodyPr/>
                    <a:lstStyle/>
                    <a:p>
                      <a:pPr marL="0" marR="0" algn="ctr">
                        <a:lnSpc>
                          <a:spcPct val="115000"/>
                        </a:lnSpc>
                        <a:spcBef>
                          <a:spcPts val="0"/>
                        </a:spcBef>
                        <a:spcAft>
                          <a:spcPts val="0"/>
                        </a:spcAft>
                      </a:pPr>
                      <a:r>
                        <a:rPr lang="en-US" sz="700">
                          <a:effectLst/>
                        </a:rPr>
                        <a:t>Yes</a:t>
                      </a:r>
                      <a:endParaRPr lang="en-US" sz="600">
                        <a:effectLst/>
                        <a:latin typeface="Calibri"/>
                        <a:ea typeface="Calibri"/>
                        <a:cs typeface="Times New Roman"/>
                      </a:endParaRPr>
                    </a:p>
                  </a:txBody>
                  <a:tcPr marL="38501" marR="38501" marT="0" marB="0"/>
                </a:tc>
                <a:tc>
                  <a:txBody>
                    <a:bodyPr/>
                    <a:lstStyle/>
                    <a:p>
                      <a:pPr marL="0" marR="0" algn="ctr">
                        <a:lnSpc>
                          <a:spcPct val="115000"/>
                        </a:lnSpc>
                        <a:spcBef>
                          <a:spcPts val="0"/>
                        </a:spcBef>
                        <a:spcAft>
                          <a:spcPts val="0"/>
                        </a:spcAft>
                      </a:pPr>
                      <a:r>
                        <a:rPr lang="en-US" sz="700">
                          <a:solidFill>
                            <a:srgbClr val="FF0000"/>
                          </a:solidFill>
                          <a:effectLst/>
                        </a:rPr>
                        <a:t>No</a:t>
                      </a:r>
                      <a:endParaRPr lang="en-US" sz="600">
                        <a:solidFill>
                          <a:srgbClr val="FF0000"/>
                        </a:solidFill>
                        <a:effectLst/>
                        <a:latin typeface="Calibri"/>
                        <a:ea typeface="Calibri"/>
                        <a:cs typeface="Times New Roman"/>
                      </a:endParaRPr>
                    </a:p>
                  </a:txBody>
                  <a:tcPr marL="38501" marR="38501" marT="0" marB="0"/>
                </a:tc>
                <a:extLst>
                  <a:ext uri="{0D108BD9-81ED-4DB2-BD59-A6C34878D82A}">
                    <a16:rowId xmlns:a16="http://schemas.microsoft.com/office/drawing/2014/main" val="10018"/>
                  </a:ext>
                </a:extLst>
              </a:tr>
              <a:tr h="138970">
                <a:tc>
                  <a:txBody>
                    <a:bodyPr/>
                    <a:lstStyle/>
                    <a:p>
                      <a:pPr marL="0" marR="0">
                        <a:lnSpc>
                          <a:spcPct val="115000"/>
                        </a:lnSpc>
                        <a:spcBef>
                          <a:spcPts val="0"/>
                        </a:spcBef>
                        <a:spcAft>
                          <a:spcPts val="0"/>
                        </a:spcAft>
                      </a:pPr>
                      <a:r>
                        <a:rPr lang="en-US" sz="700">
                          <a:effectLst/>
                        </a:rPr>
                        <a:t> </a:t>
                      </a:r>
                      <a:endParaRPr lang="en-US" sz="600">
                        <a:effectLst/>
                        <a:latin typeface="Calibri"/>
                        <a:ea typeface="Calibri"/>
                        <a:cs typeface="Times New Roman"/>
                      </a:endParaRPr>
                    </a:p>
                  </a:txBody>
                  <a:tcPr marL="38501" marR="38501" marT="0" marB="0"/>
                </a:tc>
                <a:tc>
                  <a:txBody>
                    <a:bodyPr/>
                    <a:lstStyle/>
                    <a:p>
                      <a:pPr marL="0" marR="0">
                        <a:lnSpc>
                          <a:spcPct val="115000"/>
                        </a:lnSpc>
                        <a:spcBef>
                          <a:spcPts val="0"/>
                        </a:spcBef>
                        <a:spcAft>
                          <a:spcPts val="0"/>
                        </a:spcAft>
                      </a:pPr>
                      <a:r>
                        <a:rPr lang="en-US" sz="700">
                          <a:effectLst/>
                        </a:rPr>
                        <a:t>Staff Training</a:t>
                      </a:r>
                      <a:endParaRPr lang="en-US" sz="600">
                        <a:effectLst/>
                        <a:latin typeface="Calibri"/>
                        <a:ea typeface="Calibri"/>
                        <a:cs typeface="Times New Roman"/>
                      </a:endParaRPr>
                    </a:p>
                  </a:txBody>
                  <a:tcPr marL="38501" marR="38501" marT="0" marB="0"/>
                </a:tc>
                <a:tc>
                  <a:txBody>
                    <a:bodyPr/>
                    <a:lstStyle/>
                    <a:p>
                      <a:pPr marL="0" marR="0" algn="ctr">
                        <a:lnSpc>
                          <a:spcPct val="115000"/>
                        </a:lnSpc>
                        <a:spcBef>
                          <a:spcPts val="0"/>
                        </a:spcBef>
                        <a:spcAft>
                          <a:spcPts val="0"/>
                        </a:spcAft>
                      </a:pPr>
                      <a:r>
                        <a:rPr lang="en-US" sz="700">
                          <a:effectLst/>
                        </a:rPr>
                        <a:t>Yes</a:t>
                      </a:r>
                      <a:endParaRPr lang="en-US" sz="600">
                        <a:effectLst/>
                        <a:latin typeface="Calibri"/>
                        <a:ea typeface="Calibri"/>
                        <a:cs typeface="Times New Roman"/>
                      </a:endParaRPr>
                    </a:p>
                  </a:txBody>
                  <a:tcPr marL="38501" marR="38501" marT="0" marB="0"/>
                </a:tc>
                <a:tc>
                  <a:txBody>
                    <a:bodyPr/>
                    <a:lstStyle/>
                    <a:p>
                      <a:pPr marL="0" marR="0" algn="ctr">
                        <a:lnSpc>
                          <a:spcPct val="115000"/>
                        </a:lnSpc>
                        <a:spcBef>
                          <a:spcPts val="0"/>
                        </a:spcBef>
                        <a:spcAft>
                          <a:spcPts val="0"/>
                        </a:spcAft>
                      </a:pPr>
                      <a:r>
                        <a:rPr lang="en-US" sz="700">
                          <a:solidFill>
                            <a:srgbClr val="FF0000"/>
                          </a:solidFill>
                          <a:effectLst/>
                        </a:rPr>
                        <a:t>No</a:t>
                      </a:r>
                      <a:endParaRPr lang="en-US" sz="600">
                        <a:solidFill>
                          <a:srgbClr val="FF0000"/>
                        </a:solidFill>
                        <a:effectLst/>
                        <a:latin typeface="Calibri"/>
                        <a:ea typeface="Calibri"/>
                        <a:cs typeface="Times New Roman"/>
                      </a:endParaRPr>
                    </a:p>
                  </a:txBody>
                  <a:tcPr marL="38501" marR="38501" marT="0" marB="0"/>
                </a:tc>
                <a:extLst>
                  <a:ext uri="{0D108BD9-81ED-4DB2-BD59-A6C34878D82A}">
                    <a16:rowId xmlns:a16="http://schemas.microsoft.com/office/drawing/2014/main" val="10019"/>
                  </a:ext>
                </a:extLst>
              </a:tr>
              <a:tr h="138970">
                <a:tc>
                  <a:txBody>
                    <a:bodyPr/>
                    <a:lstStyle/>
                    <a:p>
                      <a:pPr marL="0" marR="0">
                        <a:lnSpc>
                          <a:spcPct val="115000"/>
                        </a:lnSpc>
                        <a:spcBef>
                          <a:spcPts val="0"/>
                        </a:spcBef>
                        <a:spcAft>
                          <a:spcPts val="0"/>
                        </a:spcAft>
                      </a:pPr>
                      <a:r>
                        <a:rPr lang="en-US" sz="700">
                          <a:effectLst/>
                        </a:rPr>
                        <a:t> </a:t>
                      </a:r>
                      <a:endParaRPr lang="en-US" sz="600">
                        <a:effectLst/>
                        <a:latin typeface="Calibri"/>
                        <a:ea typeface="Calibri"/>
                        <a:cs typeface="Times New Roman"/>
                      </a:endParaRPr>
                    </a:p>
                  </a:txBody>
                  <a:tcPr marL="38501" marR="38501" marT="0" marB="0"/>
                </a:tc>
                <a:tc>
                  <a:txBody>
                    <a:bodyPr/>
                    <a:lstStyle/>
                    <a:p>
                      <a:pPr marL="0" marR="0">
                        <a:lnSpc>
                          <a:spcPct val="115000"/>
                        </a:lnSpc>
                        <a:spcBef>
                          <a:spcPts val="0"/>
                        </a:spcBef>
                        <a:spcAft>
                          <a:spcPts val="0"/>
                        </a:spcAft>
                      </a:pPr>
                      <a:r>
                        <a:rPr lang="en-US" sz="700" dirty="0">
                          <a:effectLst/>
                        </a:rPr>
                        <a:t>Legal Work Management</a:t>
                      </a:r>
                      <a:endParaRPr lang="en-US" sz="600" dirty="0">
                        <a:effectLst/>
                        <a:latin typeface="Calibri"/>
                        <a:ea typeface="Calibri"/>
                        <a:cs typeface="Times New Roman"/>
                      </a:endParaRPr>
                    </a:p>
                  </a:txBody>
                  <a:tcPr marL="38501" marR="38501" marT="0" marB="0"/>
                </a:tc>
                <a:tc>
                  <a:txBody>
                    <a:bodyPr/>
                    <a:lstStyle/>
                    <a:p>
                      <a:pPr marL="0" marR="0" algn="ctr">
                        <a:lnSpc>
                          <a:spcPct val="115000"/>
                        </a:lnSpc>
                        <a:spcBef>
                          <a:spcPts val="0"/>
                        </a:spcBef>
                        <a:spcAft>
                          <a:spcPts val="0"/>
                        </a:spcAft>
                      </a:pPr>
                      <a:r>
                        <a:rPr lang="en-US" sz="700">
                          <a:effectLst/>
                        </a:rPr>
                        <a:t>Yes</a:t>
                      </a:r>
                      <a:endParaRPr lang="en-US" sz="600">
                        <a:effectLst/>
                        <a:latin typeface="Calibri"/>
                        <a:ea typeface="Calibri"/>
                        <a:cs typeface="Times New Roman"/>
                      </a:endParaRPr>
                    </a:p>
                  </a:txBody>
                  <a:tcPr marL="38501" marR="38501" marT="0" marB="0"/>
                </a:tc>
                <a:tc>
                  <a:txBody>
                    <a:bodyPr/>
                    <a:lstStyle/>
                    <a:p>
                      <a:pPr marL="0" marR="0" algn="ctr">
                        <a:lnSpc>
                          <a:spcPct val="115000"/>
                        </a:lnSpc>
                        <a:spcBef>
                          <a:spcPts val="0"/>
                        </a:spcBef>
                        <a:spcAft>
                          <a:spcPts val="0"/>
                        </a:spcAft>
                      </a:pPr>
                      <a:r>
                        <a:rPr lang="en-US" sz="700" dirty="0">
                          <a:solidFill>
                            <a:srgbClr val="FF0000"/>
                          </a:solidFill>
                          <a:effectLst/>
                        </a:rPr>
                        <a:t>No</a:t>
                      </a:r>
                      <a:endParaRPr lang="en-US" sz="600" dirty="0">
                        <a:solidFill>
                          <a:srgbClr val="FF0000"/>
                        </a:solidFill>
                        <a:effectLst/>
                        <a:latin typeface="Calibri"/>
                        <a:ea typeface="Calibri"/>
                        <a:cs typeface="Times New Roman"/>
                      </a:endParaRPr>
                    </a:p>
                  </a:txBody>
                  <a:tcPr marL="38501" marR="38501" marT="0" marB="0"/>
                </a:tc>
                <a:extLst>
                  <a:ext uri="{0D108BD9-81ED-4DB2-BD59-A6C34878D82A}">
                    <a16:rowId xmlns:a16="http://schemas.microsoft.com/office/drawing/2014/main" val="10020"/>
                  </a:ext>
                </a:extLst>
              </a:tr>
              <a:tr h="138970">
                <a:tc>
                  <a:txBody>
                    <a:bodyPr/>
                    <a:lstStyle/>
                    <a:p>
                      <a:pPr marL="0" marR="0">
                        <a:lnSpc>
                          <a:spcPct val="115000"/>
                        </a:lnSpc>
                        <a:spcBef>
                          <a:spcPts val="0"/>
                        </a:spcBef>
                        <a:spcAft>
                          <a:spcPts val="0"/>
                        </a:spcAft>
                      </a:pPr>
                      <a:r>
                        <a:rPr lang="en-US" sz="700">
                          <a:effectLst/>
                        </a:rPr>
                        <a:t> </a:t>
                      </a:r>
                      <a:endParaRPr lang="en-US" sz="600">
                        <a:effectLst/>
                        <a:latin typeface="Calibri"/>
                        <a:ea typeface="Calibri"/>
                        <a:cs typeface="Times New Roman"/>
                      </a:endParaRPr>
                    </a:p>
                  </a:txBody>
                  <a:tcPr marL="38501" marR="38501" marT="0" marB="0"/>
                </a:tc>
                <a:tc>
                  <a:txBody>
                    <a:bodyPr/>
                    <a:lstStyle/>
                    <a:p>
                      <a:pPr marL="0" marR="0">
                        <a:lnSpc>
                          <a:spcPct val="115000"/>
                        </a:lnSpc>
                        <a:spcBef>
                          <a:spcPts val="0"/>
                        </a:spcBef>
                        <a:spcAft>
                          <a:spcPts val="0"/>
                        </a:spcAft>
                      </a:pPr>
                      <a:r>
                        <a:rPr lang="en-US" sz="700">
                          <a:effectLst/>
                        </a:rPr>
                        <a:t>Case handling Protocols</a:t>
                      </a:r>
                      <a:endParaRPr lang="en-US" sz="600">
                        <a:effectLst/>
                        <a:latin typeface="Calibri"/>
                        <a:ea typeface="Calibri"/>
                        <a:cs typeface="Times New Roman"/>
                      </a:endParaRPr>
                    </a:p>
                  </a:txBody>
                  <a:tcPr marL="38501" marR="38501" marT="0" marB="0"/>
                </a:tc>
                <a:tc>
                  <a:txBody>
                    <a:bodyPr/>
                    <a:lstStyle/>
                    <a:p>
                      <a:pPr marL="0" marR="0" algn="ctr">
                        <a:lnSpc>
                          <a:spcPct val="115000"/>
                        </a:lnSpc>
                        <a:spcBef>
                          <a:spcPts val="0"/>
                        </a:spcBef>
                        <a:spcAft>
                          <a:spcPts val="0"/>
                        </a:spcAft>
                      </a:pPr>
                      <a:r>
                        <a:rPr lang="en-US" sz="700">
                          <a:effectLst/>
                        </a:rPr>
                        <a:t>Yes</a:t>
                      </a:r>
                      <a:endParaRPr lang="en-US" sz="600">
                        <a:effectLst/>
                        <a:latin typeface="Calibri"/>
                        <a:ea typeface="Calibri"/>
                        <a:cs typeface="Times New Roman"/>
                      </a:endParaRPr>
                    </a:p>
                  </a:txBody>
                  <a:tcPr marL="38501" marR="38501" marT="0" marB="0"/>
                </a:tc>
                <a:tc>
                  <a:txBody>
                    <a:bodyPr/>
                    <a:lstStyle/>
                    <a:p>
                      <a:pPr marL="0" marR="0" algn="ctr">
                        <a:lnSpc>
                          <a:spcPct val="115000"/>
                        </a:lnSpc>
                        <a:spcBef>
                          <a:spcPts val="0"/>
                        </a:spcBef>
                        <a:spcAft>
                          <a:spcPts val="0"/>
                        </a:spcAft>
                      </a:pPr>
                      <a:r>
                        <a:rPr lang="en-US" sz="700" dirty="0">
                          <a:solidFill>
                            <a:srgbClr val="FF0000"/>
                          </a:solidFill>
                          <a:effectLst/>
                        </a:rPr>
                        <a:t>No</a:t>
                      </a:r>
                      <a:endParaRPr lang="en-US" sz="600" dirty="0">
                        <a:solidFill>
                          <a:srgbClr val="FF0000"/>
                        </a:solidFill>
                        <a:effectLst/>
                        <a:latin typeface="Calibri"/>
                        <a:ea typeface="Calibri"/>
                        <a:cs typeface="Times New Roman"/>
                      </a:endParaRPr>
                    </a:p>
                  </a:txBody>
                  <a:tcPr marL="38501" marR="38501" marT="0" marB="0"/>
                </a:tc>
                <a:extLst>
                  <a:ext uri="{0D108BD9-81ED-4DB2-BD59-A6C34878D82A}">
                    <a16:rowId xmlns:a16="http://schemas.microsoft.com/office/drawing/2014/main" val="10021"/>
                  </a:ext>
                </a:extLst>
              </a:tr>
              <a:tr h="138970">
                <a:tc>
                  <a:txBody>
                    <a:bodyPr/>
                    <a:lstStyle/>
                    <a:p>
                      <a:pPr marL="0" marR="0">
                        <a:lnSpc>
                          <a:spcPct val="115000"/>
                        </a:lnSpc>
                        <a:spcBef>
                          <a:spcPts val="0"/>
                        </a:spcBef>
                        <a:spcAft>
                          <a:spcPts val="0"/>
                        </a:spcAft>
                      </a:pPr>
                      <a:r>
                        <a:rPr lang="en-US" sz="700">
                          <a:effectLst/>
                        </a:rPr>
                        <a:t> </a:t>
                      </a:r>
                      <a:endParaRPr lang="en-US" sz="600">
                        <a:effectLst/>
                        <a:latin typeface="Calibri"/>
                        <a:ea typeface="Calibri"/>
                        <a:cs typeface="Times New Roman"/>
                      </a:endParaRPr>
                    </a:p>
                  </a:txBody>
                  <a:tcPr marL="38501" marR="38501" marT="0" marB="0"/>
                </a:tc>
                <a:tc>
                  <a:txBody>
                    <a:bodyPr/>
                    <a:lstStyle/>
                    <a:p>
                      <a:pPr marL="0" marR="0">
                        <a:lnSpc>
                          <a:spcPct val="115000"/>
                        </a:lnSpc>
                        <a:spcBef>
                          <a:spcPts val="0"/>
                        </a:spcBef>
                        <a:spcAft>
                          <a:spcPts val="0"/>
                        </a:spcAft>
                      </a:pPr>
                      <a:r>
                        <a:rPr lang="en-US" sz="700">
                          <a:effectLst/>
                        </a:rPr>
                        <a:t>Case Development Activities</a:t>
                      </a:r>
                      <a:endParaRPr lang="en-US" sz="600">
                        <a:effectLst/>
                        <a:latin typeface="Calibri"/>
                        <a:ea typeface="Calibri"/>
                        <a:cs typeface="Times New Roman"/>
                      </a:endParaRPr>
                    </a:p>
                  </a:txBody>
                  <a:tcPr marL="38501" marR="38501" marT="0" marB="0"/>
                </a:tc>
                <a:tc>
                  <a:txBody>
                    <a:bodyPr/>
                    <a:lstStyle/>
                    <a:p>
                      <a:pPr marL="0" marR="0" algn="ctr">
                        <a:lnSpc>
                          <a:spcPct val="115000"/>
                        </a:lnSpc>
                        <a:spcBef>
                          <a:spcPts val="0"/>
                        </a:spcBef>
                        <a:spcAft>
                          <a:spcPts val="0"/>
                        </a:spcAft>
                      </a:pPr>
                      <a:r>
                        <a:rPr lang="en-US" sz="700">
                          <a:effectLst/>
                        </a:rPr>
                        <a:t>Yes</a:t>
                      </a:r>
                      <a:endParaRPr lang="en-US" sz="600">
                        <a:effectLst/>
                        <a:latin typeface="Calibri"/>
                        <a:ea typeface="Calibri"/>
                        <a:cs typeface="Times New Roman"/>
                      </a:endParaRPr>
                    </a:p>
                  </a:txBody>
                  <a:tcPr marL="38501" marR="38501" marT="0" marB="0"/>
                </a:tc>
                <a:tc>
                  <a:txBody>
                    <a:bodyPr/>
                    <a:lstStyle/>
                    <a:p>
                      <a:pPr marL="0" marR="0" algn="ctr">
                        <a:lnSpc>
                          <a:spcPct val="115000"/>
                        </a:lnSpc>
                        <a:spcBef>
                          <a:spcPts val="0"/>
                        </a:spcBef>
                        <a:spcAft>
                          <a:spcPts val="0"/>
                        </a:spcAft>
                      </a:pPr>
                      <a:r>
                        <a:rPr lang="en-US" sz="700" dirty="0">
                          <a:solidFill>
                            <a:srgbClr val="FF0000"/>
                          </a:solidFill>
                          <a:effectLst/>
                        </a:rPr>
                        <a:t>No</a:t>
                      </a:r>
                      <a:endParaRPr lang="en-US" sz="600" dirty="0">
                        <a:solidFill>
                          <a:srgbClr val="FF0000"/>
                        </a:solidFill>
                        <a:effectLst/>
                        <a:latin typeface="Calibri"/>
                        <a:ea typeface="Calibri"/>
                        <a:cs typeface="Times New Roman"/>
                      </a:endParaRPr>
                    </a:p>
                  </a:txBody>
                  <a:tcPr marL="38501" marR="38501" marT="0" marB="0"/>
                </a:tc>
                <a:extLst>
                  <a:ext uri="{0D108BD9-81ED-4DB2-BD59-A6C34878D82A}">
                    <a16:rowId xmlns:a16="http://schemas.microsoft.com/office/drawing/2014/main" val="10022"/>
                  </a:ext>
                </a:extLst>
              </a:tr>
              <a:tr h="138970">
                <a:tc>
                  <a:txBody>
                    <a:bodyPr/>
                    <a:lstStyle/>
                    <a:p>
                      <a:pPr marL="0" marR="0">
                        <a:lnSpc>
                          <a:spcPct val="115000"/>
                        </a:lnSpc>
                        <a:spcBef>
                          <a:spcPts val="0"/>
                        </a:spcBef>
                        <a:spcAft>
                          <a:spcPts val="0"/>
                        </a:spcAft>
                      </a:pPr>
                      <a:r>
                        <a:rPr lang="en-US" sz="700">
                          <a:effectLst/>
                        </a:rPr>
                        <a:t> </a:t>
                      </a:r>
                      <a:endParaRPr lang="en-US" sz="600">
                        <a:effectLst/>
                        <a:latin typeface="Calibri"/>
                        <a:ea typeface="Calibri"/>
                        <a:cs typeface="Times New Roman"/>
                      </a:endParaRPr>
                    </a:p>
                  </a:txBody>
                  <a:tcPr marL="38501" marR="38501" marT="0" marB="0"/>
                </a:tc>
                <a:tc>
                  <a:txBody>
                    <a:bodyPr/>
                    <a:lstStyle/>
                    <a:p>
                      <a:pPr marL="0" marR="0">
                        <a:lnSpc>
                          <a:spcPct val="115000"/>
                        </a:lnSpc>
                        <a:spcBef>
                          <a:spcPts val="0"/>
                        </a:spcBef>
                        <a:spcAft>
                          <a:spcPts val="0"/>
                        </a:spcAft>
                      </a:pPr>
                      <a:r>
                        <a:rPr lang="en-US" sz="700" dirty="0">
                          <a:effectLst/>
                        </a:rPr>
                        <a:t>Private Attorney Involvement</a:t>
                      </a:r>
                      <a:endParaRPr lang="en-US" sz="600" dirty="0">
                        <a:effectLst/>
                        <a:latin typeface="Calibri"/>
                        <a:ea typeface="Calibri"/>
                        <a:cs typeface="Times New Roman"/>
                      </a:endParaRPr>
                    </a:p>
                  </a:txBody>
                  <a:tcPr marL="38501" marR="38501" marT="0" marB="0"/>
                </a:tc>
                <a:tc>
                  <a:txBody>
                    <a:bodyPr/>
                    <a:lstStyle/>
                    <a:p>
                      <a:pPr marL="0" marR="0" algn="ctr">
                        <a:lnSpc>
                          <a:spcPct val="115000"/>
                        </a:lnSpc>
                        <a:spcBef>
                          <a:spcPts val="0"/>
                        </a:spcBef>
                        <a:spcAft>
                          <a:spcPts val="0"/>
                        </a:spcAft>
                      </a:pPr>
                      <a:r>
                        <a:rPr lang="en-US" sz="700" dirty="0">
                          <a:effectLst/>
                        </a:rPr>
                        <a:t>Yes</a:t>
                      </a:r>
                      <a:endParaRPr lang="en-US" sz="600" dirty="0">
                        <a:effectLst/>
                        <a:latin typeface="Calibri"/>
                        <a:ea typeface="Calibri"/>
                        <a:cs typeface="Times New Roman"/>
                      </a:endParaRPr>
                    </a:p>
                  </a:txBody>
                  <a:tcPr marL="38501" marR="38501" marT="0" marB="0"/>
                </a:tc>
                <a:tc>
                  <a:txBody>
                    <a:bodyPr/>
                    <a:lstStyle/>
                    <a:p>
                      <a:pPr marL="0" marR="0" algn="ctr">
                        <a:lnSpc>
                          <a:spcPct val="115000"/>
                        </a:lnSpc>
                        <a:spcBef>
                          <a:spcPts val="0"/>
                        </a:spcBef>
                        <a:spcAft>
                          <a:spcPts val="0"/>
                        </a:spcAft>
                      </a:pPr>
                      <a:r>
                        <a:rPr lang="en-US" sz="700" dirty="0">
                          <a:solidFill>
                            <a:srgbClr val="FF0000"/>
                          </a:solidFill>
                          <a:effectLst/>
                        </a:rPr>
                        <a:t>No</a:t>
                      </a:r>
                      <a:endParaRPr lang="en-US" sz="600" dirty="0">
                        <a:solidFill>
                          <a:srgbClr val="FF0000"/>
                        </a:solidFill>
                        <a:effectLst/>
                        <a:latin typeface="Calibri"/>
                        <a:ea typeface="Calibri"/>
                        <a:cs typeface="Times New Roman"/>
                      </a:endParaRPr>
                    </a:p>
                  </a:txBody>
                  <a:tcPr marL="38501" marR="38501" marT="0" marB="0"/>
                </a:tc>
                <a:extLst>
                  <a:ext uri="{0D108BD9-81ED-4DB2-BD59-A6C34878D82A}">
                    <a16:rowId xmlns:a16="http://schemas.microsoft.com/office/drawing/2014/main" val="10023"/>
                  </a:ext>
                </a:extLst>
              </a:tr>
              <a:tr h="138970">
                <a:tc>
                  <a:txBody>
                    <a:bodyPr/>
                    <a:lstStyle/>
                    <a:p>
                      <a:pPr marL="0" marR="0">
                        <a:lnSpc>
                          <a:spcPct val="115000"/>
                        </a:lnSpc>
                        <a:spcBef>
                          <a:spcPts val="0"/>
                        </a:spcBef>
                        <a:spcAft>
                          <a:spcPts val="0"/>
                        </a:spcAft>
                      </a:pPr>
                      <a:r>
                        <a:rPr lang="en-US" sz="700">
                          <a:effectLst/>
                        </a:rPr>
                        <a:t> </a:t>
                      </a:r>
                      <a:endParaRPr lang="en-US" sz="600">
                        <a:effectLst/>
                        <a:latin typeface="Calibri"/>
                        <a:ea typeface="Calibri"/>
                        <a:cs typeface="Times New Roman"/>
                      </a:endParaRPr>
                    </a:p>
                  </a:txBody>
                  <a:tcPr marL="38501" marR="38501" marT="0" marB="0"/>
                </a:tc>
                <a:tc>
                  <a:txBody>
                    <a:bodyPr/>
                    <a:lstStyle/>
                    <a:p>
                      <a:pPr marL="0" marR="0">
                        <a:lnSpc>
                          <a:spcPct val="115000"/>
                        </a:lnSpc>
                        <a:spcBef>
                          <a:spcPts val="0"/>
                        </a:spcBef>
                        <a:spcAft>
                          <a:spcPts val="0"/>
                        </a:spcAft>
                      </a:pPr>
                      <a:r>
                        <a:rPr lang="en-US" sz="700" dirty="0">
                          <a:effectLst/>
                        </a:rPr>
                        <a:t>Methods Used to Recruit Private Attorneys</a:t>
                      </a:r>
                      <a:endParaRPr lang="en-US" sz="600" dirty="0">
                        <a:effectLst/>
                        <a:latin typeface="Calibri"/>
                        <a:ea typeface="Calibri"/>
                        <a:cs typeface="Times New Roman"/>
                      </a:endParaRPr>
                    </a:p>
                  </a:txBody>
                  <a:tcPr marL="38501" marR="38501" marT="0" marB="0"/>
                </a:tc>
                <a:tc>
                  <a:txBody>
                    <a:bodyPr/>
                    <a:lstStyle/>
                    <a:p>
                      <a:pPr marL="0" marR="0" algn="ctr">
                        <a:lnSpc>
                          <a:spcPct val="115000"/>
                        </a:lnSpc>
                        <a:spcBef>
                          <a:spcPts val="0"/>
                        </a:spcBef>
                        <a:spcAft>
                          <a:spcPts val="0"/>
                        </a:spcAft>
                      </a:pPr>
                      <a:r>
                        <a:rPr lang="en-US" sz="700" dirty="0">
                          <a:effectLst/>
                        </a:rPr>
                        <a:t>Yes</a:t>
                      </a:r>
                      <a:endParaRPr lang="en-US" sz="600" dirty="0">
                        <a:effectLst/>
                        <a:latin typeface="Calibri"/>
                        <a:ea typeface="Calibri"/>
                        <a:cs typeface="Times New Roman"/>
                      </a:endParaRPr>
                    </a:p>
                  </a:txBody>
                  <a:tcPr marL="38501" marR="38501" marT="0" marB="0"/>
                </a:tc>
                <a:tc>
                  <a:txBody>
                    <a:bodyPr/>
                    <a:lstStyle/>
                    <a:p>
                      <a:pPr marL="0" marR="0" algn="ctr">
                        <a:lnSpc>
                          <a:spcPct val="115000"/>
                        </a:lnSpc>
                        <a:spcBef>
                          <a:spcPts val="0"/>
                        </a:spcBef>
                        <a:spcAft>
                          <a:spcPts val="0"/>
                        </a:spcAft>
                      </a:pPr>
                      <a:r>
                        <a:rPr lang="en-US" sz="700" dirty="0">
                          <a:solidFill>
                            <a:srgbClr val="FF0000"/>
                          </a:solidFill>
                          <a:effectLst/>
                        </a:rPr>
                        <a:t>No</a:t>
                      </a:r>
                      <a:endParaRPr lang="en-US" sz="600" dirty="0">
                        <a:solidFill>
                          <a:srgbClr val="FF0000"/>
                        </a:solidFill>
                        <a:effectLst/>
                        <a:latin typeface="Calibri"/>
                        <a:ea typeface="Calibri"/>
                        <a:cs typeface="Times New Roman"/>
                      </a:endParaRPr>
                    </a:p>
                  </a:txBody>
                  <a:tcPr marL="38501" marR="38501" marT="0" marB="0"/>
                </a:tc>
                <a:extLst>
                  <a:ext uri="{0D108BD9-81ED-4DB2-BD59-A6C34878D82A}">
                    <a16:rowId xmlns:a16="http://schemas.microsoft.com/office/drawing/2014/main" val="10024"/>
                  </a:ext>
                </a:extLst>
              </a:tr>
              <a:tr h="138970">
                <a:tc>
                  <a:txBody>
                    <a:bodyPr/>
                    <a:lstStyle/>
                    <a:p>
                      <a:pPr marL="0" marR="0">
                        <a:lnSpc>
                          <a:spcPct val="115000"/>
                        </a:lnSpc>
                        <a:spcBef>
                          <a:spcPts val="0"/>
                        </a:spcBef>
                        <a:spcAft>
                          <a:spcPts val="0"/>
                        </a:spcAft>
                      </a:pPr>
                      <a:r>
                        <a:rPr lang="en-US" sz="700">
                          <a:effectLst/>
                        </a:rPr>
                        <a:t> </a:t>
                      </a:r>
                      <a:endParaRPr lang="en-US" sz="600">
                        <a:effectLst/>
                        <a:latin typeface="Calibri"/>
                        <a:ea typeface="Calibri"/>
                        <a:cs typeface="Times New Roman"/>
                      </a:endParaRPr>
                    </a:p>
                  </a:txBody>
                  <a:tcPr marL="38501" marR="38501" marT="0" marB="0"/>
                </a:tc>
                <a:tc>
                  <a:txBody>
                    <a:bodyPr/>
                    <a:lstStyle/>
                    <a:p>
                      <a:pPr marL="0" marR="0">
                        <a:lnSpc>
                          <a:spcPct val="115000"/>
                        </a:lnSpc>
                        <a:spcBef>
                          <a:spcPts val="0"/>
                        </a:spcBef>
                        <a:spcAft>
                          <a:spcPts val="0"/>
                        </a:spcAft>
                      </a:pPr>
                      <a:r>
                        <a:rPr lang="en-US" sz="700" dirty="0">
                          <a:effectLst/>
                        </a:rPr>
                        <a:t>Methods Used to Retain Private Attorney Volunteers</a:t>
                      </a:r>
                      <a:endParaRPr lang="en-US" sz="600" dirty="0">
                        <a:effectLst/>
                        <a:latin typeface="Calibri"/>
                        <a:ea typeface="Calibri"/>
                        <a:cs typeface="Times New Roman"/>
                      </a:endParaRPr>
                    </a:p>
                  </a:txBody>
                  <a:tcPr marL="38501" marR="38501" marT="0" marB="0"/>
                </a:tc>
                <a:tc>
                  <a:txBody>
                    <a:bodyPr/>
                    <a:lstStyle/>
                    <a:p>
                      <a:pPr marL="0" marR="0" algn="ctr">
                        <a:lnSpc>
                          <a:spcPct val="115000"/>
                        </a:lnSpc>
                        <a:spcBef>
                          <a:spcPts val="0"/>
                        </a:spcBef>
                        <a:spcAft>
                          <a:spcPts val="0"/>
                        </a:spcAft>
                      </a:pPr>
                      <a:r>
                        <a:rPr lang="en-US" sz="700" dirty="0">
                          <a:effectLst/>
                        </a:rPr>
                        <a:t>Yes</a:t>
                      </a:r>
                      <a:endParaRPr lang="en-US" sz="600" dirty="0">
                        <a:effectLst/>
                        <a:latin typeface="Calibri"/>
                        <a:ea typeface="Calibri"/>
                        <a:cs typeface="Times New Roman"/>
                      </a:endParaRPr>
                    </a:p>
                  </a:txBody>
                  <a:tcPr marL="38501" marR="38501" marT="0" marB="0"/>
                </a:tc>
                <a:tc>
                  <a:txBody>
                    <a:bodyPr/>
                    <a:lstStyle/>
                    <a:p>
                      <a:pPr marL="0" marR="0" algn="ctr">
                        <a:lnSpc>
                          <a:spcPct val="115000"/>
                        </a:lnSpc>
                        <a:spcBef>
                          <a:spcPts val="0"/>
                        </a:spcBef>
                        <a:spcAft>
                          <a:spcPts val="0"/>
                        </a:spcAft>
                      </a:pPr>
                      <a:r>
                        <a:rPr lang="en-US" sz="700" dirty="0">
                          <a:solidFill>
                            <a:srgbClr val="FF0000"/>
                          </a:solidFill>
                          <a:effectLst/>
                        </a:rPr>
                        <a:t>No</a:t>
                      </a:r>
                      <a:endParaRPr lang="en-US" sz="600" dirty="0">
                        <a:solidFill>
                          <a:srgbClr val="FF0000"/>
                        </a:solidFill>
                        <a:effectLst/>
                        <a:latin typeface="Calibri"/>
                        <a:ea typeface="Calibri"/>
                        <a:cs typeface="Times New Roman"/>
                      </a:endParaRPr>
                    </a:p>
                  </a:txBody>
                  <a:tcPr marL="38501" marR="38501" marT="0" marB="0"/>
                </a:tc>
                <a:extLst>
                  <a:ext uri="{0D108BD9-81ED-4DB2-BD59-A6C34878D82A}">
                    <a16:rowId xmlns:a16="http://schemas.microsoft.com/office/drawing/2014/main" val="10025"/>
                  </a:ext>
                </a:extLst>
              </a:tr>
              <a:tr h="138970">
                <a:tc>
                  <a:txBody>
                    <a:bodyPr/>
                    <a:lstStyle/>
                    <a:p>
                      <a:pPr marL="0" marR="0">
                        <a:lnSpc>
                          <a:spcPct val="115000"/>
                        </a:lnSpc>
                        <a:spcBef>
                          <a:spcPts val="0"/>
                        </a:spcBef>
                        <a:spcAft>
                          <a:spcPts val="0"/>
                        </a:spcAft>
                      </a:pPr>
                      <a:r>
                        <a:rPr lang="en-US" sz="700">
                          <a:effectLst/>
                        </a:rPr>
                        <a:t> </a:t>
                      </a:r>
                      <a:endParaRPr lang="en-US" sz="600">
                        <a:effectLst/>
                        <a:latin typeface="Calibri"/>
                        <a:ea typeface="Calibri"/>
                        <a:cs typeface="Times New Roman"/>
                      </a:endParaRPr>
                    </a:p>
                  </a:txBody>
                  <a:tcPr marL="38501" marR="38501" marT="0" marB="0"/>
                </a:tc>
                <a:tc>
                  <a:txBody>
                    <a:bodyPr/>
                    <a:lstStyle/>
                    <a:p>
                      <a:pPr marL="0" marR="0">
                        <a:lnSpc>
                          <a:spcPct val="115000"/>
                        </a:lnSpc>
                        <a:spcBef>
                          <a:spcPts val="0"/>
                        </a:spcBef>
                        <a:spcAft>
                          <a:spcPts val="0"/>
                        </a:spcAft>
                      </a:pPr>
                      <a:r>
                        <a:rPr lang="en-US" sz="700" dirty="0">
                          <a:effectLst/>
                        </a:rPr>
                        <a:t>Methods Used to Promote and Expand Private Attorney Involvement</a:t>
                      </a:r>
                      <a:endParaRPr lang="en-US" sz="600" dirty="0">
                        <a:effectLst/>
                        <a:latin typeface="Calibri"/>
                        <a:ea typeface="Calibri"/>
                        <a:cs typeface="Times New Roman"/>
                      </a:endParaRPr>
                    </a:p>
                  </a:txBody>
                  <a:tcPr marL="38501" marR="38501" marT="0" marB="0"/>
                </a:tc>
                <a:tc>
                  <a:txBody>
                    <a:bodyPr/>
                    <a:lstStyle/>
                    <a:p>
                      <a:pPr marL="0" marR="0" algn="ctr">
                        <a:lnSpc>
                          <a:spcPct val="115000"/>
                        </a:lnSpc>
                        <a:spcBef>
                          <a:spcPts val="0"/>
                        </a:spcBef>
                        <a:spcAft>
                          <a:spcPts val="0"/>
                        </a:spcAft>
                      </a:pPr>
                      <a:r>
                        <a:rPr lang="en-US" sz="700" dirty="0">
                          <a:effectLst/>
                        </a:rPr>
                        <a:t>Yes</a:t>
                      </a:r>
                      <a:endParaRPr lang="en-US" sz="600" dirty="0">
                        <a:effectLst/>
                        <a:latin typeface="Calibri"/>
                        <a:ea typeface="Calibri"/>
                        <a:cs typeface="Times New Roman"/>
                      </a:endParaRPr>
                    </a:p>
                  </a:txBody>
                  <a:tcPr marL="38501" marR="38501" marT="0" marB="0"/>
                </a:tc>
                <a:tc>
                  <a:txBody>
                    <a:bodyPr/>
                    <a:lstStyle/>
                    <a:p>
                      <a:pPr marL="0" marR="0" algn="ctr">
                        <a:lnSpc>
                          <a:spcPct val="115000"/>
                        </a:lnSpc>
                        <a:spcBef>
                          <a:spcPts val="0"/>
                        </a:spcBef>
                        <a:spcAft>
                          <a:spcPts val="0"/>
                        </a:spcAft>
                      </a:pPr>
                      <a:r>
                        <a:rPr lang="en-US" sz="700" dirty="0">
                          <a:solidFill>
                            <a:srgbClr val="FF0000"/>
                          </a:solidFill>
                          <a:effectLst/>
                        </a:rPr>
                        <a:t>No</a:t>
                      </a:r>
                      <a:endParaRPr lang="en-US" sz="600" dirty="0">
                        <a:solidFill>
                          <a:srgbClr val="FF0000"/>
                        </a:solidFill>
                        <a:effectLst/>
                        <a:latin typeface="Calibri"/>
                        <a:ea typeface="Calibri"/>
                        <a:cs typeface="Times New Roman"/>
                      </a:endParaRPr>
                    </a:p>
                  </a:txBody>
                  <a:tcPr marL="38501" marR="38501" marT="0" marB="0"/>
                </a:tc>
                <a:extLst>
                  <a:ext uri="{0D108BD9-81ED-4DB2-BD59-A6C34878D82A}">
                    <a16:rowId xmlns:a16="http://schemas.microsoft.com/office/drawing/2014/main" val="10026"/>
                  </a:ext>
                </a:extLst>
              </a:tr>
              <a:tr h="138970">
                <a:tc>
                  <a:txBody>
                    <a:bodyPr/>
                    <a:lstStyle/>
                    <a:p>
                      <a:pPr marL="0" marR="0">
                        <a:lnSpc>
                          <a:spcPct val="115000"/>
                        </a:lnSpc>
                        <a:spcBef>
                          <a:spcPts val="0"/>
                        </a:spcBef>
                        <a:spcAft>
                          <a:spcPts val="0"/>
                        </a:spcAft>
                      </a:pPr>
                      <a:r>
                        <a:rPr lang="en-US" sz="700">
                          <a:effectLst/>
                        </a:rPr>
                        <a:t> </a:t>
                      </a:r>
                      <a:endParaRPr lang="en-US" sz="600">
                        <a:effectLst/>
                        <a:latin typeface="Calibri"/>
                        <a:ea typeface="Calibri"/>
                        <a:cs typeface="Times New Roman"/>
                      </a:endParaRPr>
                    </a:p>
                  </a:txBody>
                  <a:tcPr marL="38501" marR="38501" marT="0" marB="0"/>
                </a:tc>
                <a:tc>
                  <a:txBody>
                    <a:bodyPr/>
                    <a:lstStyle/>
                    <a:p>
                      <a:pPr marL="0" marR="0">
                        <a:lnSpc>
                          <a:spcPct val="115000"/>
                        </a:lnSpc>
                        <a:spcBef>
                          <a:spcPts val="0"/>
                        </a:spcBef>
                        <a:spcAft>
                          <a:spcPts val="0"/>
                        </a:spcAft>
                      </a:pPr>
                      <a:r>
                        <a:rPr lang="en-US" sz="700" dirty="0">
                          <a:effectLst/>
                        </a:rPr>
                        <a:t>Board Policies and Practices and Frequency of Board</a:t>
                      </a:r>
                      <a:r>
                        <a:rPr lang="en-US" sz="700" baseline="0" dirty="0">
                          <a:effectLst/>
                        </a:rPr>
                        <a:t> Meetings</a:t>
                      </a:r>
                      <a:endParaRPr lang="en-US" sz="600" dirty="0">
                        <a:effectLst/>
                        <a:latin typeface="Calibri"/>
                        <a:ea typeface="Calibri"/>
                        <a:cs typeface="Times New Roman"/>
                      </a:endParaRPr>
                    </a:p>
                  </a:txBody>
                  <a:tcPr marL="38501" marR="38501" marT="0" marB="0"/>
                </a:tc>
                <a:tc>
                  <a:txBody>
                    <a:bodyPr/>
                    <a:lstStyle/>
                    <a:p>
                      <a:pPr marL="0" marR="0" algn="ctr">
                        <a:lnSpc>
                          <a:spcPct val="115000"/>
                        </a:lnSpc>
                        <a:spcBef>
                          <a:spcPts val="0"/>
                        </a:spcBef>
                        <a:spcAft>
                          <a:spcPts val="0"/>
                        </a:spcAft>
                      </a:pPr>
                      <a:r>
                        <a:rPr lang="en-US" sz="700">
                          <a:effectLst/>
                        </a:rPr>
                        <a:t>Yes</a:t>
                      </a:r>
                      <a:endParaRPr lang="en-US" sz="600">
                        <a:effectLst/>
                        <a:latin typeface="Calibri"/>
                        <a:ea typeface="Calibri"/>
                        <a:cs typeface="Times New Roman"/>
                      </a:endParaRPr>
                    </a:p>
                  </a:txBody>
                  <a:tcPr marL="38501" marR="38501" marT="0" marB="0"/>
                </a:tc>
                <a:tc>
                  <a:txBody>
                    <a:bodyPr/>
                    <a:lstStyle/>
                    <a:p>
                      <a:pPr marL="0" marR="0" algn="ctr">
                        <a:lnSpc>
                          <a:spcPct val="115000"/>
                        </a:lnSpc>
                        <a:spcBef>
                          <a:spcPts val="0"/>
                        </a:spcBef>
                        <a:spcAft>
                          <a:spcPts val="0"/>
                        </a:spcAft>
                      </a:pPr>
                      <a:r>
                        <a:rPr lang="en-US" sz="700" dirty="0">
                          <a:solidFill>
                            <a:srgbClr val="FF0000"/>
                          </a:solidFill>
                          <a:effectLst/>
                        </a:rPr>
                        <a:t>No</a:t>
                      </a:r>
                      <a:endParaRPr lang="en-US" sz="600" dirty="0">
                        <a:solidFill>
                          <a:srgbClr val="FF0000"/>
                        </a:solidFill>
                        <a:effectLst/>
                        <a:latin typeface="Calibri"/>
                        <a:ea typeface="Calibri"/>
                        <a:cs typeface="Times New Roman"/>
                      </a:endParaRPr>
                    </a:p>
                  </a:txBody>
                  <a:tcPr marL="38501" marR="38501" marT="0" marB="0"/>
                </a:tc>
                <a:extLst>
                  <a:ext uri="{0D108BD9-81ED-4DB2-BD59-A6C34878D82A}">
                    <a16:rowId xmlns:a16="http://schemas.microsoft.com/office/drawing/2014/main" val="10027"/>
                  </a:ext>
                </a:extLst>
              </a:tr>
              <a:tr h="138970">
                <a:tc>
                  <a:txBody>
                    <a:bodyPr/>
                    <a:lstStyle/>
                    <a:p>
                      <a:pPr marL="0" marR="0">
                        <a:lnSpc>
                          <a:spcPct val="115000"/>
                        </a:lnSpc>
                        <a:spcBef>
                          <a:spcPts val="0"/>
                        </a:spcBef>
                        <a:spcAft>
                          <a:spcPts val="0"/>
                        </a:spcAft>
                      </a:pPr>
                      <a:r>
                        <a:rPr lang="en-US" sz="700">
                          <a:effectLst/>
                        </a:rPr>
                        <a:t> </a:t>
                      </a:r>
                      <a:endParaRPr lang="en-US" sz="600">
                        <a:effectLst/>
                        <a:latin typeface="Calibri"/>
                        <a:ea typeface="Calibri"/>
                        <a:cs typeface="Times New Roman"/>
                      </a:endParaRPr>
                    </a:p>
                  </a:txBody>
                  <a:tcPr marL="38501" marR="38501" marT="0" marB="0"/>
                </a:tc>
                <a:tc>
                  <a:txBody>
                    <a:bodyPr/>
                    <a:lstStyle/>
                    <a:p>
                      <a:pPr marL="0" marR="0">
                        <a:lnSpc>
                          <a:spcPct val="115000"/>
                        </a:lnSpc>
                        <a:spcBef>
                          <a:spcPts val="0"/>
                        </a:spcBef>
                        <a:spcAft>
                          <a:spcPts val="0"/>
                        </a:spcAft>
                      </a:pPr>
                      <a:r>
                        <a:rPr lang="en-US" sz="700" dirty="0">
                          <a:effectLst/>
                        </a:rPr>
                        <a:t>Continuity of Operations Planning</a:t>
                      </a:r>
                      <a:endParaRPr lang="en-US" sz="600" dirty="0">
                        <a:effectLst/>
                        <a:latin typeface="Calibri"/>
                        <a:ea typeface="Calibri"/>
                        <a:cs typeface="Times New Roman"/>
                      </a:endParaRPr>
                    </a:p>
                  </a:txBody>
                  <a:tcPr marL="38501" marR="38501" marT="0" marB="0"/>
                </a:tc>
                <a:tc>
                  <a:txBody>
                    <a:bodyPr/>
                    <a:lstStyle/>
                    <a:p>
                      <a:pPr marL="0" marR="0" algn="ctr">
                        <a:lnSpc>
                          <a:spcPct val="115000"/>
                        </a:lnSpc>
                        <a:spcBef>
                          <a:spcPts val="0"/>
                        </a:spcBef>
                        <a:spcAft>
                          <a:spcPts val="0"/>
                        </a:spcAft>
                      </a:pPr>
                      <a:r>
                        <a:rPr lang="en-US" sz="700">
                          <a:effectLst/>
                        </a:rPr>
                        <a:t>Yes</a:t>
                      </a:r>
                      <a:endParaRPr lang="en-US" sz="600">
                        <a:effectLst/>
                        <a:latin typeface="Calibri"/>
                        <a:ea typeface="Calibri"/>
                        <a:cs typeface="Times New Roman"/>
                      </a:endParaRPr>
                    </a:p>
                  </a:txBody>
                  <a:tcPr marL="38501" marR="38501" marT="0" marB="0"/>
                </a:tc>
                <a:tc>
                  <a:txBody>
                    <a:bodyPr/>
                    <a:lstStyle/>
                    <a:p>
                      <a:pPr marL="0" marR="0" algn="ctr">
                        <a:lnSpc>
                          <a:spcPct val="115000"/>
                        </a:lnSpc>
                        <a:spcBef>
                          <a:spcPts val="0"/>
                        </a:spcBef>
                        <a:spcAft>
                          <a:spcPts val="0"/>
                        </a:spcAft>
                      </a:pPr>
                      <a:r>
                        <a:rPr lang="en-US" sz="700" dirty="0">
                          <a:solidFill>
                            <a:srgbClr val="FF0000"/>
                          </a:solidFill>
                          <a:effectLst/>
                        </a:rPr>
                        <a:t>No</a:t>
                      </a:r>
                      <a:endParaRPr lang="en-US" sz="600" dirty="0">
                        <a:solidFill>
                          <a:srgbClr val="FF0000"/>
                        </a:solidFill>
                        <a:effectLst/>
                        <a:latin typeface="Calibri"/>
                        <a:ea typeface="Calibri"/>
                        <a:cs typeface="Times New Roman"/>
                      </a:endParaRPr>
                    </a:p>
                  </a:txBody>
                  <a:tcPr marL="38501" marR="38501" marT="0" marB="0"/>
                </a:tc>
                <a:extLst>
                  <a:ext uri="{0D108BD9-81ED-4DB2-BD59-A6C34878D82A}">
                    <a16:rowId xmlns:a16="http://schemas.microsoft.com/office/drawing/2014/main" val="10028"/>
                  </a:ext>
                </a:extLst>
              </a:tr>
              <a:tr h="138970">
                <a:tc gridSpan="4">
                  <a:txBody>
                    <a:bodyPr/>
                    <a:lstStyle/>
                    <a:p>
                      <a:pPr marL="0" marR="0">
                        <a:lnSpc>
                          <a:spcPct val="115000"/>
                        </a:lnSpc>
                        <a:spcBef>
                          <a:spcPts val="0"/>
                        </a:spcBef>
                        <a:spcAft>
                          <a:spcPts val="0"/>
                        </a:spcAft>
                      </a:pPr>
                      <a:r>
                        <a:rPr lang="en-US" sz="700">
                          <a:effectLst/>
                        </a:rPr>
                        <a:t>Standard Grant  Uploads and Forms</a:t>
                      </a:r>
                      <a:endParaRPr lang="en-US" sz="600">
                        <a:effectLst/>
                        <a:latin typeface="Calibri"/>
                        <a:ea typeface="Calibri"/>
                        <a:cs typeface="Times New Roman"/>
                      </a:endParaRPr>
                    </a:p>
                  </a:txBody>
                  <a:tcPr marL="38501" marR="38501"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29"/>
                  </a:ext>
                </a:extLst>
              </a:tr>
              <a:tr h="138970">
                <a:tc>
                  <a:txBody>
                    <a:bodyPr/>
                    <a:lstStyle/>
                    <a:p>
                      <a:pPr marL="0" marR="0">
                        <a:lnSpc>
                          <a:spcPct val="115000"/>
                        </a:lnSpc>
                        <a:spcBef>
                          <a:spcPts val="0"/>
                        </a:spcBef>
                        <a:spcAft>
                          <a:spcPts val="0"/>
                        </a:spcAft>
                      </a:pPr>
                      <a:r>
                        <a:rPr lang="en-US" sz="700">
                          <a:effectLst/>
                        </a:rPr>
                        <a:t> </a:t>
                      </a:r>
                      <a:endParaRPr lang="en-US" sz="600">
                        <a:effectLst/>
                        <a:latin typeface="Calibri"/>
                        <a:ea typeface="Calibri"/>
                        <a:cs typeface="Times New Roman"/>
                      </a:endParaRPr>
                    </a:p>
                  </a:txBody>
                  <a:tcPr marL="38501" marR="38501" marT="0" marB="0"/>
                </a:tc>
                <a:tc>
                  <a:txBody>
                    <a:bodyPr/>
                    <a:lstStyle/>
                    <a:p>
                      <a:pPr marL="0" marR="0">
                        <a:lnSpc>
                          <a:spcPct val="115000"/>
                        </a:lnSpc>
                        <a:spcBef>
                          <a:spcPts val="0"/>
                        </a:spcBef>
                        <a:spcAft>
                          <a:spcPts val="0"/>
                        </a:spcAft>
                      </a:pPr>
                      <a:r>
                        <a:rPr lang="en-US" sz="700">
                          <a:effectLst/>
                        </a:rPr>
                        <a:t>Budget, Tech, Governing Body, 990, and Certification Form</a:t>
                      </a:r>
                      <a:endParaRPr lang="en-US" sz="600">
                        <a:effectLst/>
                        <a:latin typeface="Calibri"/>
                        <a:ea typeface="Calibri"/>
                        <a:cs typeface="Times New Roman"/>
                      </a:endParaRPr>
                    </a:p>
                  </a:txBody>
                  <a:tcPr marL="38501" marR="38501" marT="0" marB="0"/>
                </a:tc>
                <a:tc>
                  <a:txBody>
                    <a:bodyPr/>
                    <a:lstStyle/>
                    <a:p>
                      <a:pPr marL="0" marR="0" algn="ctr">
                        <a:lnSpc>
                          <a:spcPct val="115000"/>
                        </a:lnSpc>
                        <a:spcBef>
                          <a:spcPts val="0"/>
                        </a:spcBef>
                        <a:spcAft>
                          <a:spcPts val="0"/>
                        </a:spcAft>
                      </a:pPr>
                      <a:r>
                        <a:rPr lang="en-US" sz="700">
                          <a:effectLst/>
                        </a:rPr>
                        <a:t>Yes</a:t>
                      </a:r>
                      <a:endParaRPr lang="en-US" sz="600">
                        <a:effectLst/>
                        <a:latin typeface="Calibri"/>
                        <a:ea typeface="Calibri"/>
                        <a:cs typeface="Times New Roman"/>
                      </a:endParaRPr>
                    </a:p>
                  </a:txBody>
                  <a:tcPr marL="38501" marR="38501" marT="0" marB="0"/>
                </a:tc>
                <a:tc>
                  <a:txBody>
                    <a:bodyPr/>
                    <a:lstStyle/>
                    <a:p>
                      <a:pPr marL="0" marR="0" algn="ctr">
                        <a:lnSpc>
                          <a:spcPct val="115000"/>
                        </a:lnSpc>
                        <a:spcBef>
                          <a:spcPts val="0"/>
                        </a:spcBef>
                        <a:spcAft>
                          <a:spcPts val="0"/>
                        </a:spcAft>
                      </a:pPr>
                      <a:r>
                        <a:rPr lang="en-US" sz="700">
                          <a:effectLst/>
                        </a:rPr>
                        <a:t>Yes</a:t>
                      </a:r>
                      <a:endParaRPr lang="en-US" sz="600">
                        <a:effectLst/>
                        <a:latin typeface="Calibri"/>
                        <a:ea typeface="Calibri"/>
                        <a:cs typeface="Times New Roman"/>
                      </a:endParaRPr>
                    </a:p>
                  </a:txBody>
                  <a:tcPr marL="38501" marR="38501" marT="0" marB="0"/>
                </a:tc>
                <a:extLst>
                  <a:ext uri="{0D108BD9-81ED-4DB2-BD59-A6C34878D82A}">
                    <a16:rowId xmlns:a16="http://schemas.microsoft.com/office/drawing/2014/main" val="10030"/>
                  </a:ext>
                </a:extLst>
              </a:tr>
              <a:tr h="138970">
                <a:tc>
                  <a:txBody>
                    <a:bodyPr/>
                    <a:lstStyle/>
                    <a:p>
                      <a:pPr marL="0" marR="0">
                        <a:lnSpc>
                          <a:spcPct val="115000"/>
                        </a:lnSpc>
                        <a:spcBef>
                          <a:spcPts val="0"/>
                        </a:spcBef>
                        <a:spcAft>
                          <a:spcPts val="0"/>
                        </a:spcAft>
                      </a:pPr>
                      <a:r>
                        <a:rPr lang="en-US" sz="700">
                          <a:effectLst/>
                        </a:rPr>
                        <a:t> </a:t>
                      </a:r>
                      <a:endParaRPr lang="en-US" sz="600">
                        <a:effectLst/>
                        <a:latin typeface="Calibri"/>
                        <a:ea typeface="Calibri"/>
                        <a:cs typeface="Times New Roman"/>
                      </a:endParaRPr>
                    </a:p>
                  </a:txBody>
                  <a:tcPr marL="38501" marR="38501" marT="0" marB="0"/>
                </a:tc>
                <a:tc>
                  <a:txBody>
                    <a:bodyPr/>
                    <a:lstStyle/>
                    <a:p>
                      <a:pPr marL="0" marR="0">
                        <a:lnSpc>
                          <a:spcPct val="115000"/>
                        </a:lnSpc>
                        <a:spcBef>
                          <a:spcPts val="0"/>
                        </a:spcBef>
                        <a:spcAft>
                          <a:spcPts val="0"/>
                        </a:spcAft>
                      </a:pPr>
                      <a:r>
                        <a:rPr lang="en-US" sz="700">
                          <a:effectLst/>
                        </a:rPr>
                        <a:t>PAI  Plan and PAI Expenses</a:t>
                      </a:r>
                      <a:endParaRPr lang="en-US" sz="600">
                        <a:effectLst/>
                        <a:latin typeface="Calibri"/>
                        <a:ea typeface="Calibri"/>
                        <a:cs typeface="Times New Roman"/>
                      </a:endParaRPr>
                    </a:p>
                  </a:txBody>
                  <a:tcPr marL="38501" marR="38501" marT="0" marB="0"/>
                </a:tc>
                <a:tc>
                  <a:txBody>
                    <a:bodyPr/>
                    <a:lstStyle/>
                    <a:p>
                      <a:pPr marL="0" marR="0" algn="ctr">
                        <a:lnSpc>
                          <a:spcPct val="115000"/>
                        </a:lnSpc>
                        <a:spcBef>
                          <a:spcPts val="0"/>
                        </a:spcBef>
                        <a:spcAft>
                          <a:spcPts val="0"/>
                        </a:spcAft>
                      </a:pPr>
                      <a:r>
                        <a:rPr lang="en-US" sz="700">
                          <a:effectLst/>
                        </a:rPr>
                        <a:t>Yes</a:t>
                      </a:r>
                      <a:endParaRPr lang="en-US" sz="600">
                        <a:effectLst/>
                        <a:latin typeface="Calibri"/>
                        <a:ea typeface="Calibri"/>
                        <a:cs typeface="Times New Roman"/>
                      </a:endParaRPr>
                    </a:p>
                  </a:txBody>
                  <a:tcPr marL="38501" marR="38501" marT="0" marB="0"/>
                </a:tc>
                <a:tc>
                  <a:txBody>
                    <a:bodyPr/>
                    <a:lstStyle/>
                    <a:p>
                      <a:pPr marL="0" marR="0" algn="ctr">
                        <a:lnSpc>
                          <a:spcPct val="115000"/>
                        </a:lnSpc>
                        <a:spcBef>
                          <a:spcPts val="0"/>
                        </a:spcBef>
                        <a:spcAft>
                          <a:spcPts val="0"/>
                        </a:spcAft>
                      </a:pPr>
                      <a:r>
                        <a:rPr lang="en-US" sz="700">
                          <a:effectLst/>
                        </a:rPr>
                        <a:t>Yes</a:t>
                      </a:r>
                      <a:endParaRPr lang="en-US" sz="600">
                        <a:effectLst/>
                        <a:latin typeface="Calibri"/>
                        <a:ea typeface="Calibri"/>
                        <a:cs typeface="Times New Roman"/>
                      </a:endParaRPr>
                    </a:p>
                  </a:txBody>
                  <a:tcPr marL="38501" marR="38501" marT="0" marB="0"/>
                </a:tc>
                <a:extLst>
                  <a:ext uri="{0D108BD9-81ED-4DB2-BD59-A6C34878D82A}">
                    <a16:rowId xmlns:a16="http://schemas.microsoft.com/office/drawing/2014/main" val="10031"/>
                  </a:ext>
                </a:extLst>
              </a:tr>
              <a:tr h="138970">
                <a:tc>
                  <a:txBody>
                    <a:bodyPr/>
                    <a:lstStyle/>
                    <a:p>
                      <a:pPr marL="0" marR="0">
                        <a:lnSpc>
                          <a:spcPct val="115000"/>
                        </a:lnSpc>
                        <a:spcBef>
                          <a:spcPts val="0"/>
                        </a:spcBef>
                        <a:spcAft>
                          <a:spcPts val="0"/>
                        </a:spcAft>
                      </a:pPr>
                      <a:r>
                        <a:rPr lang="en-US" sz="700">
                          <a:effectLst/>
                        </a:rPr>
                        <a:t> </a:t>
                      </a:r>
                      <a:endParaRPr lang="en-US" sz="600">
                        <a:effectLst/>
                        <a:latin typeface="Calibri"/>
                        <a:ea typeface="Calibri"/>
                        <a:cs typeface="Times New Roman"/>
                      </a:endParaRPr>
                    </a:p>
                  </a:txBody>
                  <a:tcPr marL="38501" marR="38501" marT="0" marB="0"/>
                </a:tc>
                <a:tc>
                  <a:txBody>
                    <a:bodyPr/>
                    <a:lstStyle/>
                    <a:p>
                      <a:pPr marL="0" marR="0">
                        <a:lnSpc>
                          <a:spcPct val="115000"/>
                        </a:lnSpc>
                        <a:spcBef>
                          <a:spcPts val="0"/>
                        </a:spcBef>
                        <a:spcAft>
                          <a:spcPts val="0"/>
                        </a:spcAft>
                      </a:pPr>
                      <a:r>
                        <a:rPr lang="en-US" sz="700">
                          <a:effectLst/>
                        </a:rPr>
                        <a:t>Organizational Overview and Organization Chart</a:t>
                      </a:r>
                      <a:endParaRPr lang="en-US" sz="600">
                        <a:effectLst/>
                        <a:latin typeface="Calibri"/>
                        <a:ea typeface="Calibri"/>
                        <a:cs typeface="Times New Roman"/>
                      </a:endParaRPr>
                    </a:p>
                  </a:txBody>
                  <a:tcPr marL="38501" marR="38501" marT="0" marB="0"/>
                </a:tc>
                <a:tc>
                  <a:txBody>
                    <a:bodyPr/>
                    <a:lstStyle/>
                    <a:p>
                      <a:pPr marL="0" marR="0" algn="ctr">
                        <a:lnSpc>
                          <a:spcPct val="115000"/>
                        </a:lnSpc>
                        <a:spcBef>
                          <a:spcPts val="0"/>
                        </a:spcBef>
                        <a:spcAft>
                          <a:spcPts val="0"/>
                        </a:spcAft>
                      </a:pPr>
                      <a:r>
                        <a:rPr lang="en-US" sz="700">
                          <a:effectLst/>
                        </a:rPr>
                        <a:t>Yes</a:t>
                      </a:r>
                      <a:endParaRPr lang="en-US" sz="600">
                        <a:effectLst/>
                        <a:latin typeface="Calibri"/>
                        <a:ea typeface="Calibri"/>
                        <a:cs typeface="Times New Roman"/>
                      </a:endParaRPr>
                    </a:p>
                  </a:txBody>
                  <a:tcPr marL="38501" marR="38501" marT="0" marB="0"/>
                </a:tc>
                <a:tc>
                  <a:txBody>
                    <a:bodyPr/>
                    <a:lstStyle/>
                    <a:p>
                      <a:pPr marL="0" marR="0" algn="ctr">
                        <a:lnSpc>
                          <a:spcPct val="115000"/>
                        </a:lnSpc>
                        <a:spcBef>
                          <a:spcPts val="0"/>
                        </a:spcBef>
                        <a:spcAft>
                          <a:spcPts val="0"/>
                        </a:spcAft>
                      </a:pPr>
                      <a:r>
                        <a:rPr lang="en-US" sz="700">
                          <a:effectLst/>
                        </a:rPr>
                        <a:t>Yes</a:t>
                      </a:r>
                      <a:endParaRPr lang="en-US" sz="600">
                        <a:effectLst/>
                        <a:latin typeface="Calibri"/>
                        <a:ea typeface="Calibri"/>
                        <a:cs typeface="Times New Roman"/>
                      </a:endParaRPr>
                    </a:p>
                  </a:txBody>
                  <a:tcPr marL="38501" marR="38501" marT="0" marB="0"/>
                </a:tc>
                <a:extLst>
                  <a:ext uri="{0D108BD9-81ED-4DB2-BD59-A6C34878D82A}">
                    <a16:rowId xmlns:a16="http://schemas.microsoft.com/office/drawing/2014/main" val="10032"/>
                  </a:ext>
                </a:extLst>
              </a:tr>
              <a:tr h="138970">
                <a:tc>
                  <a:txBody>
                    <a:bodyPr/>
                    <a:lstStyle/>
                    <a:p>
                      <a:pPr marL="0" marR="0">
                        <a:lnSpc>
                          <a:spcPct val="115000"/>
                        </a:lnSpc>
                        <a:spcBef>
                          <a:spcPts val="0"/>
                        </a:spcBef>
                        <a:spcAft>
                          <a:spcPts val="0"/>
                        </a:spcAft>
                      </a:pPr>
                      <a:r>
                        <a:rPr lang="en-US" sz="700">
                          <a:effectLst/>
                        </a:rPr>
                        <a:t> </a:t>
                      </a:r>
                      <a:endParaRPr lang="en-US" sz="600">
                        <a:effectLst/>
                        <a:latin typeface="Calibri"/>
                        <a:ea typeface="Calibri"/>
                        <a:cs typeface="Times New Roman"/>
                      </a:endParaRPr>
                    </a:p>
                  </a:txBody>
                  <a:tcPr marL="38501" marR="38501" marT="0" marB="0"/>
                </a:tc>
                <a:tc>
                  <a:txBody>
                    <a:bodyPr/>
                    <a:lstStyle/>
                    <a:p>
                      <a:pPr marL="0" marR="0">
                        <a:lnSpc>
                          <a:spcPct val="115000"/>
                        </a:lnSpc>
                        <a:spcBef>
                          <a:spcPts val="0"/>
                        </a:spcBef>
                        <a:spcAft>
                          <a:spcPts val="0"/>
                        </a:spcAft>
                      </a:pPr>
                      <a:r>
                        <a:rPr lang="en-US" sz="700">
                          <a:effectLst/>
                        </a:rPr>
                        <a:t>Performance Evaluations from non-LSC Funders</a:t>
                      </a:r>
                      <a:endParaRPr lang="en-US" sz="600">
                        <a:effectLst/>
                        <a:latin typeface="Calibri"/>
                        <a:ea typeface="Calibri"/>
                        <a:cs typeface="Times New Roman"/>
                      </a:endParaRPr>
                    </a:p>
                  </a:txBody>
                  <a:tcPr marL="38501" marR="38501" marT="0" marB="0"/>
                </a:tc>
                <a:tc>
                  <a:txBody>
                    <a:bodyPr/>
                    <a:lstStyle/>
                    <a:p>
                      <a:pPr marL="0" marR="0" algn="ctr">
                        <a:lnSpc>
                          <a:spcPct val="115000"/>
                        </a:lnSpc>
                        <a:spcBef>
                          <a:spcPts val="0"/>
                        </a:spcBef>
                        <a:spcAft>
                          <a:spcPts val="0"/>
                        </a:spcAft>
                      </a:pPr>
                      <a:r>
                        <a:rPr lang="en-US" sz="700">
                          <a:effectLst/>
                        </a:rPr>
                        <a:t>Yes</a:t>
                      </a:r>
                      <a:endParaRPr lang="en-US" sz="600">
                        <a:effectLst/>
                        <a:latin typeface="Calibri"/>
                        <a:ea typeface="Calibri"/>
                        <a:cs typeface="Times New Roman"/>
                      </a:endParaRPr>
                    </a:p>
                  </a:txBody>
                  <a:tcPr marL="38501" marR="38501" marT="0" marB="0"/>
                </a:tc>
                <a:tc>
                  <a:txBody>
                    <a:bodyPr/>
                    <a:lstStyle/>
                    <a:p>
                      <a:pPr marL="0" marR="0" algn="ctr">
                        <a:lnSpc>
                          <a:spcPct val="115000"/>
                        </a:lnSpc>
                        <a:spcBef>
                          <a:spcPts val="0"/>
                        </a:spcBef>
                        <a:spcAft>
                          <a:spcPts val="0"/>
                        </a:spcAft>
                      </a:pPr>
                      <a:r>
                        <a:rPr lang="en-US" sz="700" dirty="0">
                          <a:solidFill>
                            <a:srgbClr val="FF0000"/>
                          </a:solidFill>
                          <a:effectLst/>
                        </a:rPr>
                        <a:t>No</a:t>
                      </a:r>
                      <a:endParaRPr lang="en-US" sz="600" dirty="0">
                        <a:solidFill>
                          <a:srgbClr val="FF0000"/>
                        </a:solidFill>
                        <a:effectLst/>
                        <a:latin typeface="Calibri"/>
                        <a:ea typeface="Calibri"/>
                        <a:cs typeface="Times New Roman"/>
                      </a:endParaRPr>
                    </a:p>
                  </a:txBody>
                  <a:tcPr marL="38501" marR="38501" marT="0" marB="0"/>
                </a:tc>
                <a:extLst>
                  <a:ext uri="{0D108BD9-81ED-4DB2-BD59-A6C34878D82A}">
                    <a16:rowId xmlns:a16="http://schemas.microsoft.com/office/drawing/2014/main" val="10033"/>
                  </a:ext>
                </a:extLst>
              </a:tr>
            </a:tbl>
          </a:graphicData>
        </a:graphic>
      </p:graphicFrame>
    </p:spTree>
    <p:extLst>
      <p:ext uri="{BB962C8B-B14F-4D97-AF65-F5344CB8AC3E}">
        <p14:creationId xmlns:p14="http://schemas.microsoft.com/office/powerpoint/2010/main" val="19804729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588916927"/>
              </p:ext>
            </p:extLst>
          </p:nvPr>
        </p:nvGraphicFramePr>
        <p:xfrm>
          <a:off x="1066800" y="1752600"/>
          <a:ext cx="7162799" cy="3452778"/>
        </p:xfrm>
        <a:graphic>
          <a:graphicData uri="http://schemas.openxmlformats.org/drawingml/2006/table">
            <a:tbl>
              <a:tblPr firstRow="1" firstCol="1" bandRow="1">
                <a:tableStyleId>{5C22544A-7EE6-4342-B048-85BDC9FD1C3A}</a:tableStyleId>
              </a:tblPr>
              <a:tblGrid>
                <a:gridCol w="4998802">
                  <a:extLst>
                    <a:ext uri="{9D8B030D-6E8A-4147-A177-3AD203B41FA5}">
                      <a16:colId xmlns:a16="http://schemas.microsoft.com/office/drawing/2014/main" val="1362462583"/>
                    </a:ext>
                  </a:extLst>
                </a:gridCol>
                <a:gridCol w="1131759">
                  <a:extLst>
                    <a:ext uri="{9D8B030D-6E8A-4147-A177-3AD203B41FA5}">
                      <a16:colId xmlns:a16="http://schemas.microsoft.com/office/drawing/2014/main" val="3165365816"/>
                    </a:ext>
                  </a:extLst>
                </a:gridCol>
                <a:gridCol w="1032238">
                  <a:extLst>
                    <a:ext uri="{9D8B030D-6E8A-4147-A177-3AD203B41FA5}">
                      <a16:colId xmlns:a16="http://schemas.microsoft.com/office/drawing/2014/main" val="1108355797"/>
                    </a:ext>
                  </a:extLst>
                </a:gridCol>
              </a:tblGrid>
              <a:tr h="219822">
                <a:tc>
                  <a:txBody>
                    <a:bodyPr/>
                    <a:lstStyle/>
                    <a:p>
                      <a:pPr marL="0" marR="0" algn="ctr">
                        <a:lnSpc>
                          <a:spcPct val="115000"/>
                        </a:lnSpc>
                        <a:spcBef>
                          <a:spcPts val="0"/>
                        </a:spcBef>
                        <a:spcAft>
                          <a:spcPts val="0"/>
                        </a:spcAft>
                      </a:pPr>
                      <a:r>
                        <a:rPr lang="en-US" sz="700" kern="12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735" marR="38735" marT="9525" marB="0" anchor="ctr"/>
                </a:tc>
                <a:tc>
                  <a:txBody>
                    <a:bodyPr/>
                    <a:lstStyle/>
                    <a:p>
                      <a:pPr marL="0" marR="0" algn="ctr">
                        <a:lnSpc>
                          <a:spcPct val="115000"/>
                        </a:lnSpc>
                        <a:spcBef>
                          <a:spcPts val="0"/>
                        </a:spcBef>
                        <a:spcAft>
                          <a:spcPts val="0"/>
                        </a:spcAft>
                      </a:pPr>
                      <a:r>
                        <a:rPr lang="en-US" sz="700" kern="12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735" marR="38735" marT="9525" marB="0"/>
                </a:tc>
                <a:tc>
                  <a:txBody>
                    <a:bodyPr/>
                    <a:lstStyle/>
                    <a:p>
                      <a:pPr marL="0" marR="0" algn="ctr">
                        <a:lnSpc>
                          <a:spcPct val="115000"/>
                        </a:lnSpc>
                        <a:spcBef>
                          <a:spcPts val="0"/>
                        </a:spcBef>
                        <a:spcAft>
                          <a:spcPts val="0"/>
                        </a:spcAft>
                      </a:pPr>
                      <a:r>
                        <a:rPr lang="en-US" sz="700" kern="12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735" marR="38735" marT="9525" marB="0"/>
                </a:tc>
                <a:extLst>
                  <a:ext uri="{0D108BD9-81ED-4DB2-BD59-A6C34878D82A}">
                    <a16:rowId xmlns:a16="http://schemas.microsoft.com/office/drawing/2014/main" val="837319142"/>
                  </a:ext>
                </a:extLst>
              </a:tr>
              <a:tr h="618378">
                <a:tc>
                  <a:txBody>
                    <a:bodyPr/>
                    <a:lstStyle/>
                    <a:p>
                      <a:pPr marL="0" marR="0" algn="ctr">
                        <a:lnSpc>
                          <a:spcPct val="115000"/>
                        </a:lnSpc>
                        <a:spcBef>
                          <a:spcPts val="0"/>
                        </a:spcBef>
                        <a:spcAft>
                          <a:spcPts val="0"/>
                        </a:spcAft>
                      </a:pPr>
                      <a:r>
                        <a:rPr lang="en-US" sz="1100" dirty="0">
                          <a:effectLst/>
                          <a:latin typeface="+mj-lt"/>
                          <a:ea typeface="Calibri" panose="020F0502020204030204" pitchFamily="34" charset="0"/>
                          <a:cs typeface="Times New Roman" panose="02020603050405020304" pitchFamily="18" charset="0"/>
                        </a:rPr>
                        <a:t>Description of Chart</a:t>
                      </a:r>
                    </a:p>
                  </a:txBody>
                  <a:tcPr marL="38735" marR="38735" marT="9525" marB="0" anchor="ctr"/>
                </a:tc>
                <a:tc>
                  <a:txBody>
                    <a:bodyPr/>
                    <a:lstStyle/>
                    <a:p>
                      <a:pPr marL="0" marR="0" algn="ctr">
                        <a:lnSpc>
                          <a:spcPct val="115000"/>
                        </a:lnSpc>
                        <a:spcBef>
                          <a:spcPts val="0"/>
                        </a:spcBef>
                        <a:spcAft>
                          <a:spcPts val="0"/>
                        </a:spcAft>
                      </a:pPr>
                      <a:r>
                        <a:rPr lang="en-US" sz="900" kern="1200" dirty="0">
                          <a:effectLst/>
                        </a:rPr>
                        <a:t>Post PQV </a:t>
                      </a:r>
                      <a:endParaRPr lang="en-US" sz="1100" dirty="0">
                        <a:effectLst/>
                      </a:endParaRPr>
                    </a:p>
                    <a:p>
                      <a:pPr marL="0" marR="0" algn="ctr">
                        <a:lnSpc>
                          <a:spcPct val="115000"/>
                        </a:lnSpc>
                        <a:spcBef>
                          <a:spcPts val="0"/>
                        </a:spcBef>
                        <a:spcAft>
                          <a:spcPts val="0"/>
                        </a:spcAft>
                      </a:pPr>
                      <a:r>
                        <a:rPr lang="en-US" sz="900" kern="1200" dirty="0">
                          <a:effectLst/>
                        </a:rPr>
                        <a:t>Grant Award Application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8735" marR="38735" marT="9525" marB="0"/>
                </a:tc>
                <a:tc>
                  <a:txBody>
                    <a:bodyPr/>
                    <a:lstStyle/>
                    <a:p>
                      <a:pPr marL="0" marR="0" algn="ctr">
                        <a:lnSpc>
                          <a:spcPct val="115000"/>
                        </a:lnSpc>
                        <a:spcBef>
                          <a:spcPts val="0"/>
                        </a:spcBef>
                        <a:spcAft>
                          <a:spcPts val="0"/>
                        </a:spcAft>
                      </a:pPr>
                      <a:r>
                        <a:rPr lang="en-US" sz="900" kern="1200">
                          <a:effectLst/>
                        </a:rPr>
                        <a:t>Post PQV Grant Renewal Application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735" marR="38735" marT="9525" marB="0"/>
                </a:tc>
                <a:extLst>
                  <a:ext uri="{0D108BD9-81ED-4DB2-BD59-A6C34878D82A}">
                    <a16:rowId xmlns:a16="http://schemas.microsoft.com/office/drawing/2014/main" val="2257667378"/>
                  </a:ext>
                </a:extLst>
              </a:tr>
              <a:tr h="219822">
                <a:tc>
                  <a:txBody>
                    <a:bodyPr/>
                    <a:lstStyle/>
                    <a:p>
                      <a:pPr marL="0" marR="0">
                        <a:lnSpc>
                          <a:spcPct val="115000"/>
                        </a:lnSpc>
                        <a:spcBef>
                          <a:spcPts val="0"/>
                        </a:spcBef>
                        <a:spcAft>
                          <a:spcPts val="0"/>
                        </a:spcAft>
                      </a:pPr>
                      <a:r>
                        <a:rPr lang="en-US" sz="1000" kern="1200" dirty="0">
                          <a:effectLst/>
                        </a:rPr>
                        <a:t>Date of your most recent and next needs assessment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8735" marR="38735" marT="9525" marB="0"/>
                </a:tc>
                <a:tc>
                  <a:txBody>
                    <a:bodyPr/>
                    <a:lstStyle/>
                    <a:p>
                      <a:pPr marL="0" marR="0" algn="ctr">
                        <a:lnSpc>
                          <a:spcPct val="115000"/>
                        </a:lnSpc>
                        <a:spcBef>
                          <a:spcPts val="0"/>
                        </a:spcBef>
                        <a:spcAft>
                          <a:spcPts val="0"/>
                        </a:spcAft>
                      </a:pPr>
                      <a:r>
                        <a:rPr lang="en-US" sz="1000" kern="1200">
                          <a:effectLst/>
                        </a:rPr>
                        <a:t>Yes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8735" marR="38735" marT="9525" marB="0"/>
                </a:tc>
                <a:tc>
                  <a:txBody>
                    <a:bodyPr/>
                    <a:lstStyle/>
                    <a:p>
                      <a:pPr marL="0" marR="0" algn="ctr">
                        <a:lnSpc>
                          <a:spcPct val="115000"/>
                        </a:lnSpc>
                        <a:spcBef>
                          <a:spcPts val="0"/>
                        </a:spcBef>
                        <a:spcAft>
                          <a:spcPts val="0"/>
                        </a:spcAft>
                      </a:pPr>
                      <a:r>
                        <a:rPr lang="en-US" sz="1000" kern="1200" dirty="0">
                          <a:solidFill>
                            <a:srgbClr val="FF0000"/>
                          </a:solidFill>
                          <a:effectLst/>
                        </a:rPr>
                        <a:t>No</a:t>
                      </a:r>
                      <a:endParaRPr lang="en-US"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8735" marR="38735" marT="9525" marB="0"/>
                </a:tc>
                <a:extLst>
                  <a:ext uri="{0D108BD9-81ED-4DB2-BD59-A6C34878D82A}">
                    <a16:rowId xmlns:a16="http://schemas.microsoft.com/office/drawing/2014/main" val="779029506"/>
                  </a:ext>
                </a:extLst>
              </a:tr>
              <a:tr h="219822">
                <a:tc>
                  <a:txBody>
                    <a:bodyPr/>
                    <a:lstStyle/>
                    <a:p>
                      <a:pPr marL="0" marR="0">
                        <a:lnSpc>
                          <a:spcPct val="115000"/>
                        </a:lnSpc>
                        <a:spcBef>
                          <a:spcPts val="0"/>
                        </a:spcBef>
                        <a:spcAft>
                          <a:spcPts val="0"/>
                        </a:spcAft>
                      </a:pPr>
                      <a:r>
                        <a:rPr lang="en-US" sz="1000" kern="1200" dirty="0">
                          <a:effectLst/>
                        </a:rPr>
                        <a:t>Date of your most recent and next strategic planning process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8735" marR="38735" marT="9525" marB="0"/>
                </a:tc>
                <a:tc>
                  <a:txBody>
                    <a:bodyPr/>
                    <a:lstStyle/>
                    <a:p>
                      <a:pPr marL="0" marR="0" algn="ctr">
                        <a:lnSpc>
                          <a:spcPct val="115000"/>
                        </a:lnSpc>
                        <a:spcBef>
                          <a:spcPts val="0"/>
                        </a:spcBef>
                        <a:spcAft>
                          <a:spcPts val="0"/>
                        </a:spcAft>
                      </a:pPr>
                      <a:r>
                        <a:rPr lang="en-US" sz="1000" kern="1200">
                          <a:effectLst/>
                        </a:rPr>
                        <a:t>Yes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8735" marR="38735" marT="9525" marB="0"/>
                </a:tc>
                <a:tc>
                  <a:txBody>
                    <a:bodyPr/>
                    <a:lstStyle/>
                    <a:p>
                      <a:pPr marL="0" marR="0" algn="ctr">
                        <a:lnSpc>
                          <a:spcPct val="115000"/>
                        </a:lnSpc>
                        <a:spcBef>
                          <a:spcPts val="0"/>
                        </a:spcBef>
                        <a:spcAft>
                          <a:spcPts val="0"/>
                        </a:spcAft>
                      </a:pPr>
                      <a:r>
                        <a:rPr lang="en-US" sz="1000" kern="1200" dirty="0">
                          <a:solidFill>
                            <a:srgbClr val="FF0000"/>
                          </a:solidFill>
                          <a:effectLst/>
                        </a:rPr>
                        <a:t>No</a:t>
                      </a:r>
                      <a:endParaRPr lang="en-US"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8735" marR="38735" marT="9525" marB="0"/>
                </a:tc>
                <a:extLst>
                  <a:ext uri="{0D108BD9-81ED-4DB2-BD59-A6C34878D82A}">
                    <a16:rowId xmlns:a16="http://schemas.microsoft.com/office/drawing/2014/main" val="1492310265"/>
                  </a:ext>
                </a:extLst>
              </a:tr>
              <a:tr h="219822">
                <a:tc>
                  <a:txBody>
                    <a:bodyPr/>
                    <a:lstStyle/>
                    <a:p>
                      <a:pPr marL="0" marR="0">
                        <a:lnSpc>
                          <a:spcPct val="115000"/>
                        </a:lnSpc>
                        <a:spcBef>
                          <a:spcPts val="0"/>
                        </a:spcBef>
                        <a:spcAft>
                          <a:spcPts val="0"/>
                        </a:spcAft>
                      </a:pPr>
                      <a:r>
                        <a:rPr lang="en-US" sz="1000" kern="1200" dirty="0">
                          <a:effectLst/>
                        </a:rPr>
                        <a:t>Outcomes Data (i.e., do you collect outcomes for extended and limited services)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8735" marR="38735" marT="9525" marB="0"/>
                </a:tc>
                <a:tc>
                  <a:txBody>
                    <a:bodyPr/>
                    <a:lstStyle/>
                    <a:p>
                      <a:pPr marL="0" marR="0" algn="ctr">
                        <a:lnSpc>
                          <a:spcPct val="115000"/>
                        </a:lnSpc>
                        <a:spcBef>
                          <a:spcPts val="0"/>
                        </a:spcBef>
                        <a:spcAft>
                          <a:spcPts val="0"/>
                        </a:spcAft>
                      </a:pPr>
                      <a:r>
                        <a:rPr lang="en-US" sz="1000" kern="1200">
                          <a:effectLst/>
                        </a:rPr>
                        <a:t>Yes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8735" marR="38735" marT="9525" marB="0"/>
                </a:tc>
                <a:tc>
                  <a:txBody>
                    <a:bodyPr/>
                    <a:lstStyle/>
                    <a:p>
                      <a:pPr marL="0" marR="0" algn="ctr">
                        <a:lnSpc>
                          <a:spcPct val="115000"/>
                        </a:lnSpc>
                        <a:spcBef>
                          <a:spcPts val="0"/>
                        </a:spcBef>
                        <a:spcAft>
                          <a:spcPts val="0"/>
                        </a:spcAft>
                      </a:pPr>
                      <a:r>
                        <a:rPr lang="en-US" sz="1000" kern="1200">
                          <a:effectLst/>
                        </a:rPr>
                        <a:t>Yes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8735" marR="38735" marT="9525" marB="0"/>
                </a:tc>
                <a:extLst>
                  <a:ext uri="{0D108BD9-81ED-4DB2-BD59-A6C34878D82A}">
                    <a16:rowId xmlns:a16="http://schemas.microsoft.com/office/drawing/2014/main" val="3336061614"/>
                  </a:ext>
                </a:extLst>
              </a:tr>
              <a:tr h="219822">
                <a:tc>
                  <a:txBody>
                    <a:bodyPr/>
                    <a:lstStyle/>
                    <a:p>
                      <a:pPr marL="0" marR="0">
                        <a:lnSpc>
                          <a:spcPct val="115000"/>
                        </a:lnSpc>
                        <a:spcBef>
                          <a:spcPts val="0"/>
                        </a:spcBef>
                        <a:spcAft>
                          <a:spcPts val="0"/>
                        </a:spcAft>
                      </a:pPr>
                      <a:r>
                        <a:rPr lang="en-US" sz="1000" kern="1200" dirty="0">
                          <a:effectLst/>
                        </a:rPr>
                        <a:t>Intake (i.e., Do you have a coordinated or centralized intake system)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8735" marR="38735" marT="9525" marB="0"/>
                </a:tc>
                <a:tc>
                  <a:txBody>
                    <a:bodyPr/>
                    <a:lstStyle/>
                    <a:p>
                      <a:pPr marL="0" marR="0" algn="ctr">
                        <a:lnSpc>
                          <a:spcPct val="115000"/>
                        </a:lnSpc>
                        <a:spcBef>
                          <a:spcPts val="0"/>
                        </a:spcBef>
                        <a:spcAft>
                          <a:spcPts val="0"/>
                        </a:spcAft>
                      </a:pPr>
                      <a:r>
                        <a:rPr lang="en-US" sz="1000" kern="1200">
                          <a:effectLst/>
                        </a:rPr>
                        <a:t>Yes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8735" marR="38735" marT="9525" marB="0"/>
                </a:tc>
                <a:tc>
                  <a:txBody>
                    <a:bodyPr/>
                    <a:lstStyle/>
                    <a:p>
                      <a:pPr marL="0" marR="0" algn="ctr">
                        <a:lnSpc>
                          <a:spcPct val="115000"/>
                        </a:lnSpc>
                        <a:spcBef>
                          <a:spcPts val="0"/>
                        </a:spcBef>
                        <a:spcAft>
                          <a:spcPts val="0"/>
                        </a:spcAft>
                      </a:pPr>
                      <a:r>
                        <a:rPr lang="en-US" sz="1000" kern="1200">
                          <a:effectLst/>
                        </a:rPr>
                        <a:t>Yes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8735" marR="38735" marT="9525" marB="0"/>
                </a:tc>
                <a:extLst>
                  <a:ext uri="{0D108BD9-81ED-4DB2-BD59-A6C34878D82A}">
                    <a16:rowId xmlns:a16="http://schemas.microsoft.com/office/drawing/2014/main" val="957649983"/>
                  </a:ext>
                </a:extLst>
              </a:tr>
              <a:tr h="219822">
                <a:tc>
                  <a:txBody>
                    <a:bodyPr/>
                    <a:lstStyle/>
                    <a:p>
                      <a:pPr marL="0" marR="0">
                        <a:lnSpc>
                          <a:spcPct val="115000"/>
                        </a:lnSpc>
                        <a:spcBef>
                          <a:spcPts val="0"/>
                        </a:spcBef>
                        <a:spcAft>
                          <a:spcPts val="0"/>
                        </a:spcAft>
                      </a:pPr>
                      <a:r>
                        <a:rPr lang="en-US" sz="1000" kern="1200" dirty="0">
                          <a:effectLst/>
                        </a:rPr>
                        <a:t>Days and hours of intake by type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8735" marR="38735" marT="9525" marB="0" anchor="b"/>
                </a:tc>
                <a:tc>
                  <a:txBody>
                    <a:bodyPr/>
                    <a:lstStyle/>
                    <a:p>
                      <a:pPr marL="0" marR="0" algn="ctr">
                        <a:lnSpc>
                          <a:spcPct val="115000"/>
                        </a:lnSpc>
                        <a:spcBef>
                          <a:spcPts val="0"/>
                        </a:spcBef>
                        <a:spcAft>
                          <a:spcPts val="0"/>
                        </a:spcAft>
                      </a:pPr>
                      <a:r>
                        <a:rPr lang="en-US" sz="1000" kern="1200">
                          <a:effectLst/>
                        </a:rPr>
                        <a:t>Yes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8735" marR="38735" marT="9525" marB="0"/>
                </a:tc>
                <a:tc>
                  <a:txBody>
                    <a:bodyPr/>
                    <a:lstStyle/>
                    <a:p>
                      <a:pPr marL="0" marR="0" algn="ctr">
                        <a:lnSpc>
                          <a:spcPct val="115000"/>
                        </a:lnSpc>
                        <a:spcBef>
                          <a:spcPts val="0"/>
                        </a:spcBef>
                        <a:spcAft>
                          <a:spcPts val="0"/>
                        </a:spcAft>
                      </a:pPr>
                      <a:r>
                        <a:rPr lang="en-US" sz="1000" kern="1200">
                          <a:effectLst/>
                        </a:rPr>
                        <a:t>Yes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8735" marR="38735" marT="9525" marB="0"/>
                </a:tc>
                <a:extLst>
                  <a:ext uri="{0D108BD9-81ED-4DB2-BD59-A6C34878D82A}">
                    <a16:rowId xmlns:a16="http://schemas.microsoft.com/office/drawing/2014/main" val="2981109109"/>
                  </a:ext>
                </a:extLst>
              </a:tr>
              <a:tr h="219822">
                <a:tc>
                  <a:txBody>
                    <a:bodyPr/>
                    <a:lstStyle/>
                    <a:p>
                      <a:pPr marL="0" marR="0">
                        <a:lnSpc>
                          <a:spcPct val="115000"/>
                        </a:lnSpc>
                        <a:spcBef>
                          <a:spcPts val="0"/>
                        </a:spcBef>
                        <a:spcAft>
                          <a:spcPts val="0"/>
                        </a:spcAft>
                      </a:pPr>
                      <a:r>
                        <a:rPr lang="en-US" sz="1000" kern="1200" dirty="0">
                          <a:effectLst/>
                        </a:rPr>
                        <a:t>Bar Admission (i.e., are attorneys admitted to practice in Federal court)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8735" marR="38735" marT="9525" marB="0" anchor="b"/>
                </a:tc>
                <a:tc>
                  <a:txBody>
                    <a:bodyPr/>
                    <a:lstStyle/>
                    <a:p>
                      <a:pPr marL="0" marR="0" algn="ctr">
                        <a:lnSpc>
                          <a:spcPct val="115000"/>
                        </a:lnSpc>
                        <a:spcBef>
                          <a:spcPts val="0"/>
                        </a:spcBef>
                        <a:spcAft>
                          <a:spcPts val="0"/>
                        </a:spcAft>
                      </a:pPr>
                      <a:r>
                        <a:rPr lang="en-US" sz="1000" kern="1200">
                          <a:effectLst/>
                        </a:rPr>
                        <a:t>Yes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8735" marR="38735" marT="9525" marB="0"/>
                </a:tc>
                <a:tc>
                  <a:txBody>
                    <a:bodyPr/>
                    <a:lstStyle/>
                    <a:p>
                      <a:pPr marL="0" marR="0" algn="ctr">
                        <a:lnSpc>
                          <a:spcPct val="115000"/>
                        </a:lnSpc>
                        <a:spcBef>
                          <a:spcPts val="0"/>
                        </a:spcBef>
                        <a:spcAft>
                          <a:spcPts val="0"/>
                        </a:spcAft>
                      </a:pPr>
                      <a:r>
                        <a:rPr lang="en-US" sz="1000" kern="1200" dirty="0">
                          <a:solidFill>
                            <a:srgbClr val="FF0000"/>
                          </a:solidFill>
                          <a:effectLst/>
                        </a:rPr>
                        <a:t>No</a:t>
                      </a:r>
                      <a:endParaRPr lang="en-US"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8735" marR="38735" marT="9525" marB="0"/>
                </a:tc>
                <a:extLst>
                  <a:ext uri="{0D108BD9-81ED-4DB2-BD59-A6C34878D82A}">
                    <a16:rowId xmlns:a16="http://schemas.microsoft.com/office/drawing/2014/main" val="2173060718"/>
                  </a:ext>
                </a:extLst>
              </a:tr>
              <a:tr h="196536">
                <a:tc>
                  <a:txBody>
                    <a:bodyPr/>
                    <a:lstStyle/>
                    <a:p>
                      <a:pPr marL="0" marR="0">
                        <a:lnSpc>
                          <a:spcPct val="115000"/>
                        </a:lnSpc>
                        <a:spcBef>
                          <a:spcPts val="0"/>
                        </a:spcBef>
                        <a:spcAft>
                          <a:spcPts val="0"/>
                        </a:spcAft>
                      </a:pPr>
                      <a:r>
                        <a:rPr lang="en-US" sz="1000" kern="1200" dirty="0">
                          <a:effectLst/>
                        </a:rPr>
                        <a:t>Private Attorney Involvement Activities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8735" marR="38735" marT="9525" marB="0" anchor="ctr"/>
                </a:tc>
                <a:tc>
                  <a:txBody>
                    <a:bodyPr/>
                    <a:lstStyle/>
                    <a:p>
                      <a:pPr marL="0" marR="0" algn="ctr">
                        <a:lnSpc>
                          <a:spcPct val="115000"/>
                        </a:lnSpc>
                        <a:spcBef>
                          <a:spcPts val="0"/>
                        </a:spcBef>
                        <a:spcAft>
                          <a:spcPts val="0"/>
                        </a:spcAft>
                      </a:pPr>
                      <a:r>
                        <a:rPr lang="en-US" sz="1000" kern="1200">
                          <a:effectLst/>
                        </a:rPr>
                        <a:t>Yes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8735" marR="38735" marT="9525" marB="0" anchor="ctr"/>
                </a:tc>
                <a:tc>
                  <a:txBody>
                    <a:bodyPr/>
                    <a:lstStyle/>
                    <a:p>
                      <a:pPr marL="0" marR="0" algn="ctr">
                        <a:lnSpc>
                          <a:spcPct val="115000"/>
                        </a:lnSpc>
                        <a:spcBef>
                          <a:spcPts val="0"/>
                        </a:spcBef>
                        <a:spcAft>
                          <a:spcPts val="0"/>
                        </a:spcAft>
                      </a:pPr>
                      <a:r>
                        <a:rPr lang="en-US" sz="1000" kern="1200" dirty="0">
                          <a:solidFill>
                            <a:srgbClr val="FF0000"/>
                          </a:solidFill>
                          <a:effectLst/>
                        </a:rPr>
                        <a:t>No</a:t>
                      </a:r>
                      <a:endParaRPr lang="en-US"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8735" marR="38735" marT="9525" marB="0" anchor="ctr"/>
                </a:tc>
                <a:extLst>
                  <a:ext uri="{0D108BD9-81ED-4DB2-BD59-A6C34878D82A}">
                    <a16:rowId xmlns:a16="http://schemas.microsoft.com/office/drawing/2014/main" val="4203234493"/>
                  </a:ext>
                </a:extLst>
              </a:tr>
              <a:tr h="219822">
                <a:tc>
                  <a:txBody>
                    <a:bodyPr/>
                    <a:lstStyle/>
                    <a:p>
                      <a:pPr marL="0" marR="0">
                        <a:lnSpc>
                          <a:spcPct val="115000"/>
                        </a:lnSpc>
                        <a:spcBef>
                          <a:spcPts val="0"/>
                        </a:spcBef>
                        <a:spcAft>
                          <a:spcPts val="0"/>
                        </a:spcAft>
                      </a:pPr>
                      <a:r>
                        <a:rPr lang="en-US" sz="1000" kern="1200" dirty="0">
                          <a:effectLst/>
                        </a:rPr>
                        <a:t>Board Committees and Frequency of Meetings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8735" marR="38735" marT="9525" marB="0" anchor="b"/>
                </a:tc>
                <a:tc>
                  <a:txBody>
                    <a:bodyPr/>
                    <a:lstStyle/>
                    <a:p>
                      <a:pPr marL="0" marR="0" algn="ctr">
                        <a:lnSpc>
                          <a:spcPct val="115000"/>
                        </a:lnSpc>
                        <a:spcBef>
                          <a:spcPts val="0"/>
                        </a:spcBef>
                        <a:spcAft>
                          <a:spcPts val="0"/>
                        </a:spcAft>
                      </a:pPr>
                      <a:r>
                        <a:rPr lang="en-US" sz="1000" kern="1200">
                          <a:effectLst/>
                        </a:rPr>
                        <a:t>Yes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8735" marR="38735" marT="9525" marB="0"/>
                </a:tc>
                <a:tc>
                  <a:txBody>
                    <a:bodyPr/>
                    <a:lstStyle/>
                    <a:p>
                      <a:pPr marL="0" marR="0" algn="ctr">
                        <a:lnSpc>
                          <a:spcPct val="115000"/>
                        </a:lnSpc>
                        <a:spcBef>
                          <a:spcPts val="0"/>
                        </a:spcBef>
                        <a:spcAft>
                          <a:spcPts val="0"/>
                        </a:spcAft>
                      </a:pPr>
                      <a:r>
                        <a:rPr lang="en-US" sz="1000" kern="1200">
                          <a:effectLst/>
                        </a:rPr>
                        <a:t>Yes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8735" marR="38735" marT="9525" marB="0"/>
                </a:tc>
                <a:extLst>
                  <a:ext uri="{0D108BD9-81ED-4DB2-BD59-A6C34878D82A}">
                    <a16:rowId xmlns:a16="http://schemas.microsoft.com/office/drawing/2014/main" val="392871017"/>
                  </a:ext>
                </a:extLst>
              </a:tr>
              <a:tr h="219822">
                <a:tc>
                  <a:txBody>
                    <a:bodyPr/>
                    <a:lstStyle/>
                    <a:p>
                      <a:pPr marL="0" marR="0">
                        <a:lnSpc>
                          <a:spcPct val="115000"/>
                        </a:lnSpc>
                        <a:spcBef>
                          <a:spcPts val="0"/>
                        </a:spcBef>
                        <a:spcAft>
                          <a:spcPts val="0"/>
                        </a:spcAft>
                      </a:pPr>
                      <a:r>
                        <a:rPr lang="en-US" sz="1000" kern="1200" dirty="0">
                          <a:effectLst/>
                        </a:rPr>
                        <a:t>Date of most recent and next evaluation of the executive director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8735" marR="38735" marT="9525" marB="0" anchor="b"/>
                </a:tc>
                <a:tc>
                  <a:txBody>
                    <a:bodyPr/>
                    <a:lstStyle/>
                    <a:p>
                      <a:pPr marL="0" marR="0" algn="ctr">
                        <a:lnSpc>
                          <a:spcPct val="115000"/>
                        </a:lnSpc>
                        <a:spcBef>
                          <a:spcPts val="0"/>
                        </a:spcBef>
                        <a:spcAft>
                          <a:spcPts val="0"/>
                        </a:spcAft>
                      </a:pPr>
                      <a:r>
                        <a:rPr lang="en-US" sz="1000" kern="1200">
                          <a:effectLst/>
                        </a:rPr>
                        <a:t>Yes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8735" marR="38735" marT="9525" marB="0"/>
                </a:tc>
                <a:tc>
                  <a:txBody>
                    <a:bodyPr/>
                    <a:lstStyle/>
                    <a:p>
                      <a:pPr marL="0" marR="0" algn="ctr">
                        <a:lnSpc>
                          <a:spcPct val="115000"/>
                        </a:lnSpc>
                        <a:spcBef>
                          <a:spcPts val="0"/>
                        </a:spcBef>
                        <a:spcAft>
                          <a:spcPts val="0"/>
                        </a:spcAft>
                      </a:pPr>
                      <a:r>
                        <a:rPr lang="en-US" sz="1000" kern="1200">
                          <a:effectLst/>
                        </a:rPr>
                        <a:t>Yes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8735" marR="38735" marT="9525" marB="0"/>
                </a:tc>
                <a:extLst>
                  <a:ext uri="{0D108BD9-81ED-4DB2-BD59-A6C34878D82A}">
                    <a16:rowId xmlns:a16="http://schemas.microsoft.com/office/drawing/2014/main" val="649799943"/>
                  </a:ext>
                </a:extLst>
              </a:tr>
              <a:tr h="219822">
                <a:tc>
                  <a:txBody>
                    <a:bodyPr/>
                    <a:lstStyle/>
                    <a:p>
                      <a:pPr marL="0" marR="0">
                        <a:lnSpc>
                          <a:spcPct val="115000"/>
                        </a:lnSpc>
                        <a:spcBef>
                          <a:spcPts val="0"/>
                        </a:spcBef>
                        <a:spcAft>
                          <a:spcPts val="0"/>
                        </a:spcAft>
                      </a:pPr>
                      <a:r>
                        <a:rPr lang="en-US" sz="1000" kern="1200" dirty="0">
                          <a:effectLst/>
                        </a:rPr>
                        <a:t>Evaluations of staff (i.e., are staff evaluated annually, when is the next evaluation)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8735" marR="38735" marT="9525" marB="0" anchor="b"/>
                </a:tc>
                <a:tc>
                  <a:txBody>
                    <a:bodyPr/>
                    <a:lstStyle/>
                    <a:p>
                      <a:pPr marL="0" marR="0" algn="ctr">
                        <a:lnSpc>
                          <a:spcPct val="115000"/>
                        </a:lnSpc>
                        <a:spcBef>
                          <a:spcPts val="0"/>
                        </a:spcBef>
                        <a:spcAft>
                          <a:spcPts val="0"/>
                        </a:spcAft>
                      </a:pPr>
                      <a:r>
                        <a:rPr lang="en-US" sz="1000" kern="1200">
                          <a:effectLst/>
                        </a:rPr>
                        <a:t>Yes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8735" marR="38735" marT="9525" marB="0"/>
                </a:tc>
                <a:tc>
                  <a:txBody>
                    <a:bodyPr/>
                    <a:lstStyle/>
                    <a:p>
                      <a:pPr marL="0" marR="0" algn="ctr">
                        <a:lnSpc>
                          <a:spcPct val="115000"/>
                        </a:lnSpc>
                        <a:spcBef>
                          <a:spcPts val="0"/>
                        </a:spcBef>
                        <a:spcAft>
                          <a:spcPts val="0"/>
                        </a:spcAft>
                      </a:pPr>
                      <a:r>
                        <a:rPr lang="en-US" sz="1000" kern="1200" dirty="0">
                          <a:solidFill>
                            <a:srgbClr val="FF0000"/>
                          </a:solidFill>
                          <a:effectLst/>
                        </a:rPr>
                        <a:t>No</a:t>
                      </a:r>
                      <a:endParaRPr lang="en-US"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8735" marR="38735" marT="9525" marB="0"/>
                </a:tc>
                <a:extLst>
                  <a:ext uri="{0D108BD9-81ED-4DB2-BD59-A6C34878D82A}">
                    <a16:rowId xmlns:a16="http://schemas.microsoft.com/office/drawing/2014/main" val="355378981"/>
                  </a:ext>
                </a:extLst>
              </a:tr>
              <a:tr h="219822">
                <a:tc>
                  <a:txBody>
                    <a:bodyPr/>
                    <a:lstStyle/>
                    <a:p>
                      <a:pPr marL="0" marR="0">
                        <a:lnSpc>
                          <a:spcPct val="115000"/>
                        </a:lnSpc>
                        <a:spcBef>
                          <a:spcPts val="0"/>
                        </a:spcBef>
                        <a:spcAft>
                          <a:spcPts val="0"/>
                        </a:spcAft>
                      </a:pPr>
                      <a:r>
                        <a:rPr lang="en-US" sz="1000" kern="1200" dirty="0">
                          <a:effectLst/>
                        </a:rPr>
                        <a:t>Decrease in total staff case closures of more than 20%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8735" marR="38735" marT="9525" marB="0" anchor="b"/>
                </a:tc>
                <a:tc>
                  <a:txBody>
                    <a:bodyPr/>
                    <a:lstStyle/>
                    <a:p>
                      <a:pPr marL="0" marR="0" algn="ctr">
                        <a:lnSpc>
                          <a:spcPct val="115000"/>
                        </a:lnSpc>
                        <a:spcBef>
                          <a:spcPts val="0"/>
                        </a:spcBef>
                        <a:spcAft>
                          <a:spcPts val="0"/>
                        </a:spcAft>
                      </a:pPr>
                      <a:r>
                        <a:rPr lang="en-US" sz="1000" kern="1200" dirty="0">
                          <a:effectLst/>
                        </a:rPr>
                        <a:t>Yes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8735" marR="38735" marT="9525" marB="0"/>
                </a:tc>
                <a:tc>
                  <a:txBody>
                    <a:bodyPr/>
                    <a:lstStyle/>
                    <a:p>
                      <a:pPr marL="0" marR="0" algn="ctr">
                        <a:lnSpc>
                          <a:spcPct val="115000"/>
                        </a:lnSpc>
                        <a:spcBef>
                          <a:spcPts val="0"/>
                        </a:spcBef>
                        <a:spcAft>
                          <a:spcPts val="0"/>
                        </a:spcAft>
                      </a:pPr>
                      <a:r>
                        <a:rPr lang="en-US" sz="1000" kern="1200" dirty="0">
                          <a:effectLst/>
                        </a:rPr>
                        <a:t>Yes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8735" marR="38735" marT="9525" marB="0"/>
                </a:tc>
                <a:extLst>
                  <a:ext uri="{0D108BD9-81ED-4DB2-BD59-A6C34878D82A}">
                    <a16:rowId xmlns:a16="http://schemas.microsoft.com/office/drawing/2014/main" val="785197384"/>
                  </a:ext>
                </a:extLst>
              </a:tr>
              <a:tr h="219822">
                <a:tc>
                  <a:txBody>
                    <a:bodyPr/>
                    <a:lstStyle/>
                    <a:p>
                      <a:pPr marL="0" marR="0">
                        <a:lnSpc>
                          <a:spcPct val="115000"/>
                        </a:lnSpc>
                        <a:spcBef>
                          <a:spcPts val="0"/>
                        </a:spcBef>
                        <a:spcAft>
                          <a:spcPts val="0"/>
                        </a:spcAft>
                      </a:pPr>
                      <a:r>
                        <a:rPr lang="en-US" sz="1000" kern="1200" dirty="0">
                          <a:effectLst/>
                        </a:rPr>
                        <a:t>Decrease in total PAI case closures of more than 20%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8735" marR="38735" marT="9525" marB="0"/>
                </a:tc>
                <a:tc>
                  <a:txBody>
                    <a:bodyPr/>
                    <a:lstStyle/>
                    <a:p>
                      <a:pPr marL="0" marR="0" algn="ctr">
                        <a:lnSpc>
                          <a:spcPct val="115000"/>
                        </a:lnSpc>
                        <a:spcBef>
                          <a:spcPts val="0"/>
                        </a:spcBef>
                        <a:spcAft>
                          <a:spcPts val="0"/>
                        </a:spcAft>
                      </a:pPr>
                      <a:r>
                        <a:rPr lang="en-US" sz="1000" kern="1200" dirty="0">
                          <a:effectLst/>
                        </a:rPr>
                        <a:t>Yes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8735" marR="38735" marT="9525" marB="0"/>
                </a:tc>
                <a:tc>
                  <a:txBody>
                    <a:bodyPr/>
                    <a:lstStyle/>
                    <a:p>
                      <a:pPr marL="0" marR="0" algn="ctr">
                        <a:lnSpc>
                          <a:spcPct val="115000"/>
                        </a:lnSpc>
                        <a:spcBef>
                          <a:spcPts val="0"/>
                        </a:spcBef>
                        <a:spcAft>
                          <a:spcPts val="0"/>
                        </a:spcAft>
                      </a:pPr>
                      <a:r>
                        <a:rPr lang="en-US" sz="1000" kern="1200" dirty="0">
                          <a:effectLst/>
                        </a:rPr>
                        <a:t>Yes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8735" marR="38735" marT="9525" marB="0"/>
                </a:tc>
                <a:extLst>
                  <a:ext uri="{0D108BD9-81ED-4DB2-BD59-A6C34878D82A}">
                    <a16:rowId xmlns:a16="http://schemas.microsoft.com/office/drawing/2014/main" val="2954805166"/>
                  </a:ext>
                </a:extLst>
              </a:tr>
            </a:tbl>
          </a:graphicData>
        </a:graphic>
      </p:graphicFrame>
      <p:sp>
        <p:nvSpPr>
          <p:cNvPr id="3" name="TextBox 2"/>
          <p:cNvSpPr txBox="1"/>
          <p:nvPr/>
        </p:nvSpPr>
        <p:spPr>
          <a:xfrm>
            <a:off x="1924261" y="762000"/>
            <a:ext cx="5462521" cy="954107"/>
          </a:xfrm>
          <a:prstGeom prst="rect">
            <a:avLst/>
          </a:prstGeom>
          <a:noFill/>
        </p:spPr>
        <p:txBody>
          <a:bodyPr wrap="none" rtlCol="0">
            <a:spAutoFit/>
          </a:bodyPr>
          <a:lstStyle/>
          <a:p>
            <a:pPr algn="ctr"/>
            <a:r>
              <a:rPr lang="en-US" dirty="0">
                <a:solidFill>
                  <a:srgbClr val="0054A2"/>
                </a:solidFill>
                <a:latin typeface="+mj-lt"/>
              </a:rPr>
              <a:t>New Charts for 2018</a:t>
            </a:r>
          </a:p>
          <a:p>
            <a:pPr algn="ctr"/>
            <a:r>
              <a:rPr lang="en-US" sz="2000" i="1" dirty="0">
                <a:solidFill>
                  <a:srgbClr val="0054A2"/>
                </a:solidFill>
                <a:latin typeface="+mj-lt"/>
                <a:ea typeface="Calibri" panose="020F0502020204030204" pitchFamily="34" charset="0"/>
                <a:cs typeface="Times New Roman" panose="02020603050405020304" pitchFamily="18" charset="0"/>
              </a:rPr>
              <a:t>(converted from grant application inquiries)</a:t>
            </a:r>
          </a:p>
          <a:p>
            <a:endParaRPr lang="en-US" dirty="0"/>
          </a:p>
        </p:txBody>
      </p:sp>
      <p:pic>
        <p:nvPicPr>
          <p:cNvPr id="4" name="Picture 2" descr="LSC PowerPoint Templ#58992F.jpg                                0058528AMacintosh HD                   C034A343:"/>
          <p:cNvPicPr>
            <a:picLocks noChangeAspect="1" noChangeArrowheads="1"/>
          </p:cNvPicPr>
          <p:nvPr/>
        </p:nvPicPr>
        <p:blipFill>
          <a:blip r:embed="rId2">
            <a:extLst>
              <a:ext uri="{28A0092B-C50C-407E-A947-70E740481C1C}">
                <a14:useLocalDpi xmlns:a14="http://schemas.microsoft.com/office/drawing/2010/main" val="0"/>
              </a:ext>
            </a:extLst>
          </a:blip>
          <a:srcRect t="91924"/>
          <a:stretch>
            <a:fillRect/>
          </a:stretch>
        </p:blipFill>
        <p:spPr bwMode="auto">
          <a:xfrm>
            <a:off x="0" y="6305550"/>
            <a:ext cx="914558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6628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5"/>
          <p:cNvSpPr>
            <a:spLocks noGrp="1"/>
          </p:cNvSpPr>
          <p:nvPr>
            <p:ph type="ctrTitle"/>
          </p:nvPr>
        </p:nvSpPr>
        <p:spPr>
          <a:xfrm>
            <a:off x="0" y="2130425"/>
            <a:ext cx="9144000" cy="1470025"/>
          </a:xfrm>
        </p:spPr>
        <p:txBody>
          <a:bodyPr/>
          <a:lstStyle/>
          <a:p>
            <a:pPr defTabSz="912813"/>
            <a:r>
              <a:rPr lang="en-US" sz="3600" dirty="0">
                <a:solidFill>
                  <a:srgbClr val="0054A2"/>
                </a:solidFill>
              </a:rPr>
              <a:t>LSC’s Expectations for </a:t>
            </a:r>
            <a:br>
              <a:rPr lang="en-US" sz="3600" dirty="0">
                <a:solidFill>
                  <a:srgbClr val="0054A2"/>
                </a:solidFill>
              </a:rPr>
            </a:br>
            <a:r>
              <a:rPr lang="en-US" sz="3600" dirty="0">
                <a:solidFill>
                  <a:srgbClr val="0054A2"/>
                </a:solidFill>
              </a:rPr>
              <a:t>the Post-PQV RFP</a:t>
            </a:r>
          </a:p>
        </p:txBody>
      </p:sp>
      <p:pic>
        <p:nvPicPr>
          <p:cNvPr id="19459" name="Picture 2" descr="LSC PowerPoint Templ#58992F.jpg                                0058528AMacintosh HD                   C034A343:"/>
          <p:cNvPicPr>
            <a:picLocks noChangeAspect="1" noChangeArrowheads="1"/>
          </p:cNvPicPr>
          <p:nvPr/>
        </p:nvPicPr>
        <p:blipFill>
          <a:blip r:embed="rId2">
            <a:extLst>
              <a:ext uri="{28A0092B-C50C-407E-A947-70E740481C1C}">
                <a14:useLocalDpi xmlns:a14="http://schemas.microsoft.com/office/drawing/2010/main" val="0"/>
              </a:ext>
            </a:extLst>
          </a:blip>
          <a:srcRect t="91924"/>
          <a:stretch>
            <a:fillRect/>
          </a:stretch>
        </p:blipFill>
        <p:spPr bwMode="auto">
          <a:xfrm>
            <a:off x="0" y="6305550"/>
            <a:ext cx="914558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00" y="4753126"/>
            <a:ext cx="1545336" cy="1545336"/>
          </a:xfrm>
          <a:prstGeom prst="rect">
            <a:avLst/>
          </a:prstGeom>
        </p:spPr>
      </p:pic>
    </p:spTree>
    <p:extLst>
      <p:ext uri="{BB962C8B-B14F-4D97-AF65-F5344CB8AC3E}">
        <p14:creationId xmlns:p14="http://schemas.microsoft.com/office/powerpoint/2010/main" val="9405456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defTabSz="912813" eaLnBrk="1" hangingPunct="1"/>
            <a:r>
              <a:rPr lang="en-US" sz="3200" dirty="0">
                <a:solidFill>
                  <a:srgbClr val="0054A2"/>
                </a:solidFill>
              </a:rPr>
              <a:t>LSC’s Funding Decisions</a:t>
            </a:r>
          </a:p>
        </p:txBody>
      </p:sp>
      <p:sp>
        <p:nvSpPr>
          <p:cNvPr id="3" name="Content Placeholder 2"/>
          <p:cNvSpPr>
            <a:spLocks noGrp="1"/>
          </p:cNvSpPr>
          <p:nvPr>
            <p:ph idx="1"/>
          </p:nvPr>
        </p:nvSpPr>
        <p:spPr>
          <a:xfrm>
            <a:off x="838200" y="1600200"/>
            <a:ext cx="7848600" cy="4495800"/>
          </a:xfrm>
        </p:spPr>
        <p:txBody>
          <a:bodyPr rtlCol="0">
            <a:noAutofit/>
          </a:bodyPr>
          <a:lstStyle/>
          <a:p>
            <a:pPr marL="0" indent="0">
              <a:buFont typeface="Arial" pitchFamily="34" charset="0"/>
              <a:buNone/>
              <a:defRPr/>
            </a:pPr>
            <a:r>
              <a:rPr lang="en-US" sz="2400" b="1" dirty="0"/>
              <a:t>Based on </a:t>
            </a:r>
          </a:p>
          <a:p>
            <a:pPr marL="457200" indent="-457200">
              <a:defRPr/>
            </a:pPr>
            <a:r>
              <a:rPr lang="en-US" sz="2400" dirty="0"/>
              <a:t>Programmatic quality</a:t>
            </a:r>
          </a:p>
          <a:p>
            <a:pPr marL="342900">
              <a:defRPr/>
            </a:pPr>
            <a:r>
              <a:rPr lang="en-US" sz="2400" dirty="0"/>
              <a:t> Appropriate fiscal oversight</a:t>
            </a:r>
          </a:p>
          <a:p>
            <a:pPr marL="342900">
              <a:defRPr/>
            </a:pPr>
            <a:r>
              <a:rPr lang="en-US" sz="2400" dirty="0"/>
              <a:t> Regulatory compliance</a:t>
            </a:r>
          </a:p>
          <a:p>
            <a:pPr marL="342900">
              <a:defRPr/>
            </a:pPr>
            <a:endParaRPr lang="en-US" sz="2400" dirty="0"/>
          </a:p>
          <a:p>
            <a:pPr marL="0" indent="0">
              <a:buFont typeface="Arial" pitchFamily="34" charset="0"/>
              <a:buNone/>
              <a:defRPr/>
            </a:pPr>
            <a:r>
              <a:rPr lang="en-US" sz="2400" b="1" dirty="0"/>
              <a:t>Evidenced in</a:t>
            </a:r>
          </a:p>
          <a:p>
            <a:pPr marL="342900">
              <a:defRPr/>
            </a:pPr>
            <a:r>
              <a:rPr lang="en-US" sz="2400" dirty="0"/>
              <a:t>Grant application</a:t>
            </a:r>
          </a:p>
          <a:p>
            <a:pPr marL="342900">
              <a:defRPr/>
            </a:pPr>
            <a:r>
              <a:rPr lang="en-US" sz="2400" dirty="0"/>
              <a:t>Grantee reports to LSC </a:t>
            </a:r>
          </a:p>
          <a:p>
            <a:pPr marL="342900">
              <a:defRPr/>
            </a:pPr>
            <a:r>
              <a:rPr lang="en-US" sz="2400" dirty="0"/>
              <a:t>Visit findings</a:t>
            </a:r>
          </a:p>
          <a:p>
            <a:pPr marL="342900">
              <a:defRPr/>
            </a:pPr>
            <a:r>
              <a:rPr lang="en-US" sz="2400" dirty="0"/>
              <a:t>Other sources (e.g. other funders, websites)</a:t>
            </a:r>
          </a:p>
        </p:txBody>
      </p:sp>
      <p:pic>
        <p:nvPicPr>
          <p:cNvPr id="21508" name="Picture 2" descr="LSC PowerPoint Templ#58992F.jpg                                0058528AMacintosh HD                   C034A343:"/>
          <p:cNvPicPr>
            <a:picLocks noChangeAspect="1" noChangeArrowheads="1"/>
          </p:cNvPicPr>
          <p:nvPr/>
        </p:nvPicPr>
        <p:blipFill>
          <a:blip r:embed="rId2">
            <a:extLst>
              <a:ext uri="{28A0092B-C50C-407E-A947-70E740481C1C}">
                <a14:useLocalDpi xmlns:a14="http://schemas.microsoft.com/office/drawing/2010/main" val="0"/>
              </a:ext>
            </a:extLst>
          </a:blip>
          <a:srcRect t="91924"/>
          <a:stretch>
            <a:fillRect/>
          </a:stretch>
        </p:blipFill>
        <p:spPr bwMode="auto">
          <a:xfrm>
            <a:off x="0" y="6305550"/>
            <a:ext cx="914558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3371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defTabSz="912813" eaLnBrk="1" hangingPunct="1"/>
            <a:r>
              <a:rPr lang="en-US" sz="3200" dirty="0">
                <a:solidFill>
                  <a:srgbClr val="0054A2"/>
                </a:solidFill>
              </a:rPr>
              <a:t>For Grant Applications that Raise Concerns</a:t>
            </a:r>
          </a:p>
        </p:txBody>
      </p:sp>
      <p:sp>
        <p:nvSpPr>
          <p:cNvPr id="22531" name="Content Placeholder 2"/>
          <p:cNvSpPr>
            <a:spLocks noGrp="1"/>
          </p:cNvSpPr>
          <p:nvPr>
            <p:ph idx="1"/>
          </p:nvPr>
        </p:nvSpPr>
        <p:spPr>
          <a:xfrm>
            <a:off x="457200" y="1600200"/>
            <a:ext cx="8229600" cy="4038600"/>
          </a:xfrm>
        </p:spPr>
        <p:txBody>
          <a:bodyPr/>
          <a:lstStyle/>
          <a:p>
            <a:pPr defTabSz="912813"/>
            <a:r>
              <a:rPr lang="en-US" sz="2800" dirty="0"/>
              <a:t>LSC will request supplemental information for non-responsive or incomplete applications</a:t>
            </a:r>
          </a:p>
          <a:p>
            <a:pPr defTabSz="912813"/>
            <a:r>
              <a:rPr lang="en-US" sz="2800" dirty="0"/>
              <a:t>Capability assessment visit could be required </a:t>
            </a:r>
          </a:p>
          <a:p>
            <a:pPr defTabSz="912813"/>
            <a:r>
              <a:rPr lang="en-US" sz="2800" dirty="0"/>
              <a:t>Special Grant Conditions may be attached</a:t>
            </a:r>
          </a:p>
          <a:p>
            <a:pPr defTabSz="912813"/>
            <a:r>
              <a:rPr lang="en-US" sz="2800" dirty="0">
                <a:solidFill>
                  <a:srgbClr val="FF0000"/>
                </a:solidFill>
              </a:rPr>
              <a:t>Less than 3-year funding may be awarded *</a:t>
            </a:r>
          </a:p>
          <a:p>
            <a:pPr defTabSz="912813"/>
            <a:r>
              <a:rPr lang="en-US" sz="2800" dirty="0"/>
              <a:t>Service area may be re-competed</a:t>
            </a:r>
            <a:endParaRPr lang="en-US" sz="2800" dirty="0">
              <a:solidFill>
                <a:srgbClr val="FF0000"/>
              </a:solidFill>
            </a:endParaRPr>
          </a:p>
          <a:p>
            <a:pPr marL="0" indent="0" defTabSz="912813">
              <a:buNone/>
            </a:pPr>
            <a:r>
              <a:rPr lang="en-US" sz="1400" dirty="0">
                <a:solidFill>
                  <a:srgbClr val="FF0000"/>
                </a:solidFill>
              </a:rPr>
              <a:t>*For grant award applicants only</a:t>
            </a:r>
            <a:r>
              <a:rPr lang="en-US" sz="2800" dirty="0">
                <a:solidFill>
                  <a:srgbClr val="FF0000"/>
                </a:solidFill>
              </a:rPr>
              <a:t> </a:t>
            </a:r>
          </a:p>
          <a:p>
            <a:pPr defTabSz="912813" eaLnBrk="1" hangingPunct="1">
              <a:buFont typeface="Arial" pitchFamily="34" charset="0"/>
              <a:buNone/>
            </a:pPr>
            <a:r>
              <a:rPr lang="en-US" sz="2800" dirty="0"/>
              <a:t>  </a:t>
            </a:r>
          </a:p>
        </p:txBody>
      </p:sp>
      <p:pic>
        <p:nvPicPr>
          <p:cNvPr id="22532" name="Picture 2" descr="LSC PowerPoint Templ#58992F.jpg                                0058528AMacintosh HD                   C034A343:"/>
          <p:cNvPicPr>
            <a:picLocks noChangeAspect="1" noChangeArrowheads="1"/>
          </p:cNvPicPr>
          <p:nvPr/>
        </p:nvPicPr>
        <p:blipFill>
          <a:blip r:embed="rId3">
            <a:extLst>
              <a:ext uri="{28A0092B-C50C-407E-A947-70E740481C1C}">
                <a14:useLocalDpi xmlns:a14="http://schemas.microsoft.com/office/drawing/2010/main" val="0"/>
              </a:ext>
            </a:extLst>
          </a:blip>
          <a:srcRect t="91924"/>
          <a:stretch>
            <a:fillRect/>
          </a:stretch>
        </p:blipFill>
        <p:spPr bwMode="auto">
          <a:xfrm>
            <a:off x="0" y="6305550"/>
            <a:ext cx="914558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62870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tle 5"/>
          <p:cNvSpPr>
            <a:spLocks noGrp="1"/>
          </p:cNvSpPr>
          <p:nvPr>
            <p:ph type="ctrTitle"/>
          </p:nvPr>
        </p:nvSpPr>
        <p:spPr/>
        <p:txBody>
          <a:bodyPr/>
          <a:lstStyle/>
          <a:p>
            <a:r>
              <a:rPr lang="en-US" sz="3600" dirty="0">
                <a:solidFill>
                  <a:srgbClr val="0054A2"/>
                </a:solidFill>
              </a:rPr>
              <a:t>Guidance for Preparing </a:t>
            </a:r>
            <a:br>
              <a:rPr lang="en-US" sz="3600" dirty="0">
                <a:solidFill>
                  <a:srgbClr val="0054A2"/>
                </a:solidFill>
              </a:rPr>
            </a:br>
            <a:r>
              <a:rPr lang="en-US" sz="3600" dirty="0">
                <a:solidFill>
                  <a:srgbClr val="0054A2"/>
                </a:solidFill>
              </a:rPr>
              <a:t>the Post-PQV Proposal or </a:t>
            </a:r>
            <a:br>
              <a:rPr lang="en-US" sz="3600" dirty="0">
                <a:solidFill>
                  <a:srgbClr val="0054A2"/>
                </a:solidFill>
              </a:rPr>
            </a:br>
            <a:r>
              <a:rPr lang="en-US" sz="3600" dirty="0">
                <a:solidFill>
                  <a:srgbClr val="0054A2"/>
                </a:solidFill>
              </a:rPr>
              <a:t>Post-PQV Grant Renewal</a:t>
            </a:r>
          </a:p>
        </p:txBody>
      </p:sp>
      <p:pic>
        <p:nvPicPr>
          <p:cNvPr id="5" name="Picture 2" descr="LSC PowerPoint Templ#58992F.jpg                                0058528AMacintosh HD                   C034A343:"/>
          <p:cNvPicPr>
            <a:picLocks noChangeAspect="1" noChangeArrowheads="1"/>
          </p:cNvPicPr>
          <p:nvPr/>
        </p:nvPicPr>
        <p:blipFill>
          <a:blip r:embed="rId2">
            <a:extLst>
              <a:ext uri="{28A0092B-C50C-407E-A947-70E740481C1C}">
                <a14:useLocalDpi xmlns:a14="http://schemas.microsoft.com/office/drawing/2010/main" val="0"/>
              </a:ext>
            </a:extLst>
          </a:blip>
          <a:srcRect t="91924"/>
          <a:stretch>
            <a:fillRect/>
          </a:stretch>
        </p:blipFill>
        <p:spPr bwMode="auto">
          <a:xfrm>
            <a:off x="0" y="6305550"/>
            <a:ext cx="914558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4648200"/>
            <a:ext cx="1545336" cy="1545336"/>
          </a:xfrm>
          <a:prstGeom prst="rect">
            <a:avLst/>
          </a:prstGeom>
        </p:spPr>
      </p:pic>
    </p:spTree>
    <p:extLst>
      <p:ext uri="{BB962C8B-B14F-4D97-AF65-F5344CB8AC3E}">
        <p14:creationId xmlns:p14="http://schemas.microsoft.com/office/powerpoint/2010/main" val="30881763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sz="3200" dirty="0">
                <a:solidFill>
                  <a:srgbClr val="0054A2"/>
                </a:solidFill>
              </a:rPr>
              <a:t>Performance Area 1</a:t>
            </a:r>
          </a:p>
        </p:txBody>
      </p:sp>
      <p:sp>
        <p:nvSpPr>
          <p:cNvPr id="3" name="Content Placeholder 2"/>
          <p:cNvSpPr>
            <a:spLocks noGrp="1"/>
          </p:cNvSpPr>
          <p:nvPr>
            <p:ph idx="1"/>
          </p:nvPr>
        </p:nvSpPr>
        <p:spPr>
          <a:xfrm>
            <a:off x="457200" y="1905000"/>
            <a:ext cx="8229600" cy="4572000"/>
          </a:xfrm>
        </p:spPr>
        <p:txBody>
          <a:bodyPr rtlCol="0">
            <a:noAutofit/>
          </a:bodyPr>
          <a:lstStyle/>
          <a:p>
            <a:pPr indent="-169863" eaLnBrk="1" fontAlgn="auto" hangingPunct="1">
              <a:spcBef>
                <a:spcPts val="0"/>
              </a:spcBef>
              <a:spcAft>
                <a:spcPts val="0"/>
              </a:spcAft>
              <a:buFont typeface="Arial" pitchFamily="34" charset="0"/>
              <a:buChar char="•"/>
              <a:defRPr/>
            </a:pPr>
            <a:r>
              <a:rPr lang="en-US" sz="2400" dirty="0"/>
              <a:t>Recent and thorough assessment of legal needs </a:t>
            </a:r>
          </a:p>
          <a:p>
            <a:pPr indent="-169863" eaLnBrk="1" fontAlgn="auto" hangingPunct="1">
              <a:spcBef>
                <a:spcPts val="0"/>
              </a:spcBef>
              <a:spcAft>
                <a:spcPts val="0"/>
              </a:spcAft>
              <a:buFont typeface="Arial" pitchFamily="34" charset="0"/>
              <a:buChar char="•"/>
              <a:defRPr/>
            </a:pPr>
            <a:r>
              <a:rPr lang="en-US" sz="2400" dirty="0"/>
              <a:t>Clear strategies for addressing those needs coupled with projected outcomes that are significant and client centered </a:t>
            </a:r>
          </a:p>
          <a:p>
            <a:pPr indent="-169863" eaLnBrk="1" fontAlgn="auto" hangingPunct="1">
              <a:spcBef>
                <a:spcPts val="0"/>
              </a:spcBef>
              <a:spcAft>
                <a:spcPts val="0"/>
              </a:spcAft>
              <a:buFont typeface="Arial" pitchFamily="34" charset="0"/>
              <a:buChar char="•"/>
              <a:defRPr/>
            </a:pPr>
            <a:r>
              <a:rPr lang="en-US" sz="2400" dirty="0"/>
              <a:t>Recent or planned strategic planning that involved key stakeholders, and addresses program growth and effective allocation of resources</a:t>
            </a:r>
          </a:p>
          <a:p>
            <a:pPr indent="-169863" eaLnBrk="1" fontAlgn="auto" hangingPunct="1">
              <a:spcBef>
                <a:spcPts val="0"/>
              </a:spcBef>
              <a:spcAft>
                <a:spcPts val="0"/>
              </a:spcAft>
              <a:buFont typeface="Arial" pitchFamily="34" charset="0"/>
              <a:buChar char="•"/>
              <a:defRPr/>
            </a:pPr>
            <a:r>
              <a:rPr lang="en-US" sz="2400" dirty="0"/>
              <a:t>Procedures for evaluating efficiency and effectiveness of program services</a:t>
            </a:r>
          </a:p>
          <a:p>
            <a:pPr indent="-169863" eaLnBrk="1" fontAlgn="auto" hangingPunct="1">
              <a:spcBef>
                <a:spcPts val="0"/>
              </a:spcBef>
              <a:spcAft>
                <a:spcPts val="0"/>
              </a:spcAft>
              <a:buFont typeface="Arial" charset="0"/>
              <a:buNone/>
              <a:defRPr/>
            </a:pPr>
            <a:endParaRPr lang="en-US" sz="2400" dirty="0"/>
          </a:p>
        </p:txBody>
      </p:sp>
      <p:pic>
        <p:nvPicPr>
          <p:cNvPr id="5" name="Picture 2" descr="LSC PowerPoint Templ#58992F.jpg                                0058528AMacintosh HD                   C034A343:"/>
          <p:cNvPicPr>
            <a:picLocks noChangeAspect="1" noChangeArrowheads="1"/>
          </p:cNvPicPr>
          <p:nvPr/>
        </p:nvPicPr>
        <p:blipFill>
          <a:blip r:embed="rId3">
            <a:extLst>
              <a:ext uri="{28A0092B-C50C-407E-A947-70E740481C1C}">
                <a14:useLocalDpi xmlns:a14="http://schemas.microsoft.com/office/drawing/2010/main" val="0"/>
              </a:ext>
            </a:extLst>
          </a:blip>
          <a:srcRect t="91924"/>
          <a:stretch>
            <a:fillRect/>
          </a:stretch>
        </p:blipFill>
        <p:spPr bwMode="auto">
          <a:xfrm>
            <a:off x="0" y="6305550"/>
            <a:ext cx="914558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5905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sz="3200" dirty="0">
                <a:solidFill>
                  <a:srgbClr val="0054A2"/>
                </a:solidFill>
              </a:rPr>
              <a:t>Performance Area 2</a:t>
            </a:r>
          </a:p>
        </p:txBody>
      </p:sp>
      <p:sp>
        <p:nvSpPr>
          <p:cNvPr id="3" name="Content Placeholder 2"/>
          <p:cNvSpPr>
            <a:spLocks noGrp="1"/>
          </p:cNvSpPr>
          <p:nvPr>
            <p:ph idx="1"/>
          </p:nvPr>
        </p:nvSpPr>
        <p:spPr>
          <a:xfrm>
            <a:off x="457200" y="1219200"/>
            <a:ext cx="8229600" cy="4572000"/>
          </a:xfrm>
        </p:spPr>
        <p:txBody>
          <a:bodyPr rtlCol="0">
            <a:noAutofit/>
          </a:bodyPr>
          <a:lstStyle/>
          <a:p>
            <a:pPr indent="-169863" eaLnBrk="1" fontAlgn="auto" hangingPunct="1">
              <a:lnSpc>
                <a:spcPct val="200000"/>
              </a:lnSpc>
              <a:spcBef>
                <a:spcPts val="0"/>
              </a:spcBef>
              <a:spcAft>
                <a:spcPts val="0"/>
              </a:spcAft>
              <a:buFont typeface="Arial" pitchFamily="34" charset="0"/>
              <a:buChar char="•"/>
              <a:defRPr/>
            </a:pPr>
            <a:r>
              <a:rPr lang="en-US" sz="2400" dirty="0"/>
              <a:t>Has effective relations with the client community</a:t>
            </a:r>
          </a:p>
          <a:p>
            <a:pPr indent="-169863" eaLnBrk="1" fontAlgn="auto" hangingPunct="1">
              <a:lnSpc>
                <a:spcPct val="200000"/>
              </a:lnSpc>
              <a:spcBef>
                <a:spcPts val="0"/>
              </a:spcBef>
              <a:spcAft>
                <a:spcPts val="0"/>
              </a:spcAft>
              <a:buFont typeface="Arial" pitchFamily="34" charset="0"/>
              <a:buChar char="•"/>
              <a:defRPr/>
            </a:pPr>
            <a:r>
              <a:rPr lang="en-US" sz="2400" dirty="0"/>
              <a:t>Demonstrates dignity and sensitivity for clients</a:t>
            </a:r>
          </a:p>
          <a:p>
            <a:pPr indent="-169863" eaLnBrk="1" fontAlgn="auto" hangingPunct="1">
              <a:spcBef>
                <a:spcPts val="0"/>
              </a:spcBef>
              <a:spcAft>
                <a:spcPts val="0"/>
              </a:spcAft>
              <a:buFont typeface="Arial" pitchFamily="34" charset="0"/>
              <a:buChar char="•"/>
              <a:defRPr/>
            </a:pPr>
            <a:endParaRPr lang="en-US" sz="2400" dirty="0"/>
          </a:p>
          <a:p>
            <a:pPr indent="-169863" eaLnBrk="1" fontAlgn="auto" hangingPunct="1">
              <a:spcBef>
                <a:spcPts val="0"/>
              </a:spcBef>
              <a:spcAft>
                <a:spcPts val="0"/>
              </a:spcAft>
              <a:buFont typeface="Arial" pitchFamily="34" charset="0"/>
              <a:buChar char="•"/>
              <a:defRPr/>
            </a:pPr>
            <a:r>
              <a:rPr lang="en-US" sz="2400" dirty="0"/>
              <a:t>Has LEP policy and practice that meets the language needs of the service area</a:t>
            </a:r>
          </a:p>
          <a:p>
            <a:pPr indent="-169863" eaLnBrk="1" fontAlgn="auto" hangingPunct="1">
              <a:spcBef>
                <a:spcPts val="0"/>
              </a:spcBef>
              <a:spcAft>
                <a:spcPts val="0"/>
              </a:spcAft>
              <a:buFont typeface="Arial" pitchFamily="34" charset="0"/>
              <a:buChar char="•"/>
              <a:defRPr/>
            </a:pPr>
            <a:endParaRPr lang="en-US" sz="2400" dirty="0"/>
          </a:p>
          <a:p>
            <a:pPr indent="-169863" eaLnBrk="1" fontAlgn="auto" hangingPunct="1">
              <a:spcBef>
                <a:spcPts val="0"/>
              </a:spcBef>
              <a:spcAft>
                <a:spcPts val="0"/>
              </a:spcAft>
              <a:buFont typeface="Arial" pitchFamily="34" charset="0"/>
              <a:buChar char="•"/>
              <a:defRPr/>
            </a:pPr>
            <a:r>
              <a:rPr lang="en-US" sz="2400" dirty="0"/>
              <a:t>Has intake system that provides broad and timely access and is efficient</a:t>
            </a:r>
          </a:p>
        </p:txBody>
      </p:sp>
      <p:pic>
        <p:nvPicPr>
          <p:cNvPr id="5" name="Picture 2" descr="LSC PowerPoint Templ#58992F.jpg                                0058528AMacintosh HD                   C034A343:"/>
          <p:cNvPicPr>
            <a:picLocks noChangeAspect="1" noChangeArrowheads="1"/>
          </p:cNvPicPr>
          <p:nvPr/>
        </p:nvPicPr>
        <p:blipFill>
          <a:blip r:embed="rId3">
            <a:extLst>
              <a:ext uri="{28A0092B-C50C-407E-A947-70E740481C1C}">
                <a14:useLocalDpi xmlns:a14="http://schemas.microsoft.com/office/drawing/2010/main" val="0"/>
              </a:ext>
            </a:extLst>
          </a:blip>
          <a:srcRect t="91924"/>
          <a:stretch>
            <a:fillRect/>
          </a:stretch>
        </p:blipFill>
        <p:spPr bwMode="auto">
          <a:xfrm>
            <a:off x="0" y="6305550"/>
            <a:ext cx="914558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4567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LSC PowerPoint Templ#58992F.jpg                                0058528AMacintosh HD                   C034A343:"/>
          <p:cNvPicPr>
            <a:picLocks noChangeAspect="1" noChangeArrowheads="1"/>
          </p:cNvPicPr>
          <p:nvPr/>
        </p:nvPicPr>
        <p:blipFill>
          <a:blip r:embed="rId3">
            <a:extLst>
              <a:ext uri="{28A0092B-C50C-407E-A947-70E740481C1C}">
                <a14:useLocalDpi xmlns:a14="http://schemas.microsoft.com/office/drawing/2010/main" val="0"/>
              </a:ext>
            </a:extLst>
          </a:blip>
          <a:srcRect t="91924"/>
          <a:stretch>
            <a:fillRect/>
          </a:stretch>
        </p:blipFill>
        <p:spPr bwMode="auto">
          <a:xfrm>
            <a:off x="0" y="6305550"/>
            <a:ext cx="914558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itle 1"/>
          <p:cNvSpPr>
            <a:spLocks noGrp="1"/>
          </p:cNvSpPr>
          <p:nvPr>
            <p:ph type="title"/>
          </p:nvPr>
        </p:nvSpPr>
        <p:spPr/>
        <p:txBody>
          <a:bodyPr/>
          <a:lstStyle/>
          <a:p>
            <a:pPr defTabSz="912813" eaLnBrk="1" hangingPunct="1"/>
            <a:r>
              <a:rPr lang="en-US" altLang="en-US" sz="3200" dirty="0">
                <a:solidFill>
                  <a:schemeClr val="tx2"/>
                </a:solidFill>
              </a:rPr>
              <a:t>Welcome and Introductions</a:t>
            </a:r>
          </a:p>
        </p:txBody>
      </p:sp>
      <p:sp>
        <p:nvSpPr>
          <p:cNvPr id="3" name="Content Placeholder 2"/>
          <p:cNvSpPr>
            <a:spLocks noGrp="1"/>
          </p:cNvSpPr>
          <p:nvPr>
            <p:ph idx="1"/>
          </p:nvPr>
        </p:nvSpPr>
        <p:spPr>
          <a:xfrm>
            <a:off x="838200" y="1358312"/>
            <a:ext cx="8077200" cy="4525963"/>
          </a:xfrm>
        </p:spPr>
        <p:txBody>
          <a:bodyPr/>
          <a:lstStyle/>
          <a:p>
            <a:pPr marL="0" indent="0" defTabSz="912813" eaLnBrk="1" hangingPunct="1">
              <a:lnSpc>
                <a:spcPct val="120000"/>
              </a:lnSpc>
              <a:spcBef>
                <a:spcPct val="0"/>
              </a:spcBef>
              <a:buNone/>
              <a:defRPr/>
            </a:pPr>
            <a:endParaRPr lang="en-US" sz="2400" b="1" dirty="0"/>
          </a:p>
          <a:p>
            <a:pPr marL="0" indent="0" defTabSz="912813" eaLnBrk="1" hangingPunct="1">
              <a:lnSpc>
                <a:spcPct val="120000"/>
              </a:lnSpc>
              <a:spcBef>
                <a:spcPct val="0"/>
              </a:spcBef>
              <a:buNone/>
              <a:defRPr/>
            </a:pPr>
            <a:endParaRPr lang="en-US" sz="2400" b="1" dirty="0"/>
          </a:p>
          <a:p>
            <a:pPr marL="0" indent="0" defTabSz="912813" eaLnBrk="1" hangingPunct="1">
              <a:lnSpc>
                <a:spcPct val="120000"/>
              </a:lnSpc>
              <a:spcBef>
                <a:spcPct val="0"/>
              </a:spcBef>
              <a:buNone/>
              <a:defRPr/>
            </a:pPr>
            <a:endParaRPr lang="en-US" sz="2400" b="1" dirty="0"/>
          </a:p>
          <a:p>
            <a:pPr marL="0" indent="0" defTabSz="912813" eaLnBrk="1" hangingPunct="1">
              <a:lnSpc>
                <a:spcPct val="120000"/>
              </a:lnSpc>
              <a:spcBef>
                <a:spcPct val="0"/>
              </a:spcBef>
              <a:buNone/>
              <a:defRPr/>
            </a:pPr>
            <a:r>
              <a:rPr lang="en-US" sz="2400" b="1" dirty="0"/>
              <a:t>Janet LaBella		 Reggie Haley		 Kris Reinertson </a:t>
            </a:r>
          </a:p>
          <a:p>
            <a:pPr marL="0" indent="0" algn="ctr" defTabSz="912813" eaLnBrk="1" hangingPunct="1">
              <a:lnSpc>
                <a:spcPct val="120000"/>
              </a:lnSpc>
              <a:spcBef>
                <a:spcPct val="0"/>
              </a:spcBef>
              <a:buNone/>
              <a:defRPr/>
            </a:pPr>
            <a:endParaRPr lang="en-US" sz="2400" dirty="0"/>
          </a:p>
          <a:p>
            <a:pPr marL="0" indent="0" defTabSz="912813" eaLnBrk="1" hangingPunct="1">
              <a:lnSpc>
                <a:spcPct val="120000"/>
              </a:lnSpc>
              <a:spcBef>
                <a:spcPct val="0"/>
              </a:spcBef>
              <a:buNone/>
              <a:defRPr/>
            </a:pPr>
            <a:endParaRPr lang="en-US" sz="2400" b="1" dirty="0"/>
          </a:p>
          <a:p>
            <a:pPr marL="0" indent="0" defTabSz="912813" eaLnBrk="1" hangingPunct="1">
              <a:lnSpc>
                <a:spcPct val="120000"/>
              </a:lnSpc>
              <a:spcBef>
                <a:spcPct val="0"/>
              </a:spcBef>
              <a:buNone/>
              <a:defRPr/>
            </a:pPr>
            <a:endParaRPr lang="en-US" sz="2400" b="1" dirty="0"/>
          </a:p>
          <a:p>
            <a:pPr marL="0" indent="0" defTabSz="912813" eaLnBrk="1" hangingPunct="1">
              <a:lnSpc>
                <a:spcPct val="120000"/>
              </a:lnSpc>
              <a:spcBef>
                <a:spcPct val="0"/>
              </a:spcBef>
              <a:buNone/>
              <a:defRPr/>
            </a:pPr>
            <a:endParaRPr lang="en-US" sz="2400" b="1" dirty="0"/>
          </a:p>
          <a:p>
            <a:pPr marL="0" indent="0" defTabSz="912813" eaLnBrk="1" hangingPunct="1">
              <a:lnSpc>
                <a:spcPct val="120000"/>
              </a:lnSpc>
              <a:spcBef>
                <a:spcPct val="0"/>
              </a:spcBef>
              <a:buNone/>
              <a:defRPr/>
            </a:pPr>
            <a:endParaRPr lang="en-US" sz="2400" b="1" dirty="0"/>
          </a:p>
          <a:p>
            <a:pPr marL="0" indent="0" defTabSz="912813" eaLnBrk="1" hangingPunct="1">
              <a:lnSpc>
                <a:spcPct val="120000"/>
              </a:lnSpc>
              <a:spcBef>
                <a:spcPct val="0"/>
              </a:spcBef>
              <a:buNone/>
              <a:defRPr/>
            </a:pPr>
            <a:r>
              <a:rPr lang="en-US" sz="2400" b="1" dirty="0"/>
              <a:t>Megan Lacchini	 Shay Bracey		 Mark Freedman </a:t>
            </a:r>
          </a:p>
          <a:p>
            <a:pPr marL="0" indent="0" defTabSz="912813" eaLnBrk="1" hangingPunct="1">
              <a:lnSpc>
                <a:spcPct val="120000"/>
              </a:lnSpc>
              <a:spcBef>
                <a:spcPct val="0"/>
              </a:spcBef>
              <a:buNone/>
              <a:defRPr/>
            </a:pPr>
            <a:endParaRPr lang="en-US" sz="2400" b="1"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648" y="1219200"/>
            <a:ext cx="1545336" cy="1545336"/>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76374" y="1219200"/>
            <a:ext cx="1545336" cy="1545336"/>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59100" y="1219200"/>
            <a:ext cx="1545336" cy="1545336"/>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6270" y="3824442"/>
            <a:ext cx="1543050" cy="1543050"/>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76374" y="3903456"/>
            <a:ext cx="1545336" cy="1545336"/>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697342" y="3903456"/>
            <a:ext cx="1545336" cy="1545336"/>
          </a:xfrm>
          <a:prstGeom prst="rect">
            <a:avLst/>
          </a:prstGeom>
        </p:spPr>
      </p:pic>
    </p:spTree>
    <p:extLst>
      <p:ext uri="{BB962C8B-B14F-4D97-AF65-F5344CB8AC3E}">
        <p14:creationId xmlns:p14="http://schemas.microsoft.com/office/powerpoint/2010/main" val="2772157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762000"/>
          </a:xfrm>
        </p:spPr>
        <p:txBody>
          <a:bodyPr>
            <a:normAutofit fontScale="90000"/>
          </a:bodyPr>
          <a:lstStyle/>
          <a:p>
            <a:pPr eaLnBrk="1" hangingPunct="1">
              <a:defRPr/>
            </a:pPr>
            <a:r>
              <a:rPr lang="en-US" sz="3600" dirty="0">
                <a:solidFill>
                  <a:srgbClr val="0054A2"/>
                </a:solidFill>
                <a:latin typeface="Helvetica Bold"/>
              </a:rPr>
              <a:t>Performance Area 3</a:t>
            </a:r>
            <a:br>
              <a:rPr lang="en-US" sz="3600" dirty="0">
                <a:solidFill>
                  <a:srgbClr val="0054A2"/>
                </a:solidFill>
                <a:latin typeface="Helvetica Bold"/>
              </a:rPr>
            </a:br>
            <a:endParaRPr lang="en-US" sz="2000" dirty="0">
              <a:solidFill>
                <a:srgbClr val="0054A2"/>
              </a:solidFill>
            </a:endParaRPr>
          </a:p>
        </p:txBody>
      </p:sp>
      <p:sp>
        <p:nvSpPr>
          <p:cNvPr id="44035" name="Content Placeholder 2"/>
          <p:cNvSpPr>
            <a:spLocks noGrp="1"/>
          </p:cNvSpPr>
          <p:nvPr>
            <p:ph idx="1"/>
          </p:nvPr>
        </p:nvSpPr>
        <p:spPr>
          <a:xfrm>
            <a:off x="1143000" y="1600200"/>
            <a:ext cx="7315200" cy="3962400"/>
          </a:xfrm>
        </p:spPr>
        <p:txBody>
          <a:bodyPr/>
          <a:lstStyle/>
          <a:p>
            <a:pPr marL="0" indent="0">
              <a:buNone/>
            </a:pPr>
            <a:endParaRPr lang="en-US" altLang="en-US" sz="2400" dirty="0">
              <a:solidFill>
                <a:srgbClr val="000000"/>
              </a:solidFill>
              <a:latin typeface="Helvetica" pitchFamily="34" charset="0"/>
            </a:endParaRPr>
          </a:p>
          <a:p>
            <a:pPr lvl="0"/>
            <a:r>
              <a:rPr lang="en-US" sz="2400" dirty="0">
                <a:solidFill>
                  <a:prstClr val="black"/>
                </a:solidFill>
              </a:rPr>
              <a:t>Criterion 1: Legal Representation</a:t>
            </a:r>
          </a:p>
          <a:p>
            <a:pPr lvl="0"/>
            <a:endParaRPr lang="en-US" sz="2400" dirty="0">
              <a:solidFill>
                <a:prstClr val="black"/>
              </a:solidFill>
            </a:endParaRPr>
          </a:p>
          <a:p>
            <a:pPr lvl="0"/>
            <a:r>
              <a:rPr lang="en-US" sz="2400" dirty="0">
                <a:solidFill>
                  <a:prstClr val="black"/>
                </a:solidFill>
              </a:rPr>
              <a:t>Criterion 2: Private Attorney Involvement</a:t>
            </a:r>
            <a:r>
              <a:rPr lang="en-US" altLang="en-US" sz="2000" dirty="0">
                <a:solidFill>
                  <a:srgbClr val="0054A2"/>
                </a:solidFill>
                <a:latin typeface="Helvetica" pitchFamily="34" charset="0"/>
                <a:ea typeface="Calibri" pitchFamily="34" charset="0"/>
                <a:cs typeface="Calibri" pitchFamily="34" charset="0"/>
              </a:rPr>
              <a:t> </a:t>
            </a:r>
          </a:p>
          <a:p>
            <a:pPr lvl="0"/>
            <a:endParaRPr lang="en-US" altLang="en-US" sz="2000" dirty="0">
              <a:solidFill>
                <a:srgbClr val="0054A2"/>
              </a:solidFill>
              <a:latin typeface="Helvetica" pitchFamily="34" charset="0"/>
              <a:ea typeface="Calibri" pitchFamily="34" charset="0"/>
              <a:cs typeface="Calibri" pitchFamily="34" charset="0"/>
            </a:endParaRPr>
          </a:p>
          <a:p>
            <a:pPr lvl="0"/>
            <a:r>
              <a:rPr lang="en-US" altLang="en-US" sz="2400" dirty="0">
                <a:solidFill>
                  <a:prstClr val="black"/>
                </a:solidFill>
                <a:ea typeface="Calibri" pitchFamily="34" charset="0"/>
                <a:cs typeface="Calibri" pitchFamily="34" charset="0"/>
              </a:rPr>
              <a:t>Criterion 3. Other program services to the eligible client population</a:t>
            </a:r>
          </a:p>
          <a:p>
            <a:pPr lvl="0"/>
            <a:endParaRPr lang="en-US" altLang="en-US" sz="2400" dirty="0">
              <a:solidFill>
                <a:prstClr val="black"/>
              </a:solidFill>
              <a:ea typeface="Calibri" pitchFamily="34" charset="0"/>
              <a:cs typeface="Calibri" pitchFamily="34" charset="0"/>
            </a:endParaRPr>
          </a:p>
          <a:p>
            <a:pPr lvl="0"/>
            <a:r>
              <a:rPr lang="en-US" altLang="en-US" sz="2400" dirty="0">
                <a:solidFill>
                  <a:prstClr val="black"/>
                </a:solidFill>
                <a:ea typeface="Calibri" pitchFamily="34" charset="0"/>
                <a:cs typeface="Calibri" pitchFamily="34" charset="0"/>
              </a:rPr>
              <a:t>Criterion 4. Other program activities on behalf of the eligible client population.  </a:t>
            </a:r>
          </a:p>
        </p:txBody>
      </p:sp>
      <p:pic>
        <p:nvPicPr>
          <p:cNvPr id="44036" name="Picture 2" descr="LSC PowerPoint Templ#58992F.jpg                                0058528AMacintosh HD                   C034A343:"/>
          <p:cNvPicPr>
            <a:picLocks noChangeAspect="1" noChangeArrowheads="1"/>
          </p:cNvPicPr>
          <p:nvPr/>
        </p:nvPicPr>
        <p:blipFill>
          <a:blip r:embed="rId2">
            <a:extLst>
              <a:ext uri="{28A0092B-C50C-407E-A947-70E740481C1C}">
                <a14:useLocalDpi xmlns:a14="http://schemas.microsoft.com/office/drawing/2010/main" val="0"/>
              </a:ext>
            </a:extLst>
          </a:blip>
          <a:srcRect t="91924"/>
          <a:stretch>
            <a:fillRect/>
          </a:stretch>
        </p:blipFill>
        <p:spPr bwMode="auto">
          <a:xfrm>
            <a:off x="0" y="6305550"/>
            <a:ext cx="914558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0201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sz="3200" dirty="0">
                <a:solidFill>
                  <a:srgbClr val="0054A2"/>
                </a:solidFill>
                <a:latin typeface="Helvetica Bold"/>
              </a:rPr>
              <a:t>Performance Area 4</a:t>
            </a:r>
          </a:p>
        </p:txBody>
      </p:sp>
      <p:sp>
        <p:nvSpPr>
          <p:cNvPr id="3" name="Content Placeholder 2"/>
          <p:cNvSpPr>
            <a:spLocks noGrp="1"/>
          </p:cNvSpPr>
          <p:nvPr>
            <p:ph idx="1"/>
          </p:nvPr>
        </p:nvSpPr>
        <p:spPr>
          <a:xfrm>
            <a:off x="685800" y="1417638"/>
            <a:ext cx="8229600" cy="4572000"/>
          </a:xfrm>
        </p:spPr>
        <p:txBody>
          <a:bodyPr rtlCol="0">
            <a:noAutofit/>
          </a:bodyPr>
          <a:lstStyle/>
          <a:p>
            <a:pPr indent="-169863" eaLnBrk="1" fontAlgn="auto" hangingPunct="1">
              <a:lnSpc>
                <a:spcPct val="200000"/>
              </a:lnSpc>
              <a:spcBef>
                <a:spcPts val="0"/>
              </a:spcBef>
              <a:spcAft>
                <a:spcPts val="0"/>
              </a:spcAft>
              <a:buFont typeface="Arial" pitchFamily="34" charset="0"/>
              <a:buChar char="•"/>
              <a:defRPr/>
            </a:pPr>
            <a:r>
              <a:rPr lang="en-US" sz="2400" dirty="0"/>
              <a:t>Effective board governance</a:t>
            </a:r>
          </a:p>
          <a:p>
            <a:pPr indent="-169863" eaLnBrk="1" fontAlgn="auto" hangingPunct="1">
              <a:lnSpc>
                <a:spcPct val="200000"/>
              </a:lnSpc>
              <a:spcBef>
                <a:spcPts val="0"/>
              </a:spcBef>
              <a:spcAft>
                <a:spcPts val="0"/>
              </a:spcAft>
              <a:buFont typeface="Arial" pitchFamily="34" charset="0"/>
              <a:buChar char="•"/>
              <a:defRPr/>
            </a:pPr>
            <a:r>
              <a:rPr lang="en-US" sz="2400" dirty="0"/>
              <a:t>Strong leadership </a:t>
            </a:r>
          </a:p>
          <a:p>
            <a:pPr indent="-169863" eaLnBrk="1" fontAlgn="auto" hangingPunct="1">
              <a:lnSpc>
                <a:spcPct val="200000"/>
              </a:lnSpc>
              <a:spcBef>
                <a:spcPts val="0"/>
              </a:spcBef>
              <a:spcAft>
                <a:spcPts val="0"/>
              </a:spcAft>
              <a:buFont typeface="Arial" pitchFamily="34" charset="0"/>
              <a:buChar char="•"/>
              <a:defRPr/>
            </a:pPr>
            <a:r>
              <a:rPr lang="en-US" sz="2400" dirty="0"/>
              <a:t>Strong internal operations and administrative systems</a:t>
            </a:r>
          </a:p>
          <a:p>
            <a:pPr indent="-169863" eaLnBrk="1" fontAlgn="auto" hangingPunct="1">
              <a:lnSpc>
                <a:spcPct val="200000"/>
              </a:lnSpc>
              <a:spcBef>
                <a:spcPts val="0"/>
              </a:spcBef>
              <a:spcAft>
                <a:spcPts val="0"/>
              </a:spcAft>
              <a:buFont typeface="Arial" pitchFamily="34" charset="0"/>
              <a:buChar char="•"/>
              <a:defRPr/>
            </a:pPr>
            <a:r>
              <a:rPr lang="en-US" sz="2400" dirty="0"/>
              <a:t>Effective financial management</a:t>
            </a:r>
          </a:p>
          <a:p>
            <a:pPr indent="-169863" eaLnBrk="1" fontAlgn="auto" hangingPunct="1">
              <a:lnSpc>
                <a:spcPct val="200000"/>
              </a:lnSpc>
              <a:spcBef>
                <a:spcPts val="0"/>
              </a:spcBef>
              <a:spcAft>
                <a:spcPts val="0"/>
              </a:spcAft>
              <a:buFont typeface="Arial" pitchFamily="34" charset="0"/>
              <a:buChar char="•"/>
              <a:defRPr/>
            </a:pPr>
            <a:r>
              <a:rPr lang="en-US" sz="2400" dirty="0"/>
              <a:t>Effective resource development </a:t>
            </a:r>
          </a:p>
          <a:p>
            <a:pPr indent="-169863" eaLnBrk="1" fontAlgn="auto" hangingPunct="1">
              <a:lnSpc>
                <a:spcPct val="200000"/>
              </a:lnSpc>
              <a:spcBef>
                <a:spcPts val="0"/>
              </a:spcBef>
              <a:spcAft>
                <a:spcPts val="0"/>
              </a:spcAft>
              <a:buFont typeface="Arial" pitchFamily="34" charset="0"/>
              <a:buChar char="•"/>
              <a:defRPr/>
            </a:pPr>
            <a:r>
              <a:rPr lang="en-US" sz="2400" dirty="0"/>
              <a:t>Effective coordination with other service providers</a:t>
            </a:r>
          </a:p>
        </p:txBody>
      </p:sp>
      <p:pic>
        <p:nvPicPr>
          <p:cNvPr id="5" name="Picture 2" descr="LSC PowerPoint Templ#58992F.jpg                                0058528AMacintosh HD                   C034A343:"/>
          <p:cNvPicPr>
            <a:picLocks noChangeAspect="1" noChangeArrowheads="1"/>
          </p:cNvPicPr>
          <p:nvPr/>
        </p:nvPicPr>
        <p:blipFill>
          <a:blip r:embed="rId3">
            <a:extLst>
              <a:ext uri="{28A0092B-C50C-407E-A947-70E740481C1C}">
                <a14:useLocalDpi xmlns:a14="http://schemas.microsoft.com/office/drawing/2010/main" val="0"/>
              </a:ext>
            </a:extLst>
          </a:blip>
          <a:srcRect t="91924"/>
          <a:stretch>
            <a:fillRect/>
          </a:stretch>
        </p:blipFill>
        <p:spPr bwMode="auto">
          <a:xfrm>
            <a:off x="0" y="6305550"/>
            <a:ext cx="914558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4335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sz="3600" dirty="0">
                <a:solidFill>
                  <a:srgbClr val="0054A2"/>
                </a:solidFill>
                <a:latin typeface="+mj-lt"/>
                <a:ea typeface="+mj-ea"/>
                <a:cs typeface="+mj-cs"/>
              </a:rPr>
              <a:t>Guidance for responding to “Tier 1” recommendations based on the Applicant's actions to date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24400" y="4753126"/>
            <a:ext cx="1545336" cy="154533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26664" y="4753126"/>
            <a:ext cx="1545336" cy="1545336"/>
          </a:xfrm>
          <a:prstGeom prst="rect">
            <a:avLst/>
          </a:prstGeom>
        </p:spPr>
      </p:pic>
    </p:spTree>
    <p:extLst>
      <p:ext uri="{BB962C8B-B14F-4D97-AF65-F5344CB8AC3E}">
        <p14:creationId xmlns:p14="http://schemas.microsoft.com/office/powerpoint/2010/main" val="14366716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5486400" cy="619909"/>
          </a:xfrm>
        </p:spPr>
        <p:txBody>
          <a:bodyPr/>
          <a:lstStyle/>
          <a:p>
            <a:r>
              <a:rPr lang="en-US" sz="2400" dirty="0">
                <a:solidFill>
                  <a:srgbClr val="0054A2"/>
                </a:solidFill>
              </a:rPr>
              <a:t>This is the Page used to respond to </a:t>
            </a:r>
            <a:br>
              <a:rPr lang="en-US" sz="2400" dirty="0">
                <a:solidFill>
                  <a:srgbClr val="0054A2"/>
                </a:solidFill>
              </a:rPr>
            </a:br>
            <a:r>
              <a:rPr lang="en-US" sz="2400" dirty="0">
                <a:solidFill>
                  <a:srgbClr val="0054A2"/>
                </a:solidFill>
              </a:rPr>
              <a:t>Tier-1 Recommendations</a:t>
            </a:r>
          </a:p>
        </p:txBody>
      </p:sp>
      <p:pic>
        <p:nvPicPr>
          <p:cNvPr id="4" name="Content Placeholder 3"/>
          <p:cNvPicPr>
            <a:picLocks noGrp="1"/>
          </p:cNvPicPr>
          <p:nvPr>
            <p:ph idx="1"/>
          </p:nvPr>
        </p:nvPicPr>
        <p:blipFill rotWithShape="1">
          <a:blip r:embed="rId2">
            <a:extLst>
              <a:ext uri="{28A0092B-C50C-407E-A947-70E740481C1C}">
                <a14:useLocalDpi xmlns:a14="http://schemas.microsoft.com/office/drawing/2010/main" val="0"/>
              </a:ext>
            </a:extLst>
          </a:blip>
          <a:srcRect b="950"/>
          <a:stretch/>
        </p:blipFill>
        <p:spPr bwMode="auto">
          <a:xfrm>
            <a:off x="762000" y="1066800"/>
            <a:ext cx="5715000" cy="5105400"/>
          </a:xfrm>
          <a:prstGeom prst="rect">
            <a:avLst/>
          </a:prstGeom>
          <a:ln>
            <a:solidFill>
              <a:schemeClr val="accent1"/>
            </a:solidFill>
          </a:ln>
          <a:extLst>
            <a:ext uri="{53640926-AAD7-44D8-BBD7-CCE9431645EC}">
              <a14:shadowObscured xmlns:a14="http://schemas.microsoft.com/office/drawing/2010/main"/>
            </a:ext>
          </a:extLst>
        </p:spPr>
      </p:pic>
      <p:pic>
        <p:nvPicPr>
          <p:cNvPr id="5" name="Picture 2" descr="LSC PowerPoint Templ#58992F.jpg                                0058528AMacintosh HD                   C034A343:"/>
          <p:cNvPicPr>
            <a:picLocks noChangeAspect="1" noChangeArrowheads="1"/>
          </p:cNvPicPr>
          <p:nvPr/>
        </p:nvPicPr>
        <p:blipFill>
          <a:blip r:embed="rId3">
            <a:extLst>
              <a:ext uri="{28A0092B-C50C-407E-A947-70E740481C1C}">
                <a14:useLocalDpi xmlns:a14="http://schemas.microsoft.com/office/drawing/2010/main" val="0"/>
              </a:ext>
            </a:extLst>
          </a:blip>
          <a:srcRect t="91924"/>
          <a:stretch>
            <a:fillRect/>
          </a:stretch>
        </p:blipFill>
        <p:spPr bwMode="auto">
          <a:xfrm>
            <a:off x="0" y="6305550"/>
            <a:ext cx="914558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6858000" y="914400"/>
            <a:ext cx="1828800" cy="523220"/>
          </a:xfrm>
          <a:prstGeom prst="rect">
            <a:avLst/>
          </a:prstGeom>
          <a:solidFill>
            <a:schemeClr val="tx2"/>
          </a:solidFill>
        </p:spPr>
        <p:txBody>
          <a:bodyPr wrap="square" rtlCol="0">
            <a:spAutoFit/>
          </a:bodyPr>
          <a:lstStyle/>
          <a:p>
            <a:r>
              <a:rPr lang="en-US" sz="1400" dirty="0">
                <a:solidFill>
                  <a:schemeClr val="bg1"/>
                </a:solidFill>
              </a:rPr>
              <a:t>Description of the performance area</a:t>
            </a:r>
            <a:endParaRPr lang="en-US" dirty="0">
              <a:solidFill>
                <a:schemeClr val="bg1"/>
              </a:solidFill>
            </a:endParaRPr>
          </a:p>
        </p:txBody>
      </p:sp>
      <p:sp>
        <p:nvSpPr>
          <p:cNvPr id="6" name="TextBox 5"/>
          <p:cNvSpPr txBox="1"/>
          <p:nvPr/>
        </p:nvSpPr>
        <p:spPr>
          <a:xfrm>
            <a:off x="6858000" y="1524000"/>
            <a:ext cx="1828800" cy="1169551"/>
          </a:xfrm>
          <a:prstGeom prst="rect">
            <a:avLst/>
          </a:prstGeom>
          <a:solidFill>
            <a:schemeClr val="tx2"/>
          </a:solidFill>
        </p:spPr>
        <p:txBody>
          <a:bodyPr wrap="square" rtlCol="0">
            <a:spAutoFit/>
          </a:bodyPr>
          <a:lstStyle/>
          <a:p>
            <a:r>
              <a:rPr lang="en-US" sz="1400" dirty="0">
                <a:solidFill>
                  <a:schemeClr val="bg1"/>
                </a:solidFill>
              </a:rPr>
              <a:t>Recommendation number and the tier-1 recommendation that appears in your final PPQV report</a:t>
            </a:r>
          </a:p>
        </p:txBody>
      </p:sp>
      <p:sp>
        <p:nvSpPr>
          <p:cNvPr id="7" name="TextBox 6"/>
          <p:cNvSpPr txBox="1"/>
          <p:nvPr/>
        </p:nvSpPr>
        <p:spPr>
          <a:xfrm>
            <a:off x="6858000" y="2779693"/>
            <a:ext cx="1828800" cy="954107"/>
          </a:xfrm>
          <a:prstGeom prst="rect">
            <a:avLst/>
          </a:prstGeom>
          <a:solidFill>
            <a:schemeClr val="tx2"/>
          </a:solidFill>
        </p:spPr>
        <p:txBody>
          <a:bodyPr wrap="square" rtlCol="0">
            <a:spAutoFit/>
          </a:bodyPr>
          <a:lstStyle/>
          <a:p>
            <a:r>
              <a:rPr lang="en-US" sz="1400" dirty="0">
                <a:solidFill>
                  <a:schemeClr val="bg1"/>
                </a:solidFill>
              </a:rPr>
              <a:t>Drop down box where you identify the status of action taken on the tier-1 </a:t>
            </a:r>
          </a:p>
        </p:txBody>
      </p:sp>
      <p:sp>
        <p:nvSpPr>
          <p:cNvPr id="8" name="TextBox 7"/>
          <p:cNvSpPr txBox="1"/>
          <p:nvPr/>
        </p:nvSpPr>
        <p:spPr>
          <a:xfrm>
            <a:off x="6858001" y="3810000"/>
            <a:ext cx="1828799" cy="954107"/>
          </a:xfrm>
          <a:prstGeom prst="rect">
            <a:avLst/>
          </a:prstGeom>
          <a:solidFill>
            <a:schemeClr val="tx2"/>
          </a:solidFill>
        </p:spPr>
        <p:txBody>
          <a:bodyPr wrap="square" rtlCol="0">
            <a:spAutoFit/>
          </a:bodyPr>
          <a:lstStyle/>
          <a:p>
            <a:r>
              <a:rPr lang="en-US" sz="1400" dirty="0">
                <a:solidFill>
                  <a:schemeClr val="bg1"/>
                </a:solidFill>
              </a:rPr>
              <a:t>Text box for your response on the status of the tier -1 recommendation</a:t>
            </a:r>
            <a:endParaRPr lang="en-US" dirty="0"/>
          </a:p>
        </p:txBody>
      </p:sp>
      <p:cxnSp>
        <p:nvCxnSpPr>
          <p:cNvPr id="10" name="Straight Arrow Connector 9"/>
          <p:cNvCxnSpPr>
            <a:stCxn id="3" idx="1"/>
          </p:cNvCxnSpPr>
          <p:nvPr/>
        </p:nvCxnSpPr>
        <p:spPr>
          <a:xfrm flipH="1">
            <a:off x="6324600" y="1176010"/>
            <a:ext cx="533400" cy="3479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6324600" y="1905000"/>
            <a:ext cx="533400" cy="228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6324600" y="3048000"/>
            <a:ext cx="533400" cy="228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105400" y="2845713"/>
            <a:ext cx="1295400" cy="430887"/>
          </a:xfrm>
          <a:prstGeom prst="rect">
            <a:avLst/>
          </a:prstGeom>
          <a:solidFill>
            <a:schemeClr val="accent2"/>
          </a:solidFill>
        </p:spPr>
        <p:txBody>
          <a:bodyPr wrap="square" rtlCol="0">
            <a:spAutoFit/>
          </a:bodyPr>
          <a:lstStyle/>
          <a:p>
            <a:pPr algn="ctr"/>
            <a:r>
              <a:rPr lang="en-US" sz="1100" dirty="0">
                <a:solidFill>
                  <a:schemeClr val="bg1"/>
                </a:solidFill>
              </a:rPr>
              <a:t>Recommendation</a:t>
            </a:r>
          </a:p>
          <a:p>
            <a:pPr algn="ctr"/>
            <a:r>
              <a:rPr lang="en-US" sz="1100" dirty="0">
                <a:solidFill>
                  <a:schemeClr val="bg1"/>
                </a:solidFill>
              </a:rPr>
              <a:t>Status</a:t>
            </a:r>
          </a:p>
        </p:txBody>
      </p:sp>
      <p:cxnSp>
        <p:nvCxnSpPr>
          <p:cNvPr id="18" name="Straight Arrow Connector 17"/>
          <p:cNvCxnSpPr>
            <a:stCxn id="8" idx="1"/>
          </p:cNvCxnSpPr>
          <p:nvPr/>
        </p:nvCxnSpPr>
        <p:spPr>
          <a:xfrm flipH="1" flipV="1">
            <a:off x="6324600" y="3810000"/>
            <a:ext cx="533401" cy="4770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6118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Title 1"/>
          <p:cNvSpPr>
            <a:spLocks noGrp="1"/>
          </p:cNvSpPr>
          <p:nvPr>
            <p:ph type="title"/>
          </p:nvPr>
        </p:nvSpPr>
        <p:spPr/>
        <p:txBody>
          <a:bodyPr/>
          <a:lstStyle/>
          <a:p>
            <a:pPr eaLnBrk="1" hangingPunct="1"/>
            <a:r>
              <a:rPr lang="en-US" sz="3200" dirty="0">
                <a:solidFill>
                  <a:srgbClr val="0054A2"/>
                </a:solidFill>
              </a:rPr>
              <a:t>Guidance on Responding to </a:t>
            </a:r>
            <a:br>
              <a:rPr lang="en-US" sz="3200" dirty="0">
                <a:solidFill>
                  <a:srgbClr val="0054A2"/>
                </a:solidFill>
              </a:rPr>
            </a:br>
            <a:r>
              <a:rPr lang="en-US" sz="3200" dirty="0">
                <a:solidFill>
                  <a:srgbClr val="0054A2"/>
                </a:solidFill>
              </a:rPr>
              <a:t>Tier 1 Recommendations</a:t>
            </a:r>
          </a:p>
        </p:txBody>
      </p:sp>
      <p:sp>
        <p:nvSpPr>
          <p:cNvPr id="49156" name="Content Placeholder 2"/>
          <p:cNvSpPr>
            <a:spLocks noGrp="1"/>
          </p:cNvSpPr>
          <p:nvPr>
            <p:ph idx="1"/>
          </p:nvPr>
        </p:nvSpPr>
        <p:spPr>
          <a:xfrm>
            <a:off x="457200" y="1600200"/>
            <a:ext cx="8229600" cy="5029200"/>
          </a:xfrm>
        </p:spPr>
        <p:txBody>
          <a:bodyPr/>
          <a:lstStyle/>
          <a:p>
            <a:pPr marL="0" indent="0">
              <a:buNone/>
            </a:pPr>
            <a:r>
              <a:rPr lang="en-US" sz="2000" b="1" i="1" dirty="0"/>
              <a:t>Applicant’s action to date:  </a:t>
            </a:r>
          </a:p>
          <a:p>
            <a:pPr marL="0" indent="0">
              <a:buNone/>
            </a:pPr>
            <a:r>
              <a:rPr lang="en-US" sz="2000" b="1" i="1" dirty="0">
                <a:solidFill>
                  <a:srgbClr val="C00000"/>
                </a:solidFill>
              </a:rPr>
              <a:t>The LSC recommendation has been implemented.  </a:t>
            </a:r>
            <a:endParaRPr lang="en-US" sz="2000" dirty="0">
              <a:solidFill>
                <a:srgbClr val="C00000"/>
              </a:solidFill>
            </a:endParaRPr>
          </a:p>
          <a:p>
            <a:endParaRPr lang="en-US" sz="2000" dirty="0"/>
          </a:p>
          <a:p>
            <a:r>
              <a:rPr lang="en-US" sz="2000" dirty="0"/>
              <a:t>Describe what was done to make it clear that the recommendation was fully implemented. </a:t>
            </a:r>
          </a:p>
          <a:p>
            <a:endParaRPr lang="en-US" sz="2000" dirty="0"/>
          </a:p>
          <a:p>
            <a:r>
              <a:rPr lang="en-US" sz="2000" dirty="0"/>
              <a:t>Include information describing the impact of having implemented the recommendation and the anticipated outcomes, unless the impact and outcomes are evident.  </a:t>
            </a:r>
          </a:p>
          <a:p>
            <a:pPr marL="0" indent="0">
              <a:buNone/>
            </a:pPr>
            <a:endParaRPr lang="en-US" sz="2000" dirty="0"/>
          </a:p>
          <a:p>
            <a:pPr eaLnBrk="1" hangingPunct="1">
              <a:buFont typeface="Arial" charset="0"/>
              <a:buNone/>
            </a:pPr>
            <a:r>
              <a:rPr lang="en-US" sz="1600" dirty="0"/>
              <a:t> </a:t>
            </a:r>
          </a:p>
        </p:txBody>
      </p:sp>
      <p:pic>
        <p:nvPicPr>
          <p:cNvPr id="5" name="Picture 2" descr="LSC PowerPoint Templ#58992F.jpg                                0058528AMacintosh HD                   C034A343:"/>
          <p:cNvPicPr>
            <a:picLocks noChangeAspect="1" noChangeArrowheads="1"/>
          </p:cNvPicPr>
          <p:nvPr/>
        </p:nvPicPr>
        <p:blipFill>
          <a:blip r:embed="rId2">
            <a:extLst>
              <a:ext uri="{28A0092B-C50C-407E-A947-70E740481C1C}">
                <a14:useLocalDpi xmlns:a14="http://schemas.microsoft.com/office/drawing/2010/main" val="0"/>
              </a:ext>
            </a:extLst>
          </a:blip>
          <a:srcRect t="91924"/>
          <a:stretch>
            <a:fillRect/>
          </a:stretch>
        </p:blipFill>
        <p:spPr bwMode="auto">
          <a:xfrm>
            <a:off x="0" y="6305550"/>
            <a:ext cx="914558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5523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Title 1"/>
          <p:cNvSpPr>
            <a:spLocks noGrp="1"/>
          </p:cNvSpPr>
          <p:nvPr>
            <p:ph type="title"/>
          </p:nvPr>
        </p:nvSpPr>
        <p:spPr/>
        <p:txBody>
          <a:bodyPr/>
          <a:lstStyle/>
          <a:p>
            <a:pPr eaLnBrk="1" hangingPunct="1"/>
            <a:r>
              <a:rPr lang="en-US" sz="3200" dirty="0">
                <a:solidFill>
                  <a:srgbClr val="0054A2"/>
                </a:solidFill>
              </a:rPr>
              <a:t>Guidance on Responding to </a:t>
            </a:r>
            <a:br>
              <a:rPr lang="en-US" sz="3200" dirty="0">
                <a:solidFill>
                  <a:srgbClr val="0054A2"/>
                </a:solidFill>
              </a:rPr>
            </a:br>
            <a:r>
              <a:rPr lang="en-US" sz="3200" dirty="0">
                <a:solidFill>
                  <a:srgbClr val="0054A2"/>
                </a:solidFill>
              </a:rPr>
              <a:t>Tier 1 Recommendations</a:t>
            </a:r>
          </a:p>
        </p:txBody>
      </p:sp>
      <p:sp>
        <p:nvSpPr>
          <p:cNvPr id="49156" name="Content Placeholder 2"/>
          <p:cNvSpPr>
            <a:spLocks noGrp="1"/>
          </p:cNvSpPr>
          <p:nvPr>
            <p:ph idx="1"/>
          </p:nvPr>
        </p:nvSpPr>
        <p:spPr>
          <a:xfrm>
            <a:off x="457200" y="1600200"/>
            <a:ext cx="8229600" cy="5029200"/>
          </a:xfrm>
        </p:spPr>
        <p:txBody>
          <a:bodyPr/>
          <a:lstStyle/>
          <a:p>
            <a:pPr marL="0" indent="0">
              <a:buNone/>
            </a:pPr>
            <a:r>
              <a:rPr lang="en-US" sz="2000" b="1" i="1" dirty="0"/>
              <a:t>Applicant’s action to date:  </a:t>
            </a:r>
          </a:p>
          <a:p>
            <a:pPr marL="0" indent="0">
              <a:buNone/>
            </a:pPr>
            <a:r>
              <a:rPr lang="en-US" sz="2000" b="1" i="1" dirty="0">
                <a:solidFill>
                  <a:srgbClr val="C00000"/>
                </a:solidFill>
              </a:rPr>
              <a:t>The LSC recommendation is being implemented. </a:t>
            </a:r>
            <a:endParaRPr lang="en-US" sz="2000" dirty="0">
              <a:solidFill>
                <a:srgbClr val="C00000"/>
              </a:solidFill>
            </a:endParaRPr>
          </a:p>
          <a:p>
            <a:pPr marL="0" indent="0">
              <a:buNone/>
            </a:pPr>
            <a:endParaRPr lang="en-US" sz="2000" dirty="0"/>
          </a:p>
          <a:p>
            <a:r>
              <a:rPr lang="en-US" sz="2000" dirty="0"/>
              <a:t>Describe any aspect of the recommendation that has been completed</a:t>
            </a:r>
          </a:p>
          <a:p>
            <a:pPr marL="0" indent="0">
              <a:buNone/>
            </a:pPr>
            <a:endParaRPr lang="en-US" sz="2000" dirty="0"/>
          </a:p>
          <a:p>
            <a:r>
              <a:rPr lang="en-US" sz="2000" dirty="0"/>
              <a:t>Describe the aspect(s) that remain to be completed, and why they have not been completed</a:t>
            </a:r>
          </a:p>
          <a:p>
            <a:endParaRPr lang="en-US" sz="2000" dirty="0"/>
          </a:p>
          <a:p>
            <a:r>
              <a:rPr lang="en-US" sz="2000" dirty="0"/>
              <a:t>Include details, such as: a timeline including the tasks to be completed, staff involved, the expected benefits and outcomes, etc. </a:t>
            </a:r>
          </a:p>
          <a:p>
            <a:pPr eaLnBrk="1" hangingPunct="1">
              <a:buFont typeface="Arial" charset="0"/>
              <a:buNone/>
            </a:pPr>
            <a:r>
              <a:rPr lang="en-US" sz="1600" dirty="0"/>
              <a:t> </a:t>
            </a:r>
          </a:p>
        </p:txBody>
      </p:sp>
      <p:pic>
        <p:nvPicPr>
          <p:cNvPr id="5" name="Picture 2" descr="LSC PowerPoint Templ#58992F.jpg                                0058528AMacintosh HD                   C034A343:"/>
          <p:cNvPicPr>
            <a:picLocks noChangeAspect="1" noChangeArrowheads="1"/>
          </p:cNvPicPr>
          <p:nvPr/>
        </p:nvPicPr>
        <p:blipFill>
          <a:blip r:embed="rId2">
            <a:extLst>
              <a:ext uri="{28A0092B-C50C-407E-A947-70E740481C1C}">
                <a14:useLocalDpi xmlns:a14="http://schemas.microsoft.com/office/drawing/2010/main" val="0"/>
              </a:ext>
            </a:extLst>
          </a:blip>
          <a:srcRect t="91924"/>
          <a:stretch>
            <a:fillRect/>
          </a:stretch>
        </p:blipFill>
        <p:spPr bwMode="auto">
          <a:xfrm>
            <a:off x="0" y="6305550"/>
            <a:ext cx="914558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14794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Title 1"/>
          <p:cNvSpPr>
            <a:spLocks noGrp="1"/>
          </p:cNvSpPr>
          <p:nvPr>
            <p:ph type="title"/>
          </p:nvPr>
        </p:nvSpPr>
        <p:spPr/>
        <p:txBody>
          <a:bodyPr/>
          <a:lstStyle/>
          <a:p>
            <a:pPr eaLnBrk="1" hangingPunct="1"/>
            <a:r>
              <a:rPr lang="en-US" sz="3200" dirty="0">
                <a:solidFill>
                  <a:srgbClr val="0054A2"/>
                </a:solidFill>
              </a:rPr>
              <a:t>Guidance on Responding to </a:t>
            </a:r>
            <a:br>
              <a:rPr lang="en-US" sz="3200" dirty="0">
                <a:solidFill>
                  <a:srgbClr val="0054A2"/>
                </a:solidFill>
              </a:rPr>
            </a:br>
            <a:r>
              <a:rPr lang="en-US" sz="3200" dirty="0">
                <a:solidFill>
                  <a:srgbClr val="0054A2"/>
                </a:solidFill>
              </a:rPr>
              <a:t>Tier 1 Recommendations</a:t>
            </a:r>
          </a:p>
        </p:txBody>
      </p:sp>
      <p:sp>
        <p:nvSpPr>
          <p:cNvPr id="49156" name="Content Placeholder 2"/>
          <p:cNvSpPr>
            <a:spLocks noGrp="1"/>
          </p:cNvSpPr>
          <p:nvPr>
            <p:ph idx="1"/>
          </p:nvPr>
        </p:nvSpPr>
        <p:spPr>
          <a:xfrm>
            <a:off x="457200" y="1600200"/>
            <a:ext cx="8229600" cy="5029200"/>
          </a:xfrm>
        </p:spPr>
        <p:txBody>
          <a:bodyPr/>
          <a:lstStyle/>
          <a:p>
            <a:pPr marL="0" indent="0">
              <a:buNone/>
            </a:pPr>
            <a:r>
              <a:rPr lang="en-US" sz="2000" b="1" i="1" dirty="0"/>
              <a:t>Applicant’s action to date:  </a:t>
            </a:r>
          </a:p>
          <a:p>
            <a:pPr marL="0" indent="0">
              <a:buNone/>
            </a:pPr>
            <a:r>
              <a:rPr lang="en-US" sz="2000" b="1" i="1" dirty="0">
                <a:solidFill>
                  <a:srgbClr val="C00000"/>
                </a:solidFill>
              </a:rPr>
              <a:t>The recommendation is being implemented in part or with certain modifications.</a:t>
            </a:r>
            <a:endParaRPr lang="en-US" sz="2000" dirty="0">
              <a:solidFill>
                <a:srgbClr val="C00000"/>
              </a:solidFill>
            </a:endParaRPr>
          </a:p>
          <a:p>
            <a:pPr marL="0" indent="0">
              <a:buNone/>
            </a:pPr>
            <a:endParaRPr lang="en-US" sz="2000" dirty="0"/>
          </a:p>
          <a:p>
            <a:r>
              <a:rPr lang="en-US" sz="2000" dirty="0"/>
              <a:t>Describe the course of action taken and the reasons for it</a:t>
            </a:r>
          </a:p>
          <a:p>
            <a:endParaRPr lang="en-US" sz="2000" dirty="0"/>
          </a:p>
          <a:p>
            <a:r>
              <a:rPr lang="en-US" sz="2000" dirty="0"/>
              <a:t>Explain why the recommendation is not being implemented fully</a:t>
            </a:r>
          </a:p>
          <a:p>
            <a:endParaRPr lang="en-US" sz="2000" dirty="0"/>
          </a:p>
          <a:p>
            <a:r>
              <a:rPr lang="en-US" sz="2000" dirty="0"/>
              <a:t>Give the reasons why the partial implementation or modification better suits the needs of the applicant and/or supports more efficient or effective service delivery </a:t>
            </a:r>
          </a:p>
          <a:p>
            <a:endParaRPr lang="en-US" sz="2000" dirty="0"/>
          </a:p>
          <a:p>
            <a:r>
              <a:rPr lang="en-US" sz="2000" dirty="0"/>
              <a:t>Explain why full implementation is not possible or practical</a:t>
            </a:r>
          </a:p>
          <a:p>
            <a:pPr marL="0" indent="0">
              <a:buNone/>
            </a:pPr>
            <a:r>
              <a:rPr lang="en-US" sz="2000" dirty="0"/>
              <a:t> </a:t>
            </a:r>
          </a:p>
        </p:txBody>
      </p:sp>
      <p:pic>
        <p:nvPicPr>
          <p:cNvPr id="5" name="Picture 2" descr="LSC PowerPoint Templ#58992F.jpg                                0058528AMacintosh HD                   C034A343:"/>
          <p:cNvPicPr>
            <a:picLocks noChangeAspect="1" noChangeArrowheads="1"/>
          </p:cNvPicPr>
          <p:nvPr/>
        </p:nvPicPr>
        <p:blipFill>
          <a:blip r:embed="rId2">
            <a:extLst>
              <a:ext uri="{28A0092B-C50C-407E-A947-70E740481C1C}">
                <a14:useLocalDpi xmlns:a14="http://schemas.microsoft.com/office/drawing/2010/main" val="0"/>
              </a:ext>
            </a:extLst>
          </a:blip>
          <a:srcRect t="91924"/>
          <a:stretch>
            <a:fillRect/>
          </a:stretch>
        </p:blipFill>
        <p:spPr bwMode="auto">
          <a:xfrm>
            <a:off x="0" y="6305550"/>
            <a:ext cx="914558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9413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Title 1"/>
          <p:cNvSpPr>
            <a:spLocks noGrp="1"/>
          </p:cNvSpPr>
          <p:nvPr>
            <p:ph type="title"/>
          </p:nvPr>
        </p:nvSpPr>
        <p:spPr/>
        <p:txBody>
          <a:bodyPr/>
          <a:lstStyle/>
          <a:p>
            <a:pPr eaLnBrk="1" hangingPunct="1"/>
            <a:r>
              <a:rPr lang="en-US" sz="3200" dirty="0">
                <a:solidFill>
                  <a:srgbClr val="0054A2"/>
                </a:solidFill>
              </a:rPr>
              <a:t>Guidance on Responding to </a:t>
            </a:r>
            <a:br>
              <a:rPr lang="en-US" sz="3200" dirty="0">
                <a:solidFill>
                  <a:srgbClr val="0054A2"/>
                </a:solidFill>
              </a:rPr>
            </a:br>
            <a:r>
              <a:rPr lang="en-US" sz="3200" dirty="0">
                <a:solidFill>
                  <a:srgbClr val="0054A2"/>
                </a:solidFill>
              </a:rPr>
              <a:t>Tier 1 Recommendations</a:t>
            </a:r>
          </a:p>
        </p:txBody>
      </p:sp>
      <p:sp>
        <p:nvSpPr>
          <p:cNvPr id="49156" name="Content Placeholder 2"/>
          <p:cNvSpPr>
            <a:spLocks noGrp="1"/>
          </p:cNvSpPr>
          <p:nvPr>
            <p:ph idx="1"/>
          </p:nvPr>
        </p:nvSpPr>
        <p:spPr>
          <a:xfrm>
            <a:off x="457200" y="1600200"/>
            <a:ext cx="8229600" cy="5029200"/>
          </a:xfrm>
        </p:spPr>
        <p:txBody>
          <a:bodyPr/>
          <a:lstStyle/>
          <a:p>
            <a:pPr marL="0" indent="0">
              <a:buNone/>
            </a:pPr>
            <a:r>
              <a:rPr lang="en-US" sz="2000" b="1" i="1" dirty="0"/>
              <a:t>Applicant’s action to date:  </a:t>
            </a:r>
          </a:p>
          <a:p>
            <a:pPr marL="0" indent="0">
              <a:buNone/>
            </a:pPr>
            <a:r>
              <a:rPr lang="en-US" sz="2000" b="1" i="1" dirty="0">
                <a:solidFill>
                  <a:srgbClr val="C00000"/>
                </a:solidFill>
              </a:rPr>
              <a:t>The LSC recommendation is being considered. </a:t>
            </a:r>
            <a:endParaRPr lang="en-US" sz="2000" dirty="0">
              <a:solidFill>
                <a:srgbClr val="C00000"/>
              </a:solidFill>
            </a:endParaRPr>
          </a:p>
          <a:p>
            <a:pPr marL="0" indent="0">
              <a:buNone/>
            </a:pPr>
            <a:endParaRPr lang="en-US" sz="2000" dirty="0"/>
          </a:p>
          <a:p>
            <a:r>
              <a:rPr lang="en-US" sz="2000" dirty="0"/>
              <a:t>Explain what is under consideration and why</a:t>
            </a:r>
          </a:p>
          <a:p>
            <a:endParaRPr lang="en-US" sz="2000" dirty="0"/>
          </a:p>
          <a:p>
            <a:r>
              <a:rPr lang="en-US" sz="2000" dirty="0"/>
              <a:t>Explain what factors are influencing the decision</a:t>
            </a:r>
          </a:p>
          <a:p>
            <a:endParaRPr lang="en-US" sz="2000" dirty="0"/>
          </a:p>
          <a:p>
            <a:r>
              <a:rPr lang="en-US" sz="2000" dirty="0"/>
              <a:t>If resources are at issue, discuss the costs and any less resource-intensive ways to accomplish the goals of the recommendation</a:t>
            </a:r>
          </a:p>
          <a:p>
            <a:endParaRPr lang="en-US" sz="2000" dirty="0"/>
          </a:p>
          <a:p>
            <a:r>
              <a:rPr lang="en-US" sz="2000" dirty="0"/>
              <a:t>Explain when the decision is expected to be made  </a:t>
            </a:r>
          </a:p>
          <a:p>
            <a:endParaRPr lang="en-US" sz="2000" dirty="0">
              <a:solidFill>
                <a:srgbClr val="FF0000"/>
              </a:solidFill>
            </a:endParaRPr>
          </a:p>
          <a:p>
            <a:r>
              <a:rPr lang="en-US" sz="2000" dirty="0"/>
              <a:t>Identify</a:t>
            </a:r>
            <a:r>
              <a:rPr lang="en-US" sz="2000" dirty="0">
                <a:solidFill>
                  <a:srgbClr val="FF0000"/>
                </a:solidFill>
              </a:rPr>
              <a:t> </a:t>
            </a:r>
            <a:r>
              <a:rPr lang="en-US" sz="2000" dirty="0"/>
              <a:t>the key persons in the decision making process </a:t>
            </a:r>
          </a:p>
          <a:p>
            <a:pPr marL="0" indent="0">
              <a:buNone/>
            </a:pPr>
            <a:endParaRPr lang="en-US" sz="2000" dirty="0"/>
          </a:p>
        </p:txBody>
      </p:sp>
      <p:pic>
        <p:nvPicPr>
          <p:cNvPr id="5" name="Picture 2" descr="LSC PowerPoint Templ#58992F.jpg                                0058528AMacintosh HD                   C034A343:"/>
          <p:cNvPicPr>
            <a:picLocks noChangeAspect="1" noChangeArrowheads="1"/>
          </p:cNvPicPr>
          <p:nvPr/>
        </p:nvPicPr>
        <p:blipFill>
          <a:blip r:embed="rId2">
            <a:extLst>
              <a:ext uri="{28A0092B-C50C-407E-A947-70E740481C1C}">
                <a14:useLocalDpi xmlns:a14="http://schemas.microsoft.com/office/drawing/2010/main" val="0"/>
              </a:ext>
            </a:extLst>
          </a:blip>
          <a:srcRect t="91924"/>
          <a:stretch>
            <a:fillRect/>
          </a:stretch>
        </p:blipFill>
        <p:spPr bwMode="auto">
          <a:xfrm>
            <a:off x="0" y="6305550"/>
            <a:ext cx="914558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63019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Title 1"/>
          <p:cNvSpPr>
            <a:spLocks noGrp="1"/>
          </p:cNvSpPr>
          <p:nvPr>
            <p:ph type="title"/>
          </p:nvPr>
        </p:nvSpPr>
        <p:spPr/>
        <p:txBody>
          <a:bodyPr/>
          <a:lstStyle/>
          <a:p>
            <a:pPr eaLnBrk="1" hangingPunct="1"/>
            <a:r>
              <a:rPr lang="en-US" sz="3200" dirty="0">
                <a:solidFill>
                  <a:srgbClr val="0054A2"/>
                </a:solidFill>
              </a:rPr>
              <a:t>Guidance on Responding to </a:t>
            </a:r>
            <a:br>
              <a:rPr lang="en-US" sz="3200" dirty="0">
                <a:solidFill>
                  <a:srgbClr val="0054A2"/>
                </a:solidFill>
              </a:rPr>
            </a:br>
            <a:r>
              <a:rPr lang="en-US" sz="3200" dirty="0">
                <a:solidFill>
                  <a:srgbClr val="0054A2"/>
                </a:solidFill>
              </a:rPr>
              <a:t>Tier 1 Recommendations</a:t>
            </a:r>
          </a:p>
        </p:txBody>
      </p:sp>
      <p:sp>
        <p:nvSpPr>
          <p:cNvPr id="49156" name="Content Placeholder 2"/>
          <p:cNvSpPr>
            <a:spLocks noGrp="1"/>
          </p:cNvSpPr>
          <p:nvPr>
            <p:ph idx="1"/>
          </p:nvPr>
        </p:nvSpPr>
        <p:spPr>
          <a:xfrm>
            <a:off x="457200" y="1600200"/>
            <a:ext cx="8229600" cy="5029200"/>
          </a:xfrm>
        </p:spPr>
        <p:txBody>
          <a:bodyPr/>
          <a:lstStyle/>
          <a:p>
            <a:pPr marL="0" indent="0">
              <a:buNone/>
            </a:pPr>
            <a:r>
              <a:rPr lang="en-US" sz="2000" b="1" i="1" dirty="0"/>
              <a:t>Applicant’s action to date:  </a:t>
            </a:r>
          </a:p>
          <a:p>
            <a:pPr marL="0" indent="0">
              <a:buNone/>
            </a:pPr>
            <a:r>
              <a:rPr lang="en-US" sz="2000" b="1" i="1" dirty="0">
                <a:solidFill>
                  <a:srgbClr val="C00000"/>
                </a:solidFill>
              </a:rPr>
              <a:t>The recommendation is not being implemented</a:t>
            </a:r>
            <a:endParaRPr lang="en-US" sz="2000" dirty="0">
              <a:solidFill>
                <a:srgbClr val="C00000"/>
              </a:solidFill>
            </a:endParaRPr>
          </a:p>
          <a:p>
            <a:pPr marL="0" indent="0">
              <a:buNone/>
            </a:pPr>
            <a:endParaRPr lang="en-US" sz="1400" dirty="0"/>
          </a:p>
          <a:p>
            <a:r>
              <a:rPr lang="en-US" sz="1800" i="1" dirty="0"/>
              <a:t>Explain, in detail, why it is not being implemented</a:t>
            </a:r>
          </a:p>
          <a:p>
            <a:pPr marL="0" indent="0">
              <a:buNone/>
            </a:pPr>
            <a:endParaRPr lang="en-US" sz="1200" i="1" dirty="0"/>
          </a:p>
          <a:p>
            <a:r>
              <a:rPr lang="en-US" sz="1800" dirty="0"/>
              <a:t>If the reason is lack of resources at this time, support the conclusion with an explanation of the financial implication and the reason that following the recommendation is not possible or feasible.</a:t>
            </a:r>
          </a:p>
          <a:p>
            <a:pPr marL="0" indent="0">
              <a:buNone/>
            </a:pPr>
            <a:endParaRPr lang="en-US" sz="1200" dirty="0"/>
          </a:p>
          <a:p>
            <a:r>
              <a:rPr lang="en-US" sz="1800" dirty="0"/>
              <a:t>If the applicant does not agree with the recommendation, support that conclusion with a thorough explanation of why the recommendation is not, in the light of all the circumstances, in the best interests of the client community and/or the program and would not lead to more efficient and/or effective service delivery.  Provide any alternative methods for achieving the desired outcome that is being employed by applicant.</a:t>
            </a:r>
          </a:p>
          <a:p>
            <a:pPr marL="0" indent="0">
              <a:buNone/>
            </a:pPr>
            <a:endParaRPr lang="en-US" sz="2000" dirty="0"/>
          </a:p>
        </p:txBody>
      </p:sp>
      <p:pic>
        <p:nvPicPr>
          <p:cNvPr id="5" name="Picture 2" descr="LSC PowerPoint Templ#58992F.jpg                                0058528AMacintosh HD                   C034A343:"/>
          <p:cNvPicPr>
            <a:picLocks noChangeAspect="1" noChangeArrowheads="1"/>
          </p:cNvPicPr>
          <p:nvPr/>
        </p:nvPicPr>
        <p:blipFill>
          <a:blip r:embed="rId2">
            <a:extLst>
              <a:ext uri="{28A0092B-C50C-407E-A947-70E740481C1C}">
                <a14:useLocalDpi xmlns:a14="http://schemas.microsoft.com/office/drawing/2010/main" val="0"/>
              </a:ext>
            </a:extLst>
          </a:blip>
          <a:srcRect t="91924"/>
          <a:stretch>
            <a:fillRect/>
          </a:stretch>
        </p:blipFill>
        <p:spPr bwMode="auto">
          <a:xfrm>
            <a:off x="0" y="6305550"/>
            <a:ext cx="914558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78389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Title 5"/>
          <p:cNvSpPr>
            <a:spLocks noGrp="1"/>
          </p:cNvSpPr>
          <p:nvPr>
            <p:ph type="ctrTitle"/>
          </p:nvPr>
        </p:nvSpPr>
        <p:spPr>
          <a:xfrm>
            <a:off x="0" y="2130425"/>
            <a:ext cx="9144000" cy="1470025"/>
          </a:xfrm>
        </p:spPr>
        <p:txBody>
          <a:bodyPr/>
          <a:lstStyle/>
          <a:p>
            <a:r>
              <a:rPr lang="en-US" sz="3200" dirty="0">
                <a:solidFill>
                  <a:srgbClr val="0054A2"/>
                </a:solidFill>
              </a:rPr>
              <a:t>Using the Post-PQV Form</a:t>
            </a:r>
          </a:p>
        </p:txBody>
      </p:sp>
      <p:pic>
        <p:nvPicPr>
          <p:cNvPr id="5" name="Picture 2" descr="LSC PowerPoint Templ#58992F.jpg                                0058528AMacintosh HD                   C034A343:"/>
          <p:cNvPicPr>
            <a:picLocks noChangeAspect="1" noChangeArrowheads="1"/>
          </p:cNvPicPr>
          <p:nvPr/>
        </p:nvPicPr>
        <p:blipFill>
          <a:blip r:embed="rId2">
            <a:extLst>
              <a:ext uri="{28A0092B-C50C-407E-A947-70E740481C1C}">
                <a14:useLocalDpi xmlns:a14="http://schemas.microsoft.com/office/drawing/2010/main" val="0"/>
              </a:ext>
            </a:extLst>
          </a:blip>
          <a:srcRect t="91924"/>
          <a:stretch>
            <a:fillRect/>
          </a:stretch>
        </p:blipFill>
        <p:spPr bwMode="auto">
          <a:xfrm>
            <a:off x="0" y="6305550"/>
            <a:ext cx="914558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00" y="4648200"/>
            <a:ext cx="1545336" cy="1545336"/>
          </a:xfrm>
          <a:prstGeom prst="rect">
            <a:avLst/>
          </a:prstGeom>
        </p:spPr>
      </p:pic>
    </p:spTree>
    <p:extLst>
      <p:ext uri="{BB962C8B-B14F-4D97-AF65-F5344CB8AC3E}">
        <p14:creationId xmlns:p14="http://schemas.microsoft.com/office/powerpoint/2010/main" val="1687807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sz="3200" dirty="0">
                <a:solidFill>
                  <a:srgbClr val="0054A2"/>
                </a:solidFill>
              </a:rPr>
              <a:t>Who Should Attend this Webinar?</a:t>
            </a:r>
          </a:p>
        </p:txBody>
      </p:sp>
      <p:sp>
        <p:nvSpPr>
          <p:cNvPr id="3" name="Content Placeholder 2"/>
          <p:cNvSpPr>
            <a:spLocks noGrp="1"/>
          </p:cNvSpPr>
          <p:nvPr>
            <p:ph idx="1"/>
          </p:nvPr>
        </p:nvSpPr>
        <p:spPr/>
        <p:txBody>
          <a:bodyPr rtlCol="0">
            <a:noAutofit/>
          </a:bodyPr>
          <a:lstStyle/>
          <a:p>
            <a:pPr marL="342900" lvl="1" indent="-342900" eaLnBrk="1" fontAlgn="auto" hangingPunct="1">
              <a:lnSpc>
                <a:spcPct val="120000"/>
              </a:lnSpc>
              <a:spcBef>
                <a:spcPts val="0"/>
              </a:spcBef>
              <a:spcAft>
                <a:spcPts val="0"/>
              </a:spcAft>
              <a:buFont typeface="Arial" pitchFamily="34" charset="0"/>
              <a:buChar char="•"/>
              <a:defRPr/>
            </a:pPr>
            <a:r>
              <a:rPr lang="en-US" sz="2000" dirty="0"/>
              <a:t>Post-PQV Applicants</a:t>
            </a:r>
          </a:p>
          <a:p>
            <a:pPr marL="742950" lvl="2" indent="-342900" eaLnBrk="1" fontAlgn="auto" hangingPunct="1">
              <a:lnSpc>
                <a:spcPct val="120000"/>
              </a:lnSpc>
              <a:spcBef>
                <a:spcPts val="0"/>
              </a:spcBef>
              <a:spcAft>
                <a:spcPts val="0"/>
              </a:spcAft>
              <a:buFont typeface="+mj-lt"/>
              <a:buAutoNum type="arabicPeriod"/>
              <a:defRPr/>
            </a:pPr>
            <a:r>
              <a:rPr lang="en-US" sz="1600" dirty="0"/>
              <a:t>Are current recipients of LSC funding; </a:t>
            </a:r>
          </a:p>
          <a:p>
            <a:pPr marL="742950" lvl="2" indent="-342900" eaLnBrk="1" fontAlgn="auto" hangingPunct="1">
              <a:lnSpc>
                <a:spcPct val="120000"/>
              </a:lnSpc>
              <a:spcBef>
                <a:spcPts val="0"/>
              </a:spcBef>
              <a:spcAft>
                <a:spcPts val="0"/>
              </a:spcAft>
              <a:buFont typeface="+mj-lt"/>
              <a:buAutoNum type="arabicPeriod"/>
              <a:defRPr/>
            </a:pPr>
            <a:r>
              <a:rPr lang="en-US" sz="1600" dirty="0"/>
              <a:t>Have had an LSC program quality visit since January 1, 2015;</a:t>
            </a:r>
          </a:p>
          <a:p>
            <a:pPr marL="742950" lvl="2" indent="-342900" eaLnBrk="1" fontAlgn="auto" hangingPunct="1">
              <a:lnSpc>
                <a:spcPct val="120000"/>
              </a:lnSpc>
              <a:spcBef>
                <a:spcPts val="0"/>
              </a:spcBef>
              <a:spcAft>
                <a:spcPts val="0"/>
              </a:spcAft>
              <a:buFont typeface="+mj-lt"/>
              <a:buAutoNum type="arabicPeriod"/>
              <a:defRPr/>
            </a:pPr>
            <a:r>
              <a:rPr lang="en-US" sz="1600" dirty="0"/>
              <a:t>Have been notified that they will receive the final PQV report by July 3, 2017; </a:t>
            </a:r>
          </a:p>
          <a:p>
            <a:pPr marL="742950" lvl="2" indent="-342900" eaLnBrk="1" fontAlgn="auto" hangingPunct="1">
              <a:lnSpc>
                <a:spcPct val="120000"/>
              </a:lnSpc>
              <a:spcBef>
                <a:spcPts val="0"/>
              </a:spcBef>
              <a:spcAft>
                <a:spcPts val="0"/>
              </a:spcAft>
              <a:buFont typeface="+mj-lt"/>
              <a:buAutoNum type="arabicPeriod"/>
              <a:defRPr/>
            </a:pPr>
            <a:r>
              <a:rPr lang="en-US" sz="1600" dirty="0"/>
              <a:t>Are the only applicant for the service area</a:t>
            </a:r>
          </a:p>
          <a:p>
            <a:pPr marL="342900" lvl="1" indent="-342900" eaLnBrk="1" fontAlgn="auto" hangingPunct="1">
              <a:lnSpc>
                <a:spcPct val="120000"/>
              </a:lnSpc>
              <a:spcBef>
                <a:spcPts val="0"/>
              </a:spcBef>
              <a:spcAft>
                <a:spcPts val="0"/>
              </a:spcAft>
              <a:buFont typeface="Arial" pitchFamily="34" charset="0"/>
              <a:buChar char="•"/>
              <a:defRPr/>
            </a:pPr>
            <a:endParaRPr lang="en-US" sz="2000" dirty="0"/>
          </a:p>
          <a:p>
            <a:pPr marL="342900" lvl="1" indent="-342900" eaLnBrk="1" fontAlgn="auto" hangingPunct="1">
              <a:lnSpc>
                <a:spcPct val="120000"/>
              </a:lnSpc>
              <a:spcBef>
                <a:spcPts val="0"/>
              </a:spcBef>
              <a:spcAft>
                <a:spcPts val="0"/>
              </a:spcAft>
              <a:buFont typeface="Arial" pitchFamily="34" charset="0"/>
              <a:buChar char="•"/>
              <a:defRPr/>
            </a:pPr>
            <a:r>
              <a:rPr lang="en-US" sz="2000" dirty="0"/>
              <a:t>Any staff member involved in preparing the application</a:t>
            </a:r>
          </a:p>
          <a:p>
            <a:pPr marL="457200" lvl="1" indent="0" eaLnBrk="1" fontAlgn="auto" hangingPunct="1">
              <a:lnSpc>
                <a:spcPct val="120000"/>
              </a:lnSpc>
              <a:spcBef>
                <a:spcPts val="0"/>
              </a:spcBef>
              <a:spcAft>
                <a:spcPts val="0"/>
              </a:spcAft>
              <a:buNone/>
              <a:defRPr/>
            </a:pPr>
            <a:endParaRPr lang="en-US" sz="1600" dirty="0"/>
          </a:p>
          <a:p>
            <a:pPr marL="285750" lvl="1" eaLnBrk="1" fontAlgn="auto" hangingPunct="1">
              <a:lnSpc>
                <a:spcPct val="120000"/>
              </a:lnSpc>
              <a:spcBef>
                <a:spcPts val="0"/>
              </a:spcBef>
              <a:spcAft>
                <a:spcPts val="0"/>
              </a:spcAft>
              <a:buFont typeface="Arial" charset="0"/>
              <a:buNone/>
              <a:defRPr/>
            </a:pPr>
            <a:r>
              <a:rPr lang="en-US" sz="2000" dirty="0"/>
              <a:t>Not sure? Send an email to </a:t>
            </a:r>
            <a:r>
              <a:rPr lang="en-US" sz="2000" dirty="0">
                <a:hlinkClick r:id="rId2"/>
              </a:rPr>
              <a:t>LSCgrants@lsc.gov</a:t>
            </a:r>
            <a:endParaRPr lang="en-US" sz="2000" dirty="0"/>
          </a:p>
        </p:txBody>
      </p:sp>
      <p:pic>
        <p:nvPicPr>
          <p:cNvPr id="5" name="Picture 2" descr="LSC PowerPoint Templ#58992F.jpg                                0058528AMacintosh HD                   C034A343:"/>
          <p:cNvPicPr>
            <a:picLocks noChangeAspect="1" noChangeArrowheads="1"/>
          </p:cNvPicPr>
          <p:nvPr/>
        </p:nvPicPr>
        <p:blipFill>
          <a:blip r:embed="rId3">
            <a:extLst>
              <a:ext uri="{28A0092B-C50C-407E-A947-70E740481C1C}">
                <a14:useLocalDpi xmlns:a14="http://schemas.microsoft.com/office/drawing/2010/main" val="0"/>
              </a:ext>
            </a:extLst>
          </a:blip>
          <a:srcRect t="91924"/>
          <a:stretch>
            <a:fillRect/>
          </a:stretch>
        </p:blipFill>
        <p:spPr bwMode="auto">
          <a:xfrm>
            <a:off x="0" y="6305550"/>
            <a:ext cx="914558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15200" y="4712367"/>
            <a:ext cx="1545336" cy="1545336"/>
          </a:xfrm>
          <a:prstGeom prst="rect">
            <a:avLst/>
          </a:prstGeom>
        </p:spPr>
      </p:pic>
    </p:spTree>
    <p:extLst>
      <p:ext uri="{BB962C8B-B14F-4D97-AF65-F5344CB8AC3E}">
        <p14:creationId xmlns:p14="http://schemas.microsoft.com/office/powerpoint/2010/main" val="36994941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sz="3200" dirty="0">
                <a:solidFill>
                  <a:srgbClr val="0054A2"/>
                </a:solidFill>
              </a:rPr>
              <a:t>Using the Post-PQV Application</a:t>
            </a:r>
          </a:p>
        </p:txBody>
      </p:sp>
      <p:sp>
        <p:nvSpPr>
          <p:cNvPr id="34819" name="Content Placeholder 2"/>
          <p:cNvSpPr>
            <a:spLocks noGrp="1"/>
          </p:cNvSpPr>
          <p:nvPr>
            <p:ph idx="1"/>
          </p:nvPr>
        </p:nvSpPr>
        <p:spPr>
          <a:xfrm>
            <a:off x="457200" y="1600200"/>
            <a:ext cx="8229600" cy="3810000"/>
          </a:xfrm>
        </p:spPr>
        <p:txBody>
          <a:bodyPr/>
          <a:lstStyle/>
          <a:p>
            <a:pPr eaLnBrk="1" hangingPunct="1">
              <a:spcBef>
                <a:spcPct val="0"/>
              </a:spcBef>
            </a:pPr>
            <a:r>
              <a:rPr lang="en-US" sz="2400" dirty="0"/>
              <a:t>Use the Post-PQV Application to </a:t>
            </a:r>
          </a:p>
          <a:p>
            <a:pPr lvl="1" eaLnBrk="1" hangingPunct="1">
              <a:spcBef>
                <a:spcPct val="0"/>
              </a:spcBef>
            </a:pPr>
            <a:endParaRPr lang="en-US" sz="2400" dirty="0"/>
          </a:p>
          <a:p>
            <a:pPr lvl="1" eaLnBrk="1" hangingPunct="1">
              <a:spcBef>
                <a:spcPct val="0"/>
              </a:spcBef>
            </a:pPr>
            <a:r>
              <a:rPr lang="en-US" sz="2400" dirty="0"/>
              <a:t>Respond to Tier 1 recommendations</a:t>
            </a:r>
          </a:p>
          <a:p>
            <a:pPr lvl="1" eaLnBrk="1" hangingPunct="1">
              <a:spcBef>
                <a:spcPct val="0"/>
              </a:spcBef>
            </a:pPr>
            <a:endParaRPr lang="en-US" sz="2400" dirty="0"/>
          </a:p>
          <a:p>
            <a:pPr lvl="1" eaLnBrk="1" hangingPunct="1">
              <a:spcBef>
                <a:spcPct val="0"/>
              </a:spcBef>
            </a:pPr>
            <a:r>
              <a:rPr lang="en-US" sz="2400" dirty="0"/>
              <a:t>Describe changes to the delivery system</a:t>
            </a:r>
          </a:p>
          <a:p>
            <a:pPr lvl="1" eaLnBrk="1" hangingPunct="1">
              <a:spcBef>
                <a:spcPct val="0"/>
              </a:spcBef>
            </a:pPr>
            <a:endParaRPr lang="en-US" sz="2400" dirty="0"/>
          </a:p>
          <a:p>
            <a:pPr lvl="1" eaLnBrk="1" hangingPunct="1">
              <a:spcBef>
                <a:spcPct val="0"/>
              </a:spcBef>
            </a:pPr>
            <a:r>
              <a:rPr lang="en-US" sz="2400" dirty="0"/>
              <a:t>Respond to the Supplemental Inquiry</a:t>
            </a:r>
          </a:p>
          <a:p>
            <a:pPr lvl="1" eaLnBrk="1" hangingPunct="1">
              <a:spcBef>
                <a:spcPct val="0"/>
              </a:spcBef>
            </a:pPr>
            <a:endParaRPr lang="en-US" sz="2400" dirty="0"/>
          </a:p>
          <a:p>
            <a:pPr lvl="1" eaLnBrk="1" hangingPunct="1">
              <a:spcBef>
                <a:spcPct val="0"/>
              </a:spcBef>
            </a:pPr>
            <a:r>
              <a:rPr lang="en-US" sz="2400" dirty="0"/>
              <a:t>Access Charts</a:t>
            </a:r>
          </a:p>
        </p:txBody>
      </p:sp>
      <p:pic>
        <p:nvPicPr>
          <p:cNvPr id="5" name="Picture 2" descr="LSC PowerPoint Templ#58992F.jpg                                0058528AMacintosh HD                   C034A343:"/>
          <p:cNvPicPr>
            <a:picLocks noChangeAspect="1" noChangeArrowheads="1"/>
          </p:cNvPicPr>
          <p:nvPr/>
        </p:nvPicPr>
        <p:blipFill>
          <a:blip r:embed="rId3">
            <a:extLst>
              <a:ext uri="{28A0092B-C50C-407E-A947-70E740481C1C}">
                <a14:useLocalDpi xmlns:a14="http://schemas.microsoft.com/office/drawing/2010/main" val="0"/>
              </a:ext>
            </a:extLst>
          </a:blip>
          <a:srcRect t="91924"/>
          <a:stretch>
            <a:fillRect/>
          </a:stretch>
        </p:blipFill>
        <p:spPr bwMode="auto">
          <a:xfrm>
            <a:off x="0" y="6305550"/>
            <a:ext cx="914558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71989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200" dirty="0">
                <a:solidFill>
                  <a:srgbClr val="0054A2"/>
                </a:solidFill>
              </a:rPr>
              <a:t>Navigating the Automated Post PQV Application</a:t>
            </a:r>
            <a:endParaRPr lang="en-US" sz="3200" dirty="0">
              <a:solidFill>
                <a:srgbClr val="0054A2"/>
              </a:solidFill>
            </a:endParaRPr>
          </a:p>
        </p:txBody>
      </p:sp>
      <p:pic>
        <p:nvPicPr>
          <p:cNvPr id="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9656" t="25539" r="20732" b="34537"/>
          <a:stretch/>
        </p:blipFill>
        <p:spPr bwMode="auto">
          <a:xfrm>
            <a:off x="533401" y="1524000"/>
            <a:ext cx="8077200" cy="4343400"/>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048000" y="2743200"/>
            <a:ext cx="3200400" cy="1371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dirty="0">
                <a:solidFill>
                  <a:schemeClr val="tx1"/>
                </a:solidFill>
              </a:rPr>
              <a:t>Links to </a:t>
            </a:r>
            <a:r>
              <a:rPr lang="en-US" dirty="0"/>
              <a:t>the four performance areas, which includes the related chart and forms.</a:t>
            </a:r>
            <a:endParaRPr lang="en-US" dirty="0">
              <a:solidFill>
                <a:schemeClr val="tx1"/>
              </a:solidFill>
            </a:endParaRPr>
          </a:p>
        </p:txBody>
      </p:sp>
      <p:cxnSp>
        <p:nvCxnSpPr>
          <p:cNvPr id="6" name="Straight Arrow Connector 5"/>
          <p:cNvCxnSpPr/>
          <p:nvPr/>
        </p:nvCxnSpPr>
        <p:spPr>
          <a:xfrm flipH="1">
            <a:off x="2133600" y="3657600"/>
            <a:ext cx="914400" cy="457200"/>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5240259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5562600" cy="603269"/>
          </a:xfrm>
        </p:spPr>
        <p:txBody>
          <a:bodyPr/>
          <a:lstStyle/>
          <a:p>
            <a:r>
              <a:rPr lang="en-US" sz="2000" dirty="0">
                <a:solidFill>
                  <a:srgbClr val="0054A2"/>
                </a:solidFill>
              </a:rPr>
              <a:t>This is the Page used to respond to </a:t>
            </a:r>
            <a:br>
              <a:rPr lang="en-US" sz="2000" dirty="0">
                <a:solidFill>
                  <a:srgbClr val="0054A2"/>
                </a:solidFill>
              </a:rPr>
            </a:br>
            <a:r>
              <a:rPr lang="en-US" sz="2000" dirty="0">
                <a:solidFill>
                  <a:srgbClr val="0054A2"/>
                </a:solidFill>
              </a:rPr>
              <a:t>Tier-1 Recommendations</a:t>
            </a:r>
          </a:p>
        </p:txBody>
      </p:sp>
      <p:pic>
        <p:nvPicPr>
          <p:cNvPr id="4" name="Content Placeholder 3"/>
          <p:cNvPicPr>
            <a:picLocks noGrp="1"/>
          </p:cNvPicPr>
          <p:nvPr>
            <p:ph idx="1"/>
          </p:nvPr>
        </p:nvPicPr>
        <p:blipFill rotWithShape="1">
          <a:blip r:embed="rId2">
            <a:extLst>
              <a:ext uri="{28A0092B-C50C-407E-A947-70E740481C1C}">
                <a14:useLocalDpi xmlns:a14="http://schemas.microsoft.com/office/drawing/2010/main" val="0"/>
              </a:ext>
            </a:extLst>
          </a:blip>
          <a:srcRect b="950"/>
          <a:stretch/>
        </p:blipFill>
        <p:spPr bwMode="auto">
          <a:xfrm>
            <a:off x="762000" y="1066800"/>
            <a:ext cx="5715000" cy="5105400"/>
          </a:xfrm>
          <a:prstGeom prst="rect">
            <a:avLst/>
          </a:prstGeom>
          <a:ln>
            <a:solidFill>
              <a:schemeClr val="accent1"/>
            </a:solidFill>
          </a:ln>
          <a:extLst>
            <a:ext uri="{53640926-AAD7-44D8-BBD7-CCE9431645EC}">
              <a14:shadowObscured xmlns:a14="http://schemas.microsoft.com/office/drawing/2010/main"/>
            </a:ext>
          </a:extLst>
        </p:spPr>
      </p:pic>
      <p:pic>
        <p:nvPicPr>
          <p:cNvPr id="5" name="Picture 2" descr="LSC PowerPoint Templ#58992F.jpg                                0058528AMacintosh HD                   C034A343:"/>
          <p:cNvPicPr>
            <a:picLocks noChangeAspect="1" noChangeArrowheads="1"/>
          </p:cNvPicPr>
          <p:nvPr/>
        </p:nvPicPr>
        <p:blipFill>
          <a:blip r:embed="rId3">
            <a:extLst>
              <a:ext uri="{28A0092B-C50C-407E-A947-70E740481C1C}">
                <a14:useLocalDpi xmlns:a14="http://schemas.microsoft.com/office/drawing/2010/main" val="0"/>
              </a:ext>
            </a:extLst>
          </a:blip>
          <a:srcRect t="91924"/>
          <a:stretch>
            <a:fillRect/>
          </a:stretch>
        </p:blipFill>
        <p:spPr bwMode="auto">
          <a:xfrm>
            <a:off x="0" y="6305550"/>
            <a:ext cx="914558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6858000" y="914400"/>
            <a:ext cx="1828800" cy="523220"/>
          </a:xfrm>
          <a:prstGeom prst="rect">
            <a:avLst/>
          </a:prstGeom>
          <a:solidFill>
            <a:schemeClr val="tx2"/>
          </a:solidFill>
        </p:spPr>
        <p:txBody>
          <a:bodyPr wrap="square" rtlCol="0">
            <a:spAutoFit/>
          </a:bodyPr>
          <a:lstStyle/>
          <a:p>
            <a:r>
              <a:rPr lang="en-US" sz="1400" dirty="0">
                <a:solidFill>
                  <a:schemeClr val="bg1"/>
                </a:solidFill>
              </a:rPr>
              <a:t>Description of the performance area</a:t>
            </a:r>
            <a:endParaRPr lang="en-US" dirty="0">
              <a:solidFill>
                <a:schemeClr val="bg1"/>
              </a:solidFill>
            </a:endParaRPr>
          </a:p>
        </p:txBody>
      </p:sp>
      <p:sp>
        <p:nvSpPr>
          <p:cNvPr id="6" name="TextBox 5"/>
          <p:cNvSpPr txBox="1"/>
          <p:nvPr/>
        </p:nvSpPr>
        <p:spPr>
          <a:xfrm>
            <a:off x="6858000" y="1524000"/>
            <a:ext cx="1828800" cy="1169551"/>
          </a:xfrm>
          <a:prstGeom prst="rect">
            <a:avLst/>
          </a:prstGeom>
          <a:solidFill>
            <a:schemeClr val="tx2"/>
          </a:solidFill>
        </p:spPr>
        <p:txBody>
          <a:bodyPr wrap="square" rtlCol="0">
            <a:spAutoFit/>
          </a:bodyPr>
          <a:lstStyle/>
          <a:p>
            <a:r>
              <a:rPr lang="en-US" sz="1400" dirty="0">
                <a:solidFill>
                  <a:schemeClr val="bg1"/>
                </a:solidFill>
              </a:rPr>
              <a:t>Recommendation number and the tier-1 recommendation that appears in your final PPQV report</a:t>
            </a:r>
          </a:p>
        </p:txBody>
      </p:sp>
      <p:sp>
        <p:nvSpPr>
          <p:cNvPr id="7" name="TextBox 6"/>
          <p:cNvSpPr txBox="1"/>
          <p:nvPr/>
        </p:nvSpPr>
        <p:spPr>
          <a:xfrm>
            <a:off x="6858000" y="2779693"/>
            <a:ext cx="1828800" cy="954107"/>
          </a:xfrm>
          <a:prstGeom prst="rect">
            <a:avLst/>
          </a:prstGeom>
          <a:solidFill>
            <a:schemeClr val="tx2"/>
          </a:solidFill>
        </p:spPr>
        <p:txBody>
          <a:bodyPr wrap="square" rtlCol="0">
            <a:spAutoFit/>
          </a:bodyPr>
          <a:lstStyle/>
          <a:p>
            <a:r>
              <a:rPr lang="en-US" sz="1400" dirty="0">
                <a:solidFill>
                  <a:schemeClr val="bg1"/>
                </a:solidFill>
              </a:rPr>
              <a:t>Drop down box where you identify the status of action taken on the tier-1 </a:t>
            </a:r>
          </a:p>
        </p:txBody>
      </p:sp>
      <p:sp>
        <p:nvSpPr>
          <p:cNvPr id="8" name="TextBox 7"/>
          <p:cNvSpPr txBox="1"/>
          <p:nvPr/>
        </p:nvSpPr>
        <p:spPr>
          <a:xfrm>
            <a:off x="6858001" y="3810000"/>
            <a:ext cx="1828799" cy="954107"/>
          </a:xfrm>
          <a:prstGeom prst="rect">
            <a:avLst/>
          </a:prstGeom>
          <a:solidFill>
            <a:schemeClr val="tx2"/>
          </a:solidFill>
        </p:spPr>
        <p:txBody>
          <a:bodyPr wrap="square" rtlCol="0">
            <a:spAutoFit/>
          </a:bodyPr>
          <a:lstStyle/>
          <a:p>
            <a:r>
              <a:rPr lang="en-US" sz="1400" dirty="0">
                <a:solidFill>
                  <a:schemeClr val="bg1"/>
                </a:solidFill>
              </a:rPr>
              <a:t>Text box for your response on the status of the tier -1 recommendation</a:t>
            </a:r>
            <a:endParaRPr lang="en-US" dirty="0"/>
          </a:p>
        </p:txBody>
      </p:sp>
      <p:cxnSp>
        <p:nvCxnSpPr>
          <p:cNvPr id="10" name="Straight Arrow Connector 9"/>
          <p:cNvCxnSpPr>
            <a:stCxn id="3" idx="1"/>
          </p:cNvCxnSpPr>
          <p:nvPr/>
        </p:nvCxnSpPr>
        <p:spPr>
          <a:xfrm flipH="1">
            <a:off x="6324600" y="1176010"/>
            <a:ext cx="533400" cy="3479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6324600" y="1905000"/>
            <a:ext cx="533400" cy="228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6324600" y="3048000"/>
            <a:ext cx="533400" cy="228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105400" y="2845713"/>
            <a:ext cx="1295400" cy="430887"/>
          </a:xfrm>
          <a:prstGeom prst="rect">
            <a:avLst/>
          </a:prstGeom>
          <a:solidFill>
            <a:schemeClr val="accent2"/>
          </a:solidFill>
        </p:spPr>
        <p:txBody>
          <a:bodyPr wrap="square" rtlCol="0">
            <a:spAutoFit/>
          </a:bodyPr>
          <a:lstStyle/>
          <a:p>
            <a:pPr algn="ctr"/>
            <a:r>
              <a:rPr lang="en-US" sz="1100" dirty="0">
                <a:solidFill>
                  <a:schemeClr val="bg1"/>
                </a:solidFill>
              </a:rPr>
              <a:t>Recommendation</a:t>
            </a:r>
          </a:p>
          <a:p>
            <a:pPr algn="ctr"/>
            <a:r>
              <a:rPr lang="en-US" sz="1100" dirty="0">
                <a:solidFill>
                  <a:schemeClr val="bg1"/>
                </a:solidFill>
              </a:rPr>
              <a:t>Status</a:t>
            </a:r>
          </a:p>
        </p:txBody>
      </p:sp>
      <p:cxnSp>
        <p:nvCxnSpPr>
          <p:cNvPr id="18" name="Straight Arrow Connector 17"/>
          <p:cNvCxnSpPr>
            <a:stCxn id="8" idx="1"/>
          </p:cNvCxnSpPr>
          <p:nvPr/>
        </p:nvCxnSpPr>
        <p:spPr>
          <a:xfrm flipH="1" flipV="1">
            <a:off x="6324600" y="3810000"/>
            <a:ext cx="533401" cy="4770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55014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rotWithShape="1">
          <a:blip r:embed="rId2">
            <a:extLst>
              <a:ext uri="{28A0092B-C50C-407E-A947-70E740481C1C}">
                <a14:useLocalDpi xmlns:a14="http://schemas.microsoft.com/office/drawing/2010/main" val="0"/>
              </a:ext>
            </a:extLst>
          </a:blip>
          <a:srcRect t="-1" b="15748"/>
          <a:stretch/>
        </p:blipFill>
        <p:spPr bwMode="auto">
          <a:xfrm>
            <a:off x="1977827" y="521733"/>
            <a:ext cx="4900939" cy="4659868"/>
          </a:xfrm>
          <a:prstGeom prst="rect">
            <a:avLst/>
          </a:prstGeom>
          <a:ln>
            <a:noFill/>
          </a:ln>
          <a:extLst>
            <a:ext uri="{53640926-AAD7-44D8-BBD7-CCE9431645EC}">
              <a14:shadowObscured xmlns:a14="http://schemas.microsoft.com/office/drawing/2010/main"/>
            </a:ext>
          </a:extLst>
        </p:spPr>
      </p:pic>
      <p:pic>
        <p:nvPicPr>
          <p:cNvPr id="7" name="Picture 2" descr="LSC PowerPoint Templ#58992F.jpg                                0058528AMacintosh HD                   C034A343:"/>
          <p:cNvPicPr>
            <a:picLocks noChangeAspect="1" noChangeArrowheads="1"/>
          </p:cNvPicPr>
          <p:nvPr/>
        </p:nvPicPr>
        <p:blipFill>
          <a:blip r:embed="rId3">
            <a:extLst>
              <a:ext uri="{28A0092B-C50C-407E-A947-70E740481C1C}">
                <a14:useLocalDpi xmlns:a14="http://schemas.microsoft.com/office/drawing/2010/main" val="0"/>
              </a:ext>
            </a:extLst>
          </a:blip>
          <a:srcRect t="91924"/>
          <a:stretch>
            <a:fillRect/>
          </a:stretch>
        </p:blipFill>
        <p:spPr bwMode="auto">
          <a:xfrm>
            <a:off x="0" y="6305550"/>
            <a:ext cx="914558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1"/>
          <p:cNvPicPr>
            <a:picLocks noChangeAspect="1" noChangeArrowheads="1"/>
          </p:cNvPicPr>
          <p:nvPr/>
        </p:nvPicPr>
        <p:blipFill rotWithShape="1">
          <a:blip r:embed="rId4">
            <a:extLst>
              <a:ext uri="{28A0092B-C50C-407E-A947-70E740481C1C}">
                <a14:useLocalDpi xmlns:a14="http://schemas.microsoft.com/office/drawing/2010/main" val="0"/>
              </a:ext>
            </a:extLst>
          </a:blip>
          <a:srcRect l="13370" t="61469" r="53665" b="26271"/>
          <a:stretch/>
        </p:blipFill>
        <p:spPr bwMode="auto">
          <a:xfrm>
            <a:off x="2036825" y="5181601"/>
            <a:ext cx="4919331" cy="102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
          <p:cNvSpPr txBox="1">
            <a:spLocks noChangeArrowheads="1"/>
          </p:cNvSpPr>
          <p:nvPr/>
        </p:nvSpPr>
        <p:spPr bwMode="auto">
          <a:xfrm>
            <a:off x="5410200" y="3544888"/>
            <a:ext cx="3373438" cy="2627312"/>
          </a:xfrm>
          <a:prstGeom prst="rect">
            <a:avLst/>
          </a:prstGeom>
          <a:solidFill>
            <a:srgbClr val="FFFFFF"/>
          </a:solidFill>
          <a:ln w="9525">
            <a:solidFill>
              <a:srgbClr val="336699"/>
            </a:solidFill>
            <a:miter lim="800000"/>
            <a:headEnd/>
            <a:tailEnd/>
          </a:ln>
          <a:effectLst>
            <a:outerShdw dist="40161" dir="1106097" algn="ctr" rotWithShape="0">
              <a:srgbClr val="808080"/>
            </a:outerShdw>
          </a:effectLst>
        </p:spPr>
        <p:txBody>
          <a:bodyPr lIns="109728" tIns="109728" rIns="109728" bIns="109728"/>
          <a:lstStyle/>
          <a:p>
            <a:pPr algn="just">
              <a:defRPr/>
            </a:pPr>
            <a:r>
              <a:rPr lang="en-US" sz="1600" dirty="0">
                <a:latin typeface="+mj-lt"/>
                <a:cs typeface="+mn-cs"/>
              </a:rPr>
              <a:t>A link is provided for each RFP chart. </a:t>
            </a:r>
          </a:p>
          <a:p>
            <a:pPr algn="just">
              <a:defRPr/>
            </a:pPr>
            <a:endParaRPr lang="en-US" sz="1600" i="1" dirty="0">
              <a:latin typeface="+mj-lt"/>
              <a:cs typeface="+mn-cs"/>
            </a:endParaRPr>
          </a:p>
          <a:p>
            <a:pPr algn="just">
              <a:defRPr/>
            </a:pPr>
            <a:r>
              <a:rPr lang="en-US" sz="1600" dirty="0">
                <a:latin typeface="+mj-lt"/>
                <a:cs typeface="+mn-cs"/>
              </a:rPr>
              <a:t>Click on the link and the chart page will open. </a:t>
            </a:r>
          </a:p>
          <a:p>
            <a:pPr algn="just">
              <a:defRPr/>
            </a:pPr>
            <a:endParaRPr lang="en-US" sz="1600" dirty="0">
              <a:latin typeface="+mj-lt"/>
              <a:cs typeface="+mn-cs"/>
            </a:endParaRPr>
          </a:p>
          <a:p>
            <a:pPr algn="just">
              <a:defRPr/>
            </a:pPr>
            <a:r>
              <a:rPr lang="en-US" sz="1600" dirty="0">
                <a:latin typeface="+mj-lt"/>
                <a:cs typeface="+mn-cs"/>
              </a:rPr>
              <a:t>When finished, click “Save and Return” at the bottom of the chart page. The system will redirect back to the criterion page.</a:t>
            </a:r>
          </a:p>
        </p:txBody>
      </p:sp>
      <p:cxnSp>
        <p:nvCxnSpPr>
          <p:cNvPr id="9" name="Straight Arrow Connector 8"/>
          <p:cNvCxnSpPr/>
          <p:nvPr/>
        </p:nvCxnSpPr>
        <p:spPr>
          <a:xfrm flipH="1">
            <a:off x="4419600" y="5029200"/>
            <a:ext cx="1066800" cy="66292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sp>
        <p:nvSpPr>
          <p:cNvPr id="5" name="Rectangle 4"/>
          <p:cNvSpPr/>
          <p:nvPr/>
        </p:nvSpPr>
        <p:spPr>
          <a:xfrm>
            <a:off x="2133600" y="152400"/>
            <a:ext cx="4495800" cy="369332"/>
          </a:xfrm>
          <a:prstGeom prst="rect">
            <a:avLst/>
          </a:prstGeom>
        </p:spPr>
        <p:txBody>
          <a:bodyPr wrap="square">
            <a:spAutoFit/>
          </a:bodyPr>
          <a:lstStyle/>
          <a:p>
            <a:pPr algn="ctr"/>
            <a:r>
              <a:rPr lang="en-US" altLang="en-US" dirty="0">
                <a:solidFill>
                  <a:srgbClr val="0054A2"/>
                </a:solidFill>
                <a:latin typeface="+mj-lt"/>
                <a:ea typeface="+mj-ea"/>
                <a:cs typeface="+mj-cs"/>
              </a:rPr>
              <a:t>Navigating the Automated RFP Application</a:t>
            </a:r>
            <a:endParaRPr lang="en-US" dirty="0">
              <a:solidFill>
                <a:srgbClr val="0054A2"/>
              </a:solidFill>
              <a:latin typeface="+mj-lt"/>
              <a:ea typeface="+mj-ea"/>
              <a:cs typeface="+mj-cs"/>
            </a:endParaRPr>
          </a:p>
        </p:txBody>
      </p:sp>
    </p:spTree>
    <p:extLst>
      <p:ext uri="{BB962C8B-B14F-4D97-AF65-F5344CB8AC3E}">
        <p14:creationId xmlns:p14="http://schemas.microsoft.com/office/powerpoint/2010/main" val="32412580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LSC PowerPoint Templ#58992F.jpg                                0058528AMacintosh HD                   C034A343:"/>
          <p:cNvPicPr>
            <a:picLocks noChangeAspect="1" noChangeArrowheads="1"/>
          </p:cNvPicPr>
          <p:nvPr/>
        </p:nvPicPr>
        <p:blipFill>
          <a:blip r:embed="rId2">
            <a:extLst>
              <a:ext uri="{28A0092B-C50C-407E-A947-70E740481C1C}">
                <a14:useLocalDpi xmlns:a14="http://schemas.microsoft.com/office/drawing/2010/main" val="0"/>
              </a:ext>
            </a:extLst>
          </a:blip>
          <a:srcRect t="91924"/>
          <a:stretch>
            <a:fillRect/>
          </a:stretch>
        </p:blipFill>
        <p:spPr bwMode="auto">
          <a:xfrm>
            <a:off x="0" y="6305550"/>
            <a:ext cx="914558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a:stretch>
            <a:fillRect/>
          </a:stretch>
        </p:blipFill>
        <p:spPr>
          <a:xfrm>
            <a:off x="1752600" y="225852"/>
            <a:ext cx="5836995" cy="6631467"/>
          </a:xfrm>
          <a:prstGeom prst="rect">
            <a:avLst/>
          </a:prstGeom>
        </p:spPr>
      </p:pic>
    </p:spTree>
    <p:extLst>
      <p:ext uri="{BB962C8B-B14F-4D97-AF65-F5344CB8AC3E}">
        <p14:creationId xmlns:p14="http://schemas.microsoft.com/office/powerpoint/2010/main" val="9313279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5"/>
          <p:cNvSpPr>
            <a:spLocks noGrp="1"/>
          </p:cNvSpPr>
          <p:nvPr>
            <p:ph type="ctrTitle"/>
          </p:nvPr>
        </p:nvSpPr>
        <p:spPr/>
        <p:txBody>
          <a:bodyPr/>
          <a:lstStyle/>
          <a:p>
            <a:r>
              <a:rPr lang="en-US" sz="3600" dirty="0">
                <a:solidFill>
                  <a:srgbClr val="0054A2"/>
                </a:solidFill>
              </a:rPr>
              <a:t>Priorities, Goals, Strategies, and Outcomes</a:t>
            </a:r>
          </a:p>
        </p:txBody>
      </p:sp>
      <p:pic>
        <p:nvPicPr>
          <p:cNvPr id="74755" name="Picture 2" descr="LSC PowerPoint Templ#58992F.jpg                                0058528AMacintosh HD                   C034A343:"/>
          <p:cNvPicPr>
            <a:picLocks noChangeAspect="1" noChangeArrowheads="1"/>
          </p:cNvPicPr>
          <p:nvPr/>
        </p:nvPicPr>
        <p:blipFill>
          <a:blip r:embed="rId2">
            <a:extLst>
              <a:ext uri="{28A0092B-C50C-407E-A947-70E740481C1C}">
                <a14:useLocalDpi xmlns:a14="http://schemas.microsoft.com/office/drawing/2010/main" val="0"/>
              </a:ext>
            </a:extLst>
          </a:blip>
          <a:srcRect t="91924"/>
          <a:stretch>
            <a:fillRect/>
          </a:stretch>
        </p:blipFill>
        <p:spPr bwMode="auto">
          <a:xfrm>
            <a:off x="0" y="6305550"/>
            <a:ext cx="914558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00" y="4648200"/>
            <a:ext cx="1545336" cy="1545336"/>
          </a:xfrm>
          <a:prstGeom prst="rect">
            <a:avLst/>
          </a:prstGeom>
        </p:spPr>
      </p:pic>
    </p:spTree>
    <p:extLst>
      <p:ext uri="{BB962C8B-B14F-4D97-AF65-F5344CB8AC3E}">
        <p14:creationId xmlns:p14="http://schemas.microsoft.com/office/powerpoint/2010/main" val="33891116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274638"/>
            <a:ext cx="8229600" cy="706506"/>
          </a:xfrm>
        </p:spPr>
        <p:txBody>
          <a:bodyPr/>
          <a:lstStyle/>
          <a:p>
            <a:pPr eaLnBrk="1" hangingPunct="1">
              <a:defRPr/>
            </a:pPr>
            <a:r>
              <a:rPr lang="en-US" sz="2400" dirty="0">
                <a:solidFill>
                  <a:srgbClr val="0054A2"/>
                </a:solidFill>
              </a:rPr>
              <a:t>Priorities, Goals, Strategies, and Desired Outcomes Charts</a:t>
            </a:r>
          </a:p>
        </p:txBody>
      </p:sp>
      <p:pic>
        <p:nvPicPr>
          <p:cNvPr id="33795" name="Picture 2" descr="LSC PowerPoint Templ#58992F.jpg                                0058528AMacintosh HD                   C034A343:"/>
          <p:cNvPicPr>
            <a:picLocks noChangeAspect="1" noChangeArrowheads="1"/>
          </p:cNvPicPr>
          <p:nvPr/>
        </p:nvPicPr>
        <p:blipFill>
          <a:blip r:embed="rId3">
            <a:extLst>
              <a:ext uri="{28A0092B-C50C-407E-A947-70E740481C1C}">
                <a14:useLocalDpi xmlns:a14="http://schemas.microsoft.com/office/drawing/2010/main" val="0"/>
              </a:ext>
            </a:extLst>
          </a:blip>
          <a:srcRect t="91924"/>
          <a:stretch>
            <a:fillRect/>
          </a:stretch>
        </p:blipFill>
        <p:spPr bwMode="auto">
          <a:xfrm>
            <a:off x="0" y="6305550"/>
            <a:ext cx="914558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1"/>
          </p:nvPr>
        </p:nvSpPr>
        <p:spPr/>
        <p:txBody>
          <a:bodyPr/>
          <a:lstStyle/>
          <a:p>
            <a:pPr>
              <a:defRPr/>
            </a:pPr>
            <a:fld id="{877B7F56-928B-4FDF-A6E8-ED17EB9A22CF}" type="slidenum">
              <a:rPr lang="en-US"/>
              <a:pPr>
                <a:defRPr/>
              </a:pPr>
              <a:t>36</a:t>
            </a:fld>
            <a:endParaRPr lang="en-US" dirty="0"/>
          </a:p>
        </p:txBody>
      </p:sp>
      <p:sp>
        <p:nvSpPr>
          <p:cNvPr id="2" name="TextBox 1"/>
          <p:cNvSpPr txBox="1"/>
          <p:nvPr/>
        </p:nvSpPr>
        <p:spPr>
          <a:xfrm>
            <a:off x="5814060" y="1509782"/>
            <a:ext cx="2415540" cy="1233418"/>
          </a:xfrm>
          <a:prstGeom prst="rect">
            <a:avLst/>
          </a:prstGeom>
          <a:solidFill>
            <a:schemeClr val="tx2"/>
          </a:solidFill>
        </p:spPr>
        <p:txBody>
          <a:bodyPr wrap="square" rtlCol="0">
            <a:spAutoFit/>
          </a:bodyPr>
          <a:lstStyle/>
          <a:p>
            <a:r>
              <a:rPr lang="en-US" dirty="0">
                <a:solidFill>
                  <a:schemeClr val="bg1"/>
                </a:solidFill>
                <a:latin typeface="+mn-lt"/>
              </a:rPr>
              <a:t>Priorities, Goals, Strategies, and Desired Outcomes for 2017</a:t>
            </a:r>
          </a:p>
        </p:txBody>
      </p:sp>
      <p:cxnSp>
        <p:nvCxnSpPr>
          <p:cNvPr id="4" name="Straight Arrow Connector 3"/>
          <p:cNvCxnSpPr/>
          <p:nvPr/>
        </p:nvCxnSpPr>
        <p:spPr>
          <a:xfrm flipH="1">
            <a:off x="5448300" y="1676400"/>
            <a:ext cx="365760" cy="0"/>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3314700" y="4852281"/>
            <a:ext cx="365760" cy="6382"/>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380995" y="4648200"/>
            <a:ext cx="2124205" cy="923330"/>
          </a:xfrm>
          <a:prstGeom prst="rect">
            <a:avLst/>
          </a:prstGeom>
          <a:solidFill>
            <a:schemeClr val="tx2"/>
          </a:solidFill>
        </p:spPr>
        <p:txBody>
          <a:bodyPr wrap="square" rtlCol="0">
            <a:spAutoFit/>
          </a:bodyPr>
          <a:lstStyle/>
          <a:p>
            <a:r>
              <a:rPr lang="en-US" dirty="0">
                <a:solidFill>
                  <a:schemeClr val="bg1"/>
                </a:solidFill>
                <a:latin typeface="+mn-lt"/>
              </a:rPr>
              <a:t>Outcomes Met for Previous Priorities for 2016</a:t>
            </a:r>
          </a:p>
        </p:txBody>
      </p:sp>
      <p:pic>
        <p:nvPicPr>
          <p:cNvPr id="11" name="Picture 10"/>
          <p:cNvPicPr/>
          <p:nvPr/>
        </p:nvPicPr>
        <p:blipFill rotWithShape="1">
          <a:blip r:embed="rId4"/>
          <a:srcRect l="62821" t="32662" r="12394" b="36109"/>
          <a:stretch/>
        </p:blipFill>
        <p:spPr bwMode="auto">
          <a:xfrm>
            <a:off x="457200" y="879758"/>
            <a:ext cx="4991100" cy="2122948"/>
          </a:xfrm>
          <a:prstGeom prst="rect">
            <a:avLst/>
          </a:prstGeom>
          <a:ln w="12700">
            <a:solidFill>
              <a:schemeClr val="tx2"/>
            </a:solidFill>
          </a:ln>
          <a:extLst>
            <a:ext uri="{53640926-AAD7-44D8-BBD7-CCE9431645EC}">
              <a14:shadowObscured xmlns:a14="http://schemas.microsoft.com/office/drawing/2010/main"/>
            </a:ext>
          </a:extLst>
        </p:spPr>
      </p:pic>
      <p:pic>
        <p:nvPicPr>
          <p:cNvPr id="3" name="Picture 2"/>
          <p:cNvPicPr>
            <a:picLocks noChangeAspect="1"/>
          </p:cNvPicPr>
          <p:nvPr/>
        </p:nvPicPr>
        <p:blipFill>
          <a:blip r:embed="rId5"/>
          <a:stretch>
            <a:fillRect/>
          </a:stretch>
        </p:blipFill>
        <p:spPr>
          <a:xfrm>
            <a:off x="3680460" y="3140819"/>
            <a:ext cx="4849617" cy="3190131"/>
          </a:xfrm>
          <a:prstGeom prst="rect">
            <a:avLst/>
          </a:prstGeom>
          <a:ln>
            <a:solidFill>
              <a:schemeClr val="tx2"/>
            </a:solidFill>
          </a:ln>
        </p:spPr>
      </p:pic>
    </p:spTree>
    <p:extLst>
      <p:ext uri="{BB962C8B-B14F-4D97-AF65-F5344CB8AC3E}">
        <p14:creationId xmlns:p14="http://schemas.microsoft.com/office/powerpoint/2010/main" val="1988375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rgbClr val="0054A2"/>
                </a:solidFill>
              </a:rPr>
              <a:t>Case Service Outcomes</a:t>
            </a:r>
          </a:p>
        </p:txBody>
      </p:sp>
      <p:sp>
        <p:nvSpPr>
          <p:cNvPr id="3" name="Content Placeholder 2"/>
          <p:cNvSpPr>
            <a:spLocks noGrp="1"/>
          </p:cNvSpPr>
          <p:nvPr>
            <p:ph idx="1"/>
          </p:nvPr>
        </p:nvSpPr>
        <p:spPr/>
        <p:txBody>
          <a:bodyPr/>
          <a:lstStyle/>
          <a:p>
            <a:r>
              <a:rPr lang="en-US" sz="2200" dirty="0"/>
              <a:t>Applicants are required to report outcomes only for case services –  limited and extended</a:t>
            </a:r>
          </a:p>
          <a:p>
            <a:pPr>
              <a:lnSpc>
                <a:spcPts val="1700"/>
              </a:lnSpc>
            </a:pPr>
            <a:endParaRPr lang="en-US" sz="2200" dirty="0"/>
          </a:p>
          <a:p>
            <a:r>
              <a:rPr lang="en-US" sz="2200" dirty="0"/>
              <a:t>Case services outcomes are the tangible results of case services such as improvements in clients’ housing conditions, income, and, employment.</a:t>
            </a:r>
          </a:p>
          <a:p>
            <a:pPr>
              <a:lnSpc>
                <a:spcPts val="1700"/>
              </a:lnSpc>
            </a:pPr>
            <a:endParaRPr lang="en-US" sz="2200" dirty="0"/>
          </a:p>
          <a:p>
            <a:r>
              <a:rPr lang="en-US" sz="2200" dirty="0"/>
              <a:t>Case service outcomes for clients should be expressed in concrete, measurable terms (i.e., a specified number of clients are provided with specified benefits).</a:t>
            </a:r>
          </a:p>
        </p:txBody>
      </p:sp>
      <p:pic>
        <p:nvPicPr>
          <p:cNvPr id="4" name="Picture 2" descr="LSC PowerPoint Templ#58992F.jpg                                0058528AMacintosh HD                   C034A343:"/>
          <p:cNvPicPr>
            <a:picLocks noChangeAspect="1" noChangeArrowheads="1"/>
          </p:cNvPicPr>
          <p:nvPr/>
        </p:nvPicPr>
        <p:blipFill>
          <a:blip r:embed="rId2">
            <a:extLst>
              <a:ext uri="{28A0092B-C50C-407E-A947-70E740481C1C}">
                <a14:useLocalDpi xmlns:a14="http://schemas.microsoft.com/office/drawing/2010/main" val="0"/>
              </a:ext>
            </a:extLst>
          </a:blip>
          <a:srcRect t="91924"/>
          <a:stretch>
            <a:fillRect/>
          </a:stretch>
        </p:blipFill>
        <p:spPr bwMode="auto">
          <a:xfrm>
            <a:off x="0" y="6305550"/>
            <a:ext cx="914558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7926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sz="2400" dirty="0">
                <a:solidFill>
                  <a:srgbClr val="0054A2"/>
                </a:solidFill>
              </a:rPr>
              <a:t>Examples of outcome descriptions that are acceptable</a:t>
            </a:r>
          </a:p>
        </p:txBody>
      </p:sp>
      <p:sp>
        <p:nvSpPr>
          <p:cNvPr id="3" name="Content Placeholder 2"/>
          <p:cNvSpPr>
            <a:spLocks noGrp="1"/>
          </p:cNvSpPr>
          <p:nvPr>
            <p:ph idx="1"/>
          </p:nvPr>
        </p:nvSpPr>
        <p:spPr>
          <a:xfrm>
            <a:off x="457200" y="1219200"/>
            <a:ext cx="8229600" cy="4876800"/>
          </a:xfrm>
        </p:spPr>
        <p:txBody>
          <a:bodyPr/>
          <a:lstStyle/>
          <a:p>
            <a:r>
              <a:rPr lang="en-US" sz="2200" dirty="0"/>
              <a:t>Housing conditions will be improved for 200 clients</a:t>
            </a:r>
          </a:p>
          <a:p>
            <a:pPr>
              <a:lnSpc>
                <a:spcPts val="1200"/>
              </a:lnSpc>
            </a:pPr>
            <a:endParaRPr lang="en-US" sz="2200" dirty="0"/>
          </a:p>
          <a:p>
            <a:r>
              <a:rPr lang="en-US" sz="2200" dirty="0"/>
              <a:t>The criminal records of 150 clients will be expunged</a:t>
            </a:r>
          </a:p>
          <a:p>
            <a:pPr>
              <a:lnSpc>
                <a:spcPts val="1200"/>
              </a:lnSpc>
            </a:pPr>
            <a:endParaRPr lang="en-US" sz="2200" dirty="0"/>
          </a:p>
          <a:p>
            <a:r>
              <a:rPr lang="en-US" sz="2200" dirty="0"/>
              <a:t>200 families will have court orders that protect a family member from domestic violence</a:t>
            </a:r>
          </a:p>
          <a:p>
            <a:pPr>
              <a:lnSpc>
                <a:spcPts val="1200"/>
              </a:lnSpc>
            </a:pPr>
            <a:endParaRPr lang="en-US" sz="2200" dirty="0"/>
          </a:p>
          <a:p>
            <a:r>
              <a:rPr lang="en-US" sz="2200" dirty="0"/>
              <a:t>100 foreclosures will be prevented </a:t>
            </a:r>
          </a:p>
          <a:p>
            <a:pPr>
              <a:lnSpc>
                <a:spcPts val="1200"/>
              </a:lnSpc>
            </a:pPr>
            <a:endParaRPr lang="en-US" sz="2200" dirty="0"/>
          </a:p>
          <a:p>
            <a:r>
              <a:rPr lang="en-US" sz="2200" dirty="0"/>
              <a:t>200 evictions will be averted</a:t>
            </a:r>
          </a:p>
          <a:p>
            <a:pPr>
              <a:lnSpc>
                <a:spcPts val="1200"/>
              </a:lnSpc>
            </a:pPr>
            <a:endParaRPr lang="en-US" sz="2200" dirty="0"/>
          </a:p>
          <a:p>
            <a:r>
              <a:rPr lang="en-US" sz="2200" dirty="0"/>
              <a:t>200 clients will obtain or have SSI/SSD benefits increased</a:t>
            </a:r>
          </a:p>
          <a:p>
            <a:pPr>
              <a:lnSpc>
                <a:spcPts val="1200"/>
              </a:lnSpc>
            </a:pPr>
            <a:endParaRPr lang="en-US" sz="2200" dirty="0"/>
          </a:p>
          <a:p>
            <a:r>
              <a:rPr lang="en-US" sz="2200" dirty="0"/>
              <a:t>Medicaid benefits will be preserved and/or increased for 300 clients</a:t>
            </a:r>
          </a:p>
        </p:txBody>
      </p:sp>
      <p:pic>
        <p:nvPicPr>
          <p:cNvPr id="4" name="Picture 2" descr="LSC PowerPoint Templ#58992F.jpg                                0058528AMacintosh HD                   C034A343:"/>
          <p:cNvPicPr>
            <a:picLocks noChangeAspect="1" noChangeArrowheads="1"/>
          </p:cNvPicPr>
          <p:nvPr/>
        </p:nvPicPr>
        <p:blipFill>
          <a:blip r:embed="rId2">
            <a:extLst>
              <a:ext uri="{28A0092B-C50C-407E-A947-70E740481C1C}">
                <a14:useLocalDpi xmlns:a14="http://schemas.microsoft.com/office/drawing/2010/main" val="0"/>
              </a:ext>
            </a:extLst>
          </a:blip>
          <a:srcRect t="91924"/>
          <a:stretch>
            <a:fillRect/>
          </a:stretch>
        </p:blipFill>
        <p:spPr bwMode="auto">
          <a:xfrm>
            <a:off x="0" y="6305550"/>
            <a:ext cx="914558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15973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9438"/>
            <a:ext cx="8229600" cy="868362"/>
          </a:xfrm>
        </p:spPr>
        <p:txBody>
          <a:bodyPr/>
          <a:lstStyle/>
          <a:p>
            <a:r>
              <a:rPr lang="en-US" sz="2400" dirty="0">
                <a:solidFill>
                  <a:srgbClr val="0054A2"/>
                </a:solidFill>
              </a:rPr>
              <a:t>Examples of unacceptable desired outcomes for cases and  the reasons they are not acceptable.</a:t>
            </a:r>
            <a:br>
              <a:rPr lang="en-US" sz="2400" dirty="0">
                <a:solidFill>
                  <a:srgbClr val="0054A2"/>
                </a:solidFill>
              </a:rPr>
            </a:br>
            <a:endParaRPr lang="en-US" sz="2400" dirty="0">
              <a:solidFill>
                <a:srgbClr val="0054A2"/>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17730843"/>
              </p:ext>
            </p:extLst>
          </p:nvPr>
        </p:nvGraphicFramePr>
        <p:xfrm>
          <a:off x="926465" y="1679733"/>
          <a:ext cx="7455535" cy="4111467"/>
        </p:xfrm>
        <a:graphic>
          <a:graphicData uri="http://schemas.openxmlformats.org/drawingml/2006/table">
            <a:tbl>
              <a:tblPr firstRow="1" firstCol="1" bandRow="1">
                <a:tableStyleId>{5C22544A-7EE6-4342-B048-85BDC9FD1C3A}</a:tableStyleId>
              </a:tblPr>
              <a:tblGrid>
                <a:gridCol w="3754958">
                  <a:extLst>
                    <a:ext uri="{9D8B030D-6E8A-4147-A177-3AD203B41FA5}">
                      <a16:colId xmlns:a16="http://schemas.microsoft.com/office/drawing/2014/main" val="20000"/>
                    </a:ext>
                  </a:extLst>
                </a:gridCol>
                <a:gridCol w="3700577">
                  <a:extLst>
                    <a:ext uri="{9D8B030D-6E8A-4147-A177-3AD203B41FA5}">
                      <a16:colId xmlns:a16="http://schemas.microsoft.com/office/drawing/2014/main" val="20001"/>
                    </a:ext>
                  </a:extLst>
                </a:gridCol>
              </a:tblGrid>
              <a:tr h="621520">
                <a:tc>
                  <a:txBody>
                    <a:bodyPr/>
                    <a:lstStyle/>
                    <a:p>
                      <a:pPr marL="0" marR="0" algn="ctr">
                        <a:spcBef>
                          <a:spcPts val="0"/>
                        </a:spcBef>
                        <a:spcAft>
                          <a:spcPts val="0"/>
                        </a:spcAft>
                      </a:pPr>
                      <a:r>
                        <a:rPr lang="en-US" sz="1200" dirty="0">
                          <a:effectLst/>
                        </a:rPr>
                        <a:t>Examples of unacceptable case outcomes</a:t>
                      </a:r>
                      <a:endParaRPr lang="en-US" sz="1200" dirty="0">
                        <a:effectLst/>
                        <a:latin typeface="Times New Roman"/>
                        <a:ea typeface="Calibri"/>
                      </a:endParaRPr>
                    </a:p>
                  </a:txBody>
                  <a:tcPr marL="68580" marR="68580" marT="0" marB="0" anchor="ctr"/>
                </a:tc>
                <a:tc>
                  <a:txBody>
                    <a:bodyPr/>
                    <a:lstStyle/>
                    <a:p>
                      <a:pPr marL="0" marR="0" algn="ctr">
                        <a:spcBef>
                          <a:spcPts val="0"/>
                        </a:spcBef>
                        <a:spcAft>
                          <a:spcPts val="0"/>
                        </a:spcAft>
                      </a:pPr>
                      <a:r>
                        <a:rPr lang="en-US" sz="1200" dirty="0">
                          <a:effectLst/>
                        </a:rPr>
                        <a:t>The reason why these outcomes are not acceptable</a:t>
                      </a:r>
                      <a:endParaRPr lang="en-US" sz="1200" dirty="0">
                        <a:effectLst/>
                        <a:latin typeface="Times New Roman"/>
                        <a:ea typeface="Calibri"/>
                      </a:endParaRPr>
                    </a:p>
                  </a:txBody>
                  <a:tcPr marL="68580" marR="68580" marT="0" marB="0" anchor="ctr"/>
                </a:tc>
                <a:extLst>
                  <a:ext uri="{0D108BD9-81ED-4DB2-BD59-A6C34878D82A}">
                    <a16:rowId xmlns:a16="http://schemas.microsoft.com/office/drawing/2014/main" val="10000"/>
                  </a:ext>
                </a:extLst>
              </a:tr>
              <a:tr h="621520">
                <a:tc>
                  <a:txBody>
                    <a:bodyPr/>
                    <a:lstStyle/>
                    <a:p>
                      <a:pPr marL="228600" marR="0" indent="-228600">
                        <a:spcBef>
                          <a:spcPts val="0"/>
                        </a:spcBef>
                        <a:spcAft>
                          <a:spcPts val="0"/>
                        </a:spcAft>
                      </a:pPr>
                      <a:r>
                        <a:rPr lang="en-US" sz="1200" dirty="0">
                          <a:effectLst/>
                        </a:rPr>
                        <a:t>o</a:t>
                      </a:r>
                      <a:r>
                        <a:rPr lang="en-US" sz="700" dirty="0">
                          <a:effectLst/>
                        </a:rPr>
                        <a:t>   </a:t>
                      </a:r>
                      <a:r>
                        <a:rPr lang="en-US" sz="1200" dirty="0">
                          <a:effectLst/>
                        </a:rPr>
                        <a:t>Develop and launch three medical legal partnerships</a:t>
                      </a:r>
                      <a:endParaRPr lang="en-US" sz="1200" dirty="0">
                        <a:effectLst/>
                        <a:latin typeface="Times New Roman"/>
                        <a:ea typeface="Calibri"/>
                      </a:endParaRPr>
                    </a:p>
                  </a:txBody>
                  <a:tcPr marL="68580" marR="68580" marT="0" marB="0" anchor="ctr"/>
                </a:tc>
                <a:tc>
                  <a:txBody>
                    <a:bodyPr/>
                    <a:lstStyle/>
                    <a:p>
                      <a:pPr marL="228600" marR="0" indent="-228600">
                        <a:spcBef>
                          <a:spcPts val="0"/>
                        </a:spcBef>
                        <a:spcAft>
                          <a:spcPts val="0"/>
                        </a:spcAft>
                      </a:pPr>
                      <a:r>
                        <a:rPr lang="en-US" sz="1200">
                          <a:effectLst/>
                        </a:rPr>
                        <a:t>o</a:t>
                      </a:r>
                      <a:r>
                        <a:rPr lang="en-US" sz="700">
                          <a:effectLst/>
                        </a:rPr>
                        <a:t>   </a:t>
                      </a:r>
                      <a:r>
                        <a:rPr lang="en-US" sz="1200">
                          <a:effectLst/>
                        </a:rPr>
                        <a:t>Does not describe results of case services</a:t>
                      </a:r>
                      <a:endParaRPr lang="en-US" sz="1200">
                        <a:effectLst/>
                        <a:latin typeface="Times New Roman"/>
                        <a:ea typeface="Calibri"/>
                      </a:endParaRPr>
                    </a:p>
                  </a:txBody>
                  <a:tcPr marL="68580" marR="68580" marT="0" marB="0" anchor="ctr"/>
                </a:tc>
                <a:extLst>
                  <a:ext uri="{0D108BD9-81ED-4DB2-BD59-A6C34878D82A}">
                    <a16:rowId xmlns:a16="http://schemas.microsoft.com/office/drawing/2014/main" val="10001"/>
                  </a:ext>
                </a:extLst>
              </a:tr>
              <a:tr h="702870">
                <a:tc>
                  <a:txBody>
                    <a:bodyPr/>
                    <a:lstStyle/>
                    <a:p>
                      <a:pPr marL="228600" marR="0" indent="-228600">
                        <a:spcBef>
                          <a:spcPts val="0"/>
                        </a:spcBef>
                        <a:spcAft>
                          <a:spcPts val="0"/>
                        </a:spcAft>
                      </a:pPr>
                      <a:r>
                        <a:rPr lang="en-US" sz="1200" dirty="0">
                          <a:effectLst/>
                        </a:rPr>
                        <a:t>o</a:t>
                      </a:r>
                      <a:r>
                        <a:rPr lang="en-US" sz="700" dirty="0">
                          <a:effectLst/>
                        </a:rPr>
                        <a:t>   </a:t>
                      </a:r>
                      <a:r>
                        <a:rPr lang="en-US" sz="1200" dirty="0">
                          <a:effectLst/>
                        </a:rPr>
                        <a:t>Provide all domestic violence shelters with information about how the legal aid program can help</a:t>
                      </a:r>
                      <a:endParaRPr lang="en-US" sz="1200" dirty="0">
                        <a:effectLst/>
                        <a:latin typeface="Times New Roman"/>
                        <a:ea typeface="Calibri"/>
                      </a:endParaRPr>
                    </a:p>
                  </a:txBody>
                  <a:tcPr marL="68580" marR="68580" marT="0" marB="0" anchor="ctr"/>
                </a:tc>
                <a:tc>
                  <a:txBody>
                    <a:bodyPr/>
                    <a:lstStyle/>
                    <a:p>
                      <a:pPr marL="228600" marR="0" indent="-228600">
                        <a:spcBef>
                          <a:spcPts val="0"/>
                        </a:spcBef>
                        <a:spcAft>
                          <a:spcPts val="0"/>
                        </a:spcAft>
                      </a:pPr>
                      <a:r>
                        <a:rPr lang="en-US" sz="1200">
                          <a:effectLst/>
                        </a:rPr>
                        <a:t>o</a:t>
                      </a:r>
                      <a:r>
                        <a:rPr lang="en-US" sz="700">
                          <a:effectLst/>
                        </a:rPr>
                        <a:t>   </a:t>
                      </a:r>
                      <a:r>
                        <a:rPr lang="en-US" sz="1200">
                          <a:effectLst/>
                        </a:rPr>
                        <a:t>Does not describe case services.  Also, does not specify concrete, tangible benefits in measurable terms    </a:t>
                      </a:r>
                      <a:endParaRPr lang="en-US" sz="1200">
                        <a:effectLst/>
                        <a:latin typeface="Times New Roman"/>
                        <a:ea typeface="Calibri"/>
                      </a:endParaRPr>
                    </a:p>
                  </a:txBody>
                  <a:tcPr marL="68580" marR="68580" marT="0" marB="0" anchor="ctr"/>
                </a:tc>
                <a:extLst>
                  <a:ext uri="{0D108BD9-81ED-4DB2-BD59-A6C34878D82A}">
                    <a16:rowId xmlns:a16="http://schemas.microsoft.com/office/drawing/2014/main" val="10002"/>
                  </a:ext>
                </a:extLst>
              </a:tr>
              <a:tr h="1171451">
                <a:tc>
                  <a:txBody>
                    <a:bodyPr/>
                    <a:lstStyle/>
                    <a:p>
                      <a:pPr marL="228600" marR="0" indent="-228600">
                        <a:spcBef>
                          <a:spcPts val="0"/>
                        </a:spcBef>
                        <a:spcAft>
                          <a:spcPts val="0"/>
                        </a:spcAft>
                      </a:pPr>
                      <a:r>
                        <a:rPr lang="en-US" sz="1200">
                          <a:effectLst/>
                        </a:rPr>
                        <a:t>o</a:t>
                      </a:r>
                      <a:r>
                        <a:rPr lang="en-US" sz="700">
                          <a:effectLst/>
                        </a:rPr>
                        <a:t>   </a:t>
                      </a:r>
                      <a:r>
                        <a:rPr lang="en-US" sz="1200">
                          <a:effectLst/>
                        </a:rPr>
                        <a:t>Reduce the percentage of homelessness in the client community</a:t>
                      </a:r>
                      <a:endParaRPr lang="en-US" sz="1200">
                        <a:effectLst/>
                        <a:latin typeface="Times New Roman"/>
                        <a:ea typeface="Calibri"/>
                      </a:endParaRPr>
                    </a:p>
                  </a:txBody>
                  <a:tcPr marL="68580" marR="68580" marT="0" marB="0" anchor="ctr"/>
                </a:tc>
                <a:tc>
                  <a:txBody>
                    <a:bodyPr/>
                    <a:lstStyle/>
                    <a:p>
                      <a:pPr marL="228600" marR="0" indent="-228600">
                        <a:spcBef>
                          <a:spcPts val="0"/>
                        </a:spcBef>
                        <a:spcAft>
                          <a:spcPts val="0"/>
                        </a:spcAft>
                      </a:pPr>
                      <a:r>
                        <a:rPr lang="en-US" sz="1200">
                          <a:effectLst/>
                        </a:rPr>
                        <a:t>o</a:t>
                      </a:r>
                      <a:r>
                        <a:rPr lang="en-US" sz="700">
                          <a:effectLst/>
                        </a:rPr>
                        <a:t>   </a:t>
                      </a:r>
                      <a:r>
                        <a:rPr lang="en-US" sz="1200">
                          <a:effectLst/>
                        </a:rPr>
                        <a:t>Not specific enough.  What are the specific case outcomes that will reduce homelessness?  What will be the specific percentage reduction?  How will it be calculated? </a:t>
                      </a:r>
                      <a:endParaRPr lang="en-US" sz="1200">
                        <a:effectLst/>
                        <a:latin typeface="Times New Roman"/>
                        <a:ea typeface="Calibri"/>
                      </a:endParaRPr>
                    </a:p>
                  </a:txBody>
                  <a:tcPr marL="68580" marR="68580" marT="0" marB="0" anchor="ctr"/>
                </a:tc>
                <a:extLst>
                  <a:ext uri="{0D108BD9-81ED-4DB2-BD59-A6C34878D82A}">
                    <a16:rowId xmlns:a16="http://schemas.microsoft.com/office/drawing/2014/main" val="10003"/>
                  </a:ext>
                </a:extLst>
              </a:tr>
              <a:tr h="497053">
                <a:tc>
                  <a:txBody>
                    <a:bodyPr/>
                    <a:lstStyle/>
                    <a:p>
                      <a:pPr marL="228600" marR="0" indent="-228600">
                        <a:spcBef>
                          <a:spcPts val="0"/>
                        </a:spcBef>
                        <a:spcAft>
                          <a:spcPts val="0"/>
                        </a:spcAft>
                      </a:pPr>
                      <a:r>
                        <a:rPr lang="en-US" sz="1200">
                          <a:effectLst/>
                        </a:rPr>
                        <a:t>o</a:t>
                      </a:r>
                      <a:r>
                        <a:rPr lang="en-US" sz="700">
                          <a:effectLst/>
                        </a:rPr>
                        <a:t>   </a:t>
                      </a:r>
                      <a:r>
                        <a:rPr lang="en-US" sz="1200">
                          <a:effectLst/>
                        </a:rPr>
                        <a:t>Serve client community in family preservation issues</a:t>
                      </a:r>
                      <a:endParaRPr lang="en-US" sz="1200">
                        <a:effectLst/>
                        <a:latin typeface="Times New Roman"/>
                        <a:ea typeface="Calibri"/>
                      </a:endParaRPr>
                    </a:p>
                  </a:txBody>
                  <a:tcPr marL="68580" marR="68580" marT="0" marB="0" anchor="ctr"/>
                </a:tc>
                <a:tc>
                  <a:txBody>
                    <a:bodyPr/>
                    <a:lstStyle/>
                    <a:p>
                      <a:pPr marL="228600" marR="0" indent="-228600">
                        <a:spcBef>
                          <a:spcPts val="0"/>
                        </a:spcBef>
                        <a:spcAft>
                          <a:spcPts val="0"/>
                        </a:spcAft>
                      </a:pPr>
                      <a:r>
                        <a:rPr lang="en-US" sz="1200">
                          <a:effectLst/>
                        </a:rPr>
                        <a:t>o</a:t>
                      </a:r>
                      <a:r>
                        <a:rPr lang="en-US" sz="700">
                          <a:effectLst/>
                        </a:rPr>
                        <a:t>   </a:t>
                      </a:r>
                      <a:r>
                        <a:rPr lang="en-US" sz="1200">
                          <a:effectLst/>
                        </a:rPr>
                        <a:t>Does not specify concrete, tangible benefits in measurable terms  </a:t>
                      </a:r>
                      <a:endParaRPr lang="en-US" sz="1200">
                        <a:effectLst/>
                        <a:latin typeface="Times New Roman"/>
                        <a:ea typeface="Calibri"/>
                      </a:endParaRPr>
                    </a:p>
                  </a:txBody>
                  <a:tcPr marL="68580" marR="68580" marT="0" marB="0" anchor="ctr"/>
                </a:tc>
                <a:extLst>
                  <a:ext uri="{0D108BD9-81ED-4DB2-BD59-A6C34878D82A}">
                    <a16:rowId xmlns:a16="http://schemas.microsoft.com/office/drawing/2014/main" val="10004"/>
                  </a:ext>
                </a:extLst>
              </a:tr>
              <a:tr h="497053">
                <a:tc>
                  <a:txBody>
                    <a:bodyPr/>
                    <a:lstStyle/>
                    <a:p>
                      <a:pPr marL="228600" marR="0" indent="-228600">
                        <a:spcBef>
                          <a:spcPts val="0"/>
                        </a:spcBef>
                        <a:spcAft>
                          <a:spcPts val="0"/>
                        </a:spcAft>
                      </a:pPr>
                      <a:r>
                        <a:rPr lang="en-US" sz="1200" dirty="0">
                          <a:effectLst/>
                        </a:rPr>
                        <a:t>o</a:t>
                      </a:r>
                      <a:r>
                        <a:rPr lang="en-US" sz="700" dirty="0">
                          <a:effectLst/>
                        </a:rPr>
                        <a:t> </a:t>
                      </a:r>
                      <a:r>
                        <a:rPr lang="en-US" sz="700" dirty="0">
                          <a:solidFill>
                            <a:srgbClr val="FFFF00"/>
                          </a:solidFill>
                          <a:effectLst/>
                        </a:rPr>
                        <a:t>  </a:t>
                      </a:r>
                      <a:r>
                        <a:rPr lang="en-US" sz="1200" dirty="0">
                          <a:solidFill>
                            <a:srgbClr val="FFFF00"/>
                          </a:solidFill>
                          <a:effectLst/>
                        </a:rPr>
                        <a:t>Provide high quality legal representation to the client community</a:t>
                      </a:r>
                      <a:endParaRPr lang="en-US" sz="1200" dirty="0">
                        <a:solidFill>
                          <a:srgbClr val="FFFF00"/>
                        </a:solidFill>
                        <a:effectLst/>
                        <a:latin typeface="Times New Roman"/>
                        <a:ea typeface="Calibri"/>
                      </a:endParaRPr>
                    </a:p>
                  </a:txBody>
                  <a:tcPr marL="68580" marR="68580" marT="0" marB="0" anchor="ctr"/>
                </a:tc>
                <a:tc>
                  <a:txBody>
                    <a:bodyPr/>
                    <a:lstStyle/>
                    <a:p>
                      <a:pPr marL="228600" marR="0" indent="-228600">
                        <a:spcBef>
                          <a:spcPts val="0"/>
                        </a:spcBef>
                        <a:spcAft>
                          <a:spcPts val="0"/>
                        </a:spcAft>
                      </a:pPr>
                      <a:r>
                        <a:rPr lang="en-US" sz="1200" dirty="0">
                          <a:effectLst/>
                        </a:rPr>
                        <a:t>o</a:t>
                      </a:r>
                      <a:r>
                        <a:rPr lang="en-US" sz="700" dirty="0">
                          <a:effectLst/>
                        </a:rPr>
                        <a:t>   </a:t>
                      </a:r>
                      <a:r>
                        <a:rPr lang="en-US" sz="1200" dirty="0">
                          <a:effectLst/>
                        </a:rPr>
                        <a:t>Does not specify concrete, tangible benefits in measurable terms  </a:t>
                      </a:r>
                      <a:endParaRPr lang="en-US" sz="1200" dirty="0">
                        <a:effectLst/>
                        <a:latin typeface="Times New Roman"/>
                        <a:ea typeface="Calibri"/>
                      </a:endParaRPr>
                    </a:p>
                  </a:txBody>
                  <a:tcPr marL="68580" marR="68580" marT="0" marB="0" anchor="ctr"/>
                </a:tc>
                <a:extLst>
                  <a:ext uri="{0D108BD9-81ED-4DB2-BD59-A6C34878D82A}">
                    <a16:rowId xmlns:a16="http://schemas.microsoft.com/office/drawing/2014/main" val="10005"/>
                  </a:ext>
                </a:extLst>
              </a:tr>
            </a:tbl>
          </a:graphicData>
        </a:graphic>
      </p:graphicFrame>
      <p:pic>
        <p:nvPicPr>
          <p:cNvPr id="5" name="Picture 2" descr="LSC PowerPoint Templ#58992F.jpg                                0058528AMacintosh HD                   C034A343:"/>
          <p:cNvPicPr>
            <a:picLocks noChangeAspect="1" noChangeArrowheads="1"/>
          </p:cNvPicPr>
          <p:nvPr/>
        </p:nvPicPr>
        <p:blipFill>
          <a:blip r:embed="rId2">
            <a:extLst>
              <a:ext uri="{28A0092B-C50C-407E-A947-70E740481C1C}">
                <a14:useLocalDpi xmlns:a14="http://schemas.microsoft.com/office/drawing/2010/main" val="0"/>
              </a:ext>
            </a:extLst>
          </a:blip>
          <a:srcRect t="91924"/>
          <a:stretch>
            <a:fillRect/>
          </a:stretch>
        </p:blipFill>
        <p:spPr bwMode="auto">
          <a:xfrm>
            <a:off x="0" y="6305550"/>
            <a:ext cx="914558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0739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sz="3200" dirty="0">
                <a:solidFill>
                  <a:srgbClr val="0054A2"/>
                </a:solidFill>
              </a:rPr>
              <a:t>Agenda</a:t>
            </a:r>
          </a:p>
        </p:txBody>
      </p:sp>
      <p:sp>
        <p:nvSpPr>
          <p:cNvPr id="3" name="Content Placeholder 2"/>
          <p:cNvSpPr>
            <a:spLocks noGrp="1"/>
          </p:cNvSpPr>
          <p:nvPr>
            <p:ph idx="1"/>
          </p:nvPr>
        </p:nvSpPr>
        <p:spPr>
          <a:xfrm>
            <a:off x="457200" y="1295400"/>
            <a:ext cx="8229600" cy="4830763"/>
          </a:xfrm>
        </p:spPr>
        <p:txBody>
          <a:bodyPr rtlCol="0">
            <a:noAutofit/>
          </a:bodyPr>
          <a:lstStyle/>
          <a:p>
            <a:pPr lvl="1">
              <a:buFont typeface="Arial" pitchFamily="34" charset="0"/>
              <a:buChar char="•"/>
              <a:defRPr/>
            </a:pPr>
            <a:r>
              <a:rPr lang="en-US" sz="2000" dirty="0"/>
              <a:t>Overview of the LSC grants process </a:t>
            </a:r>
          </a:p>
          <a:p>
            <a:pPr lvl="1">
              <a:buFont typeface="Arial" panose="020B0604020202020204" pitchFamily="34" charset="0"/>
              <a:buChar char="•"/>
            </a:pPr>
            <a:r>
              <a:rPr lang="en-US" sz="2000" dirty="0"/>
              <a:t>Overview of the Post PQV RFP</a:t>
            </a:r>
          </a:p>
          <a:p>
            <a:pPr marL="738188" indent="-276225"/>
            <a:r>
              <a:rPr lang="en-US" sz="2000" dirty="0"/>
              <a:t>Guidance on responding to the Post-PQV Inquiries</a:t>
            </a:r>
          </a:p>
          <a:p>
            <a:pPr marL="738188" indent="-276225"/>
            <a:r>
              <a:rPr lang="en-US" sz="2000" dirty="0"/>
              <a:t>Fiscal Application </a:t>
            </a:r>
          </a:p>
          <a:p>
            <a:pPr lvl="1">
              <a:buFont typeface="Arial" pitchFamily="34" charset="0"/>
              <a:buChar char="•"/>
              <a:defRPr/>
            </a:pPr>
            <a:r>
              <a:rPr lang="en-US" sz="2000" dirty="0"/>
              <a:t>Subgrants </a:t>
            </a:r>
          </a:p>
          <a:p>
            <a:pPr lvl="1">
              <a:buFont typeface="Arial" pitchFamily="34" charset="0"/>
              <a:buChar char="•"/>
              <a:defRPr/>
            </a:pPr>
            <a:r>
              <a:rPr lang="en-US" sz="2000" dirty="0"/>
              <a:t>LSC Regulations and Grant Assurances</a:t>
            </a:r>
          </a:p>
          <a:p>
            <a:pPr lvl="1">
              <a:buFont typeface="Arial" pitchFamily="34" charset="0"/>
              <a:buChar char="•"/>
              <a:defRPr/>
            </a:pPr>
            <a:endParaRPr lang="en-US" sz="2000" i="1" dirty="0"/>
          </a:p>
          <a:p>
            <a:pPr lvl="1">
              <a:buFont typeface="Arial" pitchFamily="34" charset="0"/>
              <a:buChar char="•"/>
              <a:defRPr/>
            </a:pPr>
            <a:r>
              <a:rPr lang="en-US" sz="2000" i="1" dirty="0"/>
              <a:t>Submit questions at any time to </a:t>
            </a:r>
            <a:r>
              <a:rPr lang="en-US" sz="2000" i="1" dirty="0" err="1">
                <a:hlinkClick r:id="rId2"/>
              </a:rPr>
              <a:t>AISitems@lsc.gov</a:t>
            </a:r>
            <a:r>
              <a:rPr lang="en-US" sz="2000" i="1" dirty="0"/>
              <a:t> </a:t>
            </a:r>
          </a:p>
          <a:p>
            <a:pPr marL="454025" lvl="1" indent="-454025" eaLnBrk="1" fontAlgn="auto" hangingPunct="1">
              <a:lnSpc>
                <a:spcPct val="120000"/>
              </a:lnSpc>
              <a:spcBef>
                <a:spcPts val="0"/>
              </a:spcBef>
              <a:spcAft>
                <a:spcPts val="0"/>
              </a:spcAft>
              <a:buFont typeface="Arial" pitchFamily="34" charset="0"/>
              <a:buChar char="•"/>
              <a:defRPr/>
            </a:pPr>
            <a:endParaRPr lang="en-US" sz="2000" dirty="0"/>
          </a:p>
          <a:p>
            <a:pPr marL="454025" lvl="1" indent="-454025" eaLnBrk="1" fontAlgn="auto" hangingPunct="1">
              <a:lnSpc>
                <a:spcPct val="120000"/>
              </a:lnSpc>
              <a:spcBef>
                <a:spcPts val="0"/>
              </a:spcBef>
              <a:spcAft>
                <a:spcPts val="0"/>
              </a:spcAft>
              <a:buFont typeface="Arial" charset="0"/>
              <a:buNone/>
              <a:defRPr/>
            </a:pPr>
            <a:r>
              <a:rPr lang="en-US" sz="2000" b="1" u="sng" dirty="0"/>
              <a:t>Total estimated duration: 60 minutes</a:t>
            </a:r>
          </a:p>
        </p:txBody>
      </p:sp>
      <p:pic>
        <p:nvPicPr>
          <p:cNvPr id="5" name="Picture 2" descr="LSC PowerPoint Templ#58992F.jpg                                0058528AMacintosh HD                   C034A343:"/>
          <p:cNvPicPr>
            <a:picLocks noChangeAspect="1" noChangeArrowheads="1"/>
          </p:cNvPicPr>
          <p:nvPr/>
        </p:nvPicPr>
        <p:blipFill>
          <a:blip r:embed="rId3">
            <a:extLst>
              <a:ext uri="{28A0092B-C50C-407E-A947-70E740481C1C}">
                <a14:useLocalDpi xmlns:a14="http://schemas.microsoft.com/office/drawing/2010/main" val="0"/>
              </a:ext>
            </a:extLst>
          </a:blip>
          <a:srcRect t="91924"/>
          <a:stretch>
            <a:fillRect/>
          </a:stretch>
        </p:blipFill>
        <p:spPr bwMode="auto">
          <a:xfrm>
            <a:off x="0" y="6305550"/>
            <a:ext cx="914558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60785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5"/>
          <p:cNvSpPr>
            <a:spLocks noGrp="1"/>
          </p:cNvSpPr>
          <p:nvPr>
            <p:ph type="ctrTitle"/>
          </p:nvPr>
        </p:nvSpPr>
        <p:spPr/>
        <p:txBody>
          <a:bodyPr/>
          <a:lstStyle/>
          <a:p>
            <a:pPr defTabSz="684610"/>
            <a:r>
              <a:rPr lang="en-US" altLang="en-US" sz="3200" dirty="0">
                <a:solidFill>
                  <a:srgbClr val="0054A2"/>
                </a:solidFill>
              </a:rPr>
              <a:t>Using the Online </a:t>
            </a:r>
            <a:br>
              <a:rPr lang="en-US" altLang="en-US" sz="3200" dirty="0">
                <a:solidFill>
                  <a:srgbClr val="0054A2"/>
                </a:solidFill>
              </a:rPr>
            </a:br>
            <a:r>
              <a:rPr lang="en-US" altLang="en-US" sz="3200" dirty="0">
                <a:solidFill>
                  <a:srgbClr val="0054A2"/>
                </a:solidFill>
              </a:rPr>
              <a:t>Application System at</a:t>
            </a:r>
            <a:br>
              <a:rPr lang="en-US" altLang="en-US" sz="2700" dirty="0"/>
            </a:br>
            <a:r>
              <a:rPr lang="en-US" altLang="en-US" sz="2700" dirty="0">
                <a:hlinkClick r:id="rId2"/>
              </a:rPr>
              <a:t>lscgrants.lsc.gov</a:t>
            </a:r>
            <a:r>
              <a:rPr lang="en-US" altLang="en-US" sz="2700" dirty="0"/>
              <a:t> </a:t>
            </a:r>
          </a:p>
        </p:txBody>
      </p:sp>
      <p:pic>
        <p:nvPicPr>
          <p:cNvPr id="90115" name="Picture 2" descr="LSC PowerPoint Templ#58992F.jpg                                0058528AMacintosh HD                   C034A34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43000" y="5586412"/>
            <a:ext cx="6859191" cy="415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6600" y="3886200"/>
            <a:ext cx="1545336" cy="1545336"/>
          </a:xfrm>
          <a:prstGeom prst="rect">
            <a:avLst/>
          </a:prstGeom>
        </p:spPr>
      </p:pic>
    </p:spTree>
    <p:extLst>
      <p:ext uri="{BB962C8B-B14F-4D97-AF65-F5344CB8AC3E}">
        <p14:creationId xmlns:p14="http://schemas.microsoft.com/office/powerpoint/2010/main" val="11697790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41" name="Picture 2" descr="LSC PowerPoint Templ#58992F.jpg                                0058528AMacintosh HD                   C034A34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43000" y="5586412"/>
            <a:ext cx="6859191" cy="415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1"/>
          </p:nvPr>
        </p:nvSpPr>
        <p:spPr/>
        <p:txBody>
          <a:bodyPr/>
          <a:lstStyle/>
          <a:p>
            <a:pPr>
              <a:defRPr/>
            </a:pPr>
            <a:fld id="{2BDB8B76-274F-439E-B92F-07EE6BD27718}" type="slidenum">
              <a:rPr lang="en-US"/>
              <a:pPr>
                <a:defRPr/>
              </a:pPr>
              <a:t>41</a:t>
            </a:fld>
            <a:endParaRPr lang="en-US" dirty="0"/>
          </a:p>
        </p:txBody>
      </p:sp>
      <p:pic>
        <p:nvPicPr>
          <p:cNvPr id="11" name="Picture 10"/>
          <p:cNvPicPr/>
          <p:nvPr/>
        </p:nvPicPr>
        <p:blipFill rotWithShape="1">
          <a:blip r:embed="rId4"/>
          <a:srcRect l="8044" t="19226" r="8063" b="10743"/>
          <a:stretch/>
        </p:blipFill>
        <p:spPr>
          <a:xfrm>
            <a:off x="1265664" y="1520874"/>
            <a:ext cx="6248401" cy="3833812"/>
          </a:xfrm>
          <a:prstGeom prst="rect">
            <a:avLst/>
          </a:prstGeom>
        </p:spPr>
      </p:pic>
      <p:sp>
        <p:nvSpPr>
          <p:cNvPr id="2" name="TextBox 1"/>
          <p:cNvSpPr txBox="1"/>
          <p:nvPr/>
        </p:nvSpPr>
        <p:spPr>
          <a:xfrm>
            <a:off x="2057400" y="827483"/>
            <a:ext cx="4664931" cy="461665"/>
          </a:xfrm>
          <a:prstGeom prst="rect">
            <a:avLst/>
          </a:prstGeom>
          <a:noFill/>
        </p:spPr>
        <p:txBody>
          <a:bodyPr wrap="none" rtlCol="0">
            <a:spAutoFit/>
          </a:bodyPr>
          <a:lstStyle/>
          <a:p>
            <a:r>
              <a:rPr lang="en-US" sz="2400" dirty="0">
                <a:solidFill>
                  <a:srgbClr val="0054A2"/>
                </a:solidFill>
                <a:latin typeface="+mj-lt"/>
                <a:ea typeface="+mj-ea"/>
                <a:cs typeface="+mj-cs"/>
              </a:rPr>
              <a:t>LSC’s Online Application System</a:t>
            </a:r>
          </a:p>
        </p:txBody>
      </p:sp>
    </p:spTree>
    <p:extLst>
      <p:ext uri="{BB962C8B-B14F-4D97-AF65-F5344CB8AC3E}">
        <p14:creationId xmlns:p14="http://schemas.microsoft.com/office/powerpoint/2010/main" val="26814170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 &lt;strong&gt;Questions&lt;/strong&gt;). This post is about the Three &lt;strong&gt;Questions&lt;/strong&gt; that I asked staff"/>
          <p:cNvPicPr>
            <a:picLocks noChangeAspect="1"/>
          </p:cNvPicPr>
          <p:nvPr/>
        </p:nvPicPr>
        <p:blipFill>
          <a:blip r:embed="rId3">
            <a:extLst>
              <a:ext uri="{BEBA8EAE-BF5A-486C-A8C5-ECC9F3942E4B}">
                <a14:imgProps xmlns:a14="http://schemas.microsoft.com/office/drawing/2010/main">
                  <a14:imgLayer r:embed="rId4">
                    <a14:imgEffect>
                      <a14:artisticCrisscrossEtching trans="8000" pressure="0"/>
                    </a14:imgEffect>
                  </a14:imgLayer>
                </a14:imgProps>
              </a:ext>
              <a:ext uri="{28A0092B-C50C-407E-A947-70E740481C1C}">
                <a14:useLocalDpi xmlns:a14="http://schemas.microsoft.com/office/drawing/2010/main" val="0"/>
              </a:ext>
            </a:extLst>
          </a:blip>
          <a:stretch>
            <a:fillRect/>
          </a:stretch>
        </p:blipFill>
        <p:spPr>
          <a:xfrm>
            <a:off x="0" y="228599"/>
            <a:ext cx="4482353" cy="3810001"/>
          </a:xfrm>
          <a:prstGeom prst="rect">
            <a:avLst/>
          </a:prstGeom>
          <a:effectLst>
            <a:softEdge rad="177800"/>
          </a:effectLst>
        </p:spPr>
      </p:pic>
      <p:sp>
        <p:nvSpPr>
          <p:cNvPr id="105474" name="Title 1"/>
          <p:cNvSpPr>
            <a:spLocks noGrp="1"/>
          </p:cNvSpPr>
          <p:nvPr>
            <p:ph type="title"/>
          </p:nvPr>
        </p:nvSpPr>
        <p:spPr/>
        <p:txBody>
          <a:bodyPr/>
          <a:lstStyle/>
          <a:p>
            <a:pPr defTabSz="912813" eaLnBrk="1" hangingPunct="1"/>
            <a:r>
              <a:rPr lang="en-US" altLang="en-US" sz="3200" dirty="0">
                <a:solidFill>
                  <a:schemeClr val="tx2"/>
                </a:solidFill>
              </a:rPr>
              <a:t>Questions?</a:t>
            </a:r>
          </a:p>
        </p:txBody>
      </p:sp>
      <p:sp>
        <p:nvSpPr>
          <p:cNvPr id="7" name="Content Placeholder 2"/>
          <p:cNvSpPr txBox="1">
            <a:spLocks/>
          </p:cNvSpPr>
          <p:nvPr/>
        </p:nvSpPr>
        <p:spPr bwMode="auto">
          <a:xfrm>
            <a:off x="609600" y="632940"/>
            <a:ext cx="83693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defRPr>
            </a:lvl1pPr>
            <a:lvl2pPr marL="2857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lvl="1" eaLnBrk="1" hangingPunct="1">
              <a:lnSpc>
                <a:spcPct val="120000"/>
              </a:lnSpc>
              <a:buFont typeface="Arial" pitchFamily="34" charset="0"/>
              <a:buChar char="•"/>
              <a:defRPr/>
            </a:pPr>
            <a:endParaRPr lang="en-US" sz="2400" dirty="0">
              <a:latin typeface="+mn-lt"/>
              <a:cs typeface="Calibri" pitchFamily="34" charset="0"/>
            </a:endParaRPr>
          </a:p>
          <a:p>
            <a:pPr lvl="1" eaLnBrk="1" hangingPunct="1">
              <a:lnSpc>
                <a:spcPct val="120000"/>
              </a:lnSpc>
              <a:buFont typeface="Arial" pitchFamily="34" charset="0"/>
              <a:buChar char="•"/>
              <a:defRPr/>
            </a:pPr>
            <a:r>
              <a:rPr lang="en-US" sz="2400" dirty="0">
                <a:latin typeface="+mn-lt"/>
                <a:cs typeface="Calibri" pitchFamily="34" charset="0"/>
              </a:rPr>
              <a:t>Send questions through the </a:t>
            </a:r>
            <a:r>
              <a:rPr lang="en-US" sz="2400" dirty="0">
                <a:latin typeface="+mn-lt"/>
                <a:cs typeface="Calibri" pitchFamily="34" charset="0"/>
                <a:hlinkClick r:id="rId5"/>
              </a:rPr>
              <a:t>AISitems@lsc.gov</a:t>
            </a:r>
            <a:r>
              <a:rPr lang="en-US" sz="2400" dirty="0">
                <a:latin typeface="+mn-lt"/>
                <a:cs typeface="Calibri" pitchFamily="34" charset="0"/>
              </a:rPr>
              <a:t> </a:t>
            </a:r>
          </a:p>
          <a:p>
            <a:pPr lvl="1" eaLnBrk="1" hangingPunct="1">
              <a:lnSpc>
                <a:spcPct val="120000"/>
              </a:lnSpc>
              <a:buFont typeface="Arial" pitchFamily="34" charset="0"/>
              <a:buChar char="•"/>
              <a:defRPr/>
            </a:pPr>
            <a:r>
              <a:rPr lang="en-US" sz="2400" dirty="0">
                <a:latin typeface="+mn-lt"/>
                <a:cs typeface="Calibri" pitchFamily="34" charset="0"/>
              </a:rPr>
              <a:t>The session will be recorded and will be posted on LSC Grants</a:t>
            </a:r>
          </a:p>
          <a:p>
            <a:pPr lvl="1" eaLnBrk="1" hangingPunct="1">
              <a:lnSpc>
                <a:spcPct val="120000"/>
              </a:lnSpc>
              <a:buFont typeface="Arial" pitchFamily="34" charset="0"/>
              <a:buChar char="•"/>
              <a:defRPr/>
            </a:pPr>
            <a:r>
              <a:rPr lang="en-US" sz="2400" dirty="0">
                <a:latin typeface="+mn-lt"/>
                <a:cs typeface="Calibri" pitchFamily="34" charset="0"/>
              </a:rPr>
              <a:t>Complete the AIS Evaluation Survey after the conference</a:t>
            </a:r>
          </a:p>
          <a:p>
            <a:pPr lvl="1" eaLnBrk="1" hangingPunct="1">
              <a:lnSpc>
                <a:spcPct val="120000"/>
              </a:lnSpc>
              <a:buFont typeface="Arial" pitchFamily="34" charset="0"/>
              <a:buChar char="•"/>
              <a:defRPr/>
            </a:pPr>
            <a:r>
              <a:rPr lang="en-US" sz="2400" dirty="0">
                <a:latin typeface="+mn-lt"/>
                <a:cs typeface="Calibri" pitchFamily="34" charset="0"/>
              </a:rPr>
              <a:t>Questions after the webinar? Email </a:t>
            </a:r>
            <a:r>
              <a:rPr lang="en-US" sz="2400" dirty="0">
                <a:latin typeface="+mn-lt"/>
                <a:cs typeface="Calibri" pitchFamily="34" charset="0"/>
                <a:hlinkClick r:id="rId6"/>
              </a:rPr>
              <a:t>lscgrants@lsc.gov</a:t>
            </a:r>
            <a:r>
              <a:rPr lang="en-US" sz="2400" dirty="0">
                <a:latin typeface="+mn-lt"/>
                <a:cs typeface="Calibri" pitchFamily="34" charset="0"/>
              </a:rPr>
              <a:t> </a:t>
            </a:r>
          </a:p>
        </p:txBody>
      </p:sp>
      <p:pic>
        <p:nvPicPr>
          <p:cNvPr id="105476" name="Picture 2" descr="LSC PowerPoint Templ#58992F.jpg                                0058528AMacintosh HD                   C034A343:"/>
          <p:cNvPicPr>
            <a:picLocks noChangeAspect="1" noChangeArrowheads="1"/>
          </p:cNvPicPr>
          <p:nvPr/>
        </p:nvPicPr>
        <p:blipFill>
          <a:blip r:embed="rId7">
            <a:extLst>
              <a:ext uri="{28A0092B-C50C-407E-A947-70E740481C1C}">
                <a14:useLocalDpi xmlns:a14="http://schemas.microsoft.com/office/drawing/2010/main" val="0"/>
              </a:ext>
            </a:extLst>
          </a:blip>
          <a:srcRect t="91924"/>
          <a:stretch>
            <a:fillRect/>
          </a:stretch>
        </p:blipFill>
        <p:spPr bwMode="auto">
          <a:xfrm>
            <a:off x="0" y="6305550"/>
            <a:ext cx="914558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0599" y="3575881"/>
            <a:ext cx="1152167" cy="1152167"/>
          </a:xfrm>
          <a:prstGeom prst="rect">
            <a:avLst/>
          </a:prstGeom>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31920" y="3569825"/>
            <a:ext cx="1152167" cy="1152167"/>
          </a:xfrm>
          <a:prstGeom prst="rect">
            <a:avLst/>
          </a:prstGeom>
        </p:spPr>
      </p:pic>
      <p:pic>
        <p:nvPicPr>
          <p:cNvPr id="11" name="Picture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174968" y="3593568"/>
            <a:ext cx="1152167" cy="1152167"/>
          </a:xfrm>
          <a:prstGeom prst="rect">
            <a:avLst/>
          </a:prstGeom>
        </p:spPr>
      </p:pic>
      <p:pic>
        <p:nvPicPr>
          <p:cNvPr id="14" name="Picture 1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931920" y="5181720"/>
            <a:ext cx="1152167" cy="1152167"/>
          </a:xfrm>
          <a:prstGeom prst="rect">
            <a:avLst/>
          </a:prstGeom>
        </p:spPr>
      </p:pic>
      <p:pic>
        <p:nvPicPr>
          <p:cNvPr id="15" name="Picture 1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56119" y="5171248"/>
            <a:ext cx="1150463" cy="1150463"/>
          </a:xfrm>
          <a:prstGeom prst="rect">
            <a:avLst/>
          </a:prstGeom>
        </p:spPr>
      </p:pic>
      <p:pic>
        <p:nvPicPr>
          <p:cNvPr id="16" name="Picture 1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174968" y="5152957"/>
            <a:ext cx="1152167" cy="1152167"/>
          </a:xfrm>
          <a:prstGeom prst="rect">
            <a:avLst/>
          </a:prstGeom>
        </p:spPr>
      </p:pic>
    </p:spTree>
    <p:extLst>
      <p:ext uri="{BB962C8B-B14F-4D97-AF65-F5344CB8AC3E}">
        <p14:creationId xmlns:p14="http://schemas.microsoft.com/office/powerpoint/2010/main" val="565320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sz="3200" dirty="0">
                <a:solidFill>
                  <a:srgbClr val="0054A2"/>
                </a:solidFill>
              </a:rPr>
              <a:t>Reminders</a:t>
            </a:r>
          </a:p>
        </p:txBody>
      </p:sp>
      <p:sp>
        <p:nvSpPr>
          <p:cNvPr id="7" name="Content Placeholder 2"/>
          <p:cNvSpPr txBox="1">
            <a:spLocks/>
          </p:cNvSpPr>
          <p:nvPr/>
        </p:nvSpPr>
        <p:spPr bwMode="auto">
          <a:xfrm>
            <a:off x="522288" y="1752600"/>
            <a:ext cx="83693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2857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lnSpc>
                <a:spcPct val="120000"/>
              </a:lnSpc>
              <a:buFont typeface="Arial" charset="0"/>
              <a:buChar char="•"/>
            </a:pPr>
            <a:r>
              <a:rPr lang="en-US" sz="2800" dirty="0">
                <a:latin typeface="Calibri" pitchFamily="34" charset="0"/>
              </a:rPr>
              <a:t>The session will be recorded and posted on the LSC website</a:t>
            </a:r>
          </a:p>
          <a:p>
            <a:pPr lvl="1" eaLnBrk="1" hangingPunct="1">
              <a:lnSpc>
                <a:spcPct val="120000"/>
              </a:lnSpc>
              <a:buFont typeface="Arial" charset="0"/>
              <a:buChar char="•"/>
            </a:pPr>
            <a:r>
              <a:rPr lang="en-US" sz="2800" dirty="0">
                <a:latin typeface="Calibri" pitchFamily="34" charset="0"/>
              </a:rPr>
              <a:t>Complete the AIS Evaluation Survey after the conference</a:t>
            </a:r>
          </a:p>
          <a:p>
            <a:pPr lvl="1" eaLnBrk="1" hangingPunct="1">
              <a:lnSpc>
                <a:spcPct val="120000"/>
              </a:lnSpc>
              <a:buFont typeface="Arial" pitchFamily="34" charset="0"/>
              <a:buChar char="•"/>
              <a:defRPr/>
            </a:pPr>
            <a:r>
              <a:rPr lang="en-US" sz="2800" dirty="0">
                <a:latin typeface="Calibri" pitchFamily="34" charset="0"/>
                <a:cs typeface="Calibri" pitchFamily="34" charset="0"/>
              </a:rPr>
              <a:t>Technical issues or questions during this webinar? Email </a:t>
            </a:r>
            <a:r>
              <a:rPr lang="en-US" sz="2800" dirty="0" err="1">
                <a:latin typeface="Calibri" pitchFamily="34" charset="0"/>
                <a:cs typeface="Calibri" pitchFamily="34" charset="0"/>
                <a:hlinkClick r:id="rId3"/>
              </a:rPr>
              <a:t>AISitems@lsc.gov</a:t>
            </a:r>
            <a:r>
              <a:rPr lang="en-US" sz="2800" dirty="0">
                <a:latin typeface="Calibri" pitchFamily="34" charset="0"/>
                <a:cs typeface="Calibri" pitchFamily="34" charset="0"/>
              </a:rPr>
              <a:t> </a:t>
            </a:r>
          </a:p>
          <a:p>
            <a:pPr eaLnBrk="1" hangingPunct="1">
              <a:spcBef>
                <a:spcPct val="20000"/>
              </a:spcBef>
              <a:buFont typeface="Arial" charset="0"/>
              <a:buNone/>
            </a:pPr>
            <a:endParaRPr lang="en-US" sz="2800" dirty="0">
              <a:latin typeface="Calibri" pitchFamily="34" charset="0"/>
            </a:endParaRPr>
          </a:p>
        </p:txBody>
      </p:sp>
      <p:pic>
        <p:nvPicPr>
          <p:cNvPr id="8" name="Picture 2" descr="LSC PowerPoint Templ#58992F.jpg                                0058528AMacintosh HD                   C034A343:"/>
          <p:cNvPicPr>
            <a:picLocks noChangeAspect="1" noChangeArrowheads="1"/>
          </p:cNvPicPr>
          <p:nvPr/>
        </p:nvPicPr>
        <p:blipFill>
          <a:blip r:embed="rId4">
            <a:extLst>
              <a:ext uri="{28A0092B-C50C-407E-A947-70E740481C1C}">
                <a14:useLocalDpi xmlns:a14="http://schemas.microsoft.com/office/drawing/2010/main" val="0"/>
              </a:ext>
            </a:extLst>
          </a:blip>
          <a:srcRect t="91924"/>
          <a:stretch>
            <a:fillRect/>
          </a:stretch>
        </p:blipFill>
        <p:spPr bwMode="auto">
          <a:xfrm>
            <a:off x="0" y="6305550"/>
            <a:ext cx="914558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183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LSC PowerPoint Templ#58992F.jpg                                0058528AMacintosh HD                   C034A343:"/>
          <p:cNvPicPr>
            <a:picLocks noChangeAspect="1" noChangeArrowheads="1"/>
          </p:cNvPicPr>
          <p:nvPr/>
        </p:nvPicPr>
        <p:blipFill>
          <a:blip r:embed="rId2">
            <a:extLst>
              <a:ext uri="{28A0092B-C50C-407E-A947-70E740481C1C}">
                <a14:useLocalDpi xmlns:a14="http://schemas.microsoft.com/office/drawing/2010/main" val="0"/>
              </a:ext>
            </a:extLst>
          </a:blip>
          <a:srcRect t="91924"/>
          <a:stretch>
            <a:fillRect/>
          </a:stretch>
        </p:blipFill>
        <p:spPr bwMode="auto">
          <a:xfrm>
            <a:off x="0" y="6305550"/>
            <a:ext cx="914558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4586177"/>
            <a:ext cx="1545336" cy="154533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9400" y="4582668"/>
            <a:ext cx="1545336" cy="1545336"/>
          </a:xfrm>
          <a:prstGeom prst="rect">
            <a:avLst/>
          </a:prstGeom>
        </p:spPr>
      </p:pic>
      <p:sp>
        <p:nvSpPr>
          <p:cNvPr id="2" name="TextBox 1"/>
          <p:cNvSpPr txBox="1"/>
          <p:nvPr/>
        </p:nvSpPr>
        <p:spPr>
          <a:xfrm>
            <a:off x="1088136" y="796457"/>
            <a:ext cx="6553200" cy="646331"/>
          </a:xfrm>
          <a:prstGeom prst="rect">
            <a:avLst/>
          </a:prstGeom>
          <a:noFill/>
        </p:spPr>
        <p:txBody>
          <a:bodyPr wrap="square" rtlCol="0">
            <a:spAutoFit/>
          </a:bodyPr>
          <a:lstStyle/>
          <a:p>
            <a:pPr algn="ctr"/>
            <a:r>
              <a:rPr lang="en-US" sz="3600" dirty="0">
                <a:solidFill>
                  <a:srgbClr val="0054A2"/>
                </a:solidFill>
                <a:latin typeface="+mj-lt"/>
                <a:ea typeface="+mj-ea"/>
                <a:cs typeface="+mj-cs"/>
              </a:rPr>
              <a:t>Overview</a:t>
            </a:r>
          </a:p>
        </p:txBody>
      </p:sp>
      <p:sp>
        <p:nvSpPr>
          <p:cNvPr id="7" name="TextBox 6"/>
          <p:cNvSpPr txBox="1"/>
          <p:nvPr/>
        </p:nvSpPr>
        <p:spPr>
          <a:xfrm>
            <a:off x="2087322" y="1828800"/>
            <a:ext cx="5517143" cy="1815882"/>
          </a:xfrm>
          <a:prstGeom prst="rect">
            <a:avLst/>
          </a:prstGeom>
          <a:noFill/>
        </p:spPr>
        <p:txBody>
          <a:bodyPr wrap="square" rtlCol="0">
            <a:spAutoFit/>
          </a:bodyPr>
          <a:lstStyle/>
          <a:p>
            <a:pPr marL="285750" indent="-285750">
              <a:buFont typeface="Arial" panose="020B0604020202020204" pitchFamily="34" charset="0"/>
              <a:buChar char="•"/>
            </a:pPr>
            <a:r>
              <a:rPr lang="en-US" sz="2800" dirty="0"/>
              <a:t>Purpose</a:t>
            </a:r>
          </a:p>
          <a:p>
            <a:pPr marL="285750" indent="-285750">
              <a:buFont typeface="Arial" panose="020B0604020202020204" pitchFamily="34" charset="0"/>
              <a:buChar char="•"/>
            </a:pPr>
            <a:r>
              <a:rPr lang="en-US" sz="2800" dirty="0"/>
              <a:t>LSC Evaluation</a:t>
            </a:r>
          </a:p>
          <a:p>
            <a:pPr marL="285750" indent="-285750">
              <a:buFont typeface="Arial" panose="020B0604020202020204" pitchFamily="34" charset="0"/>
              <a:buChar char="•"/>
            </a:pPr>
            <a:r>
              <a:rPr lang="en-US" sz="2800" dirty="0"/>
              <a:t>The Online Application</a:t>
            </a:r>
          </a:p>
          <a:p>
            <a:pPr marL="285750" indent="-285750">
              <a:buFont typeface="Arial" panose="020B0604020202020204" pitchFamily="34" charset="0"/>
              <a:buChar char="•"/>
            </a:pPr>
            <a:r>
              <a:rPr lang="en-US" sz="2800" dirty="0"/>
              <a:t>Key Activities and Deadlines</a:t>
            </a:r>
          </a:p>
        </p:txBody>
      </p:sp>
    </p:spTree>
    <p:extLst>
      <p:ext uri="{BB962C8B-B14F-4D97-AF65-F5344CB8AC3E}">
        <p14:creationId xmlns:p14="http://schemas.microsoft.com/office/powerpoint/2010/main" val="2375201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sz="3200" dirty="0">
                <a:solidFill>
                  <a:srgbClr val="0054A2"/>
                </a:solidFill>
              </a:rPr>
              <a:t>Purpose of the Competitive Bidding process</a:t>
            </a:r>
          </a:p>
        </p:txBody>
      </p:sp>
      <p:sp>
        <p:nvSpPr>
          <p:cNvPr id="3" name="Content Placeholder 2"/>
          <p:cNvSpPr>
            <a:spLocks noGrp="1"/>
          </p:cNvSpPr>
          <p:nvPr>
            <p:ph idx="1"/>
          </p:nvPr>
        </p:nvSpPr>
        <p:spPr/>
        <p:txBody>
          <a:bodyPr rtlCol="0">
            <a:normAutofit fontScale="55000" lnSpcReduction="20000"/>
          </a:bodyPr>
          <a:lstStyle/>
          <a:p>
            <a:pPr eaLnBrk="1" fontAlgn="auto" hangingPunct="1">
              <a:spcAft>
                <a:spcPts val="0"/>
              </a:spcAft>
              <a:buFont typeface="Arial" pitchFamily="34" charset="0"/>
              <a:buChar char="•"/>
              <a:defRPr/>
            </a:pPr>
            <a:r>
              <a:rPr lang="en-US" dirty="0"/>
              <a:t>Encourage the effective and economical delivery of high quality legal services to eligible clients; </a:t>
            </a:r>
          </a:p>
          <a:p>
            <a:pPr eaLnBrk="1" fontAlgn="auto" hangingPunct="1">
              <a:spcAft>
                <a:spcPts val="0"/>
              </a:spcAft>
              <a:buFont typeface="Arial" pitchFamily="34" charset="0"/>
              <a:buNone/>
              <a:defRPr/>
            </a:pPr>
            <a:endParaRPr lang="en-US" dirty="0"/>
          </a:p>
          <a:p>
            <a:pPr eaLnBrk="1" fontAlgn="auto" hangingPunct="1">
              <a:spcAft>
                <a:spcPts val="0"/>
              </a:spcAft>
              <a:buFont typeface="Arial" pitchFamily="34" charset="0"/>
              <a:buChar char="•"/>
              <a:defRPr/>
            </a:pPr>
            <a:r>
              <a:rPr lang="en-US" dirty="0"/>
              <a:t>Provide opportunities for qualified attorneys and entities to compete for grants and contracts to deliver legal services to eligible clients; </a:t>
            </a:r>
          </a:p>
          <a:p>
            <a:pPr eaLnBrk="1" fontAlgn="auto" hangingPunct="1">
              <a:spcAft>
                <a:spcPts val="0"/>
              </a:spcAft>
              <a:buFont typeface="Arial" pitchFamily="34" charset="0"/>
              <a:buNone/>
              <a:defRPr/>
            </a:pPr>
            <a:endParaRPr lang="en-US" dirty="0"/>
          </a:p>
          <a:p>
            <a:pPr eaLnBrk="1" fontAlgn="auto" hangingPunct="1">
              <a:spcAft>
                <a:spcPts val="0"/>
              </a:spcAft>
              <a:buFont typeface="Arial" pitchFamily="34" charset="0"/>
              <a:buChar char="•"/>
              <a:defRPr/>
            </a:pPr>
            <a:r>
              <a:rPr lang="en-US" dirty="0"/>
              <a:t>Encourage ongoing improvement of performance by recipients in providing legal services to eligible clients; </a:t>
            </a:r>
          </a:p>
          <a:p>
            <a:pPr eaLnBrk="1" fontAlgn="auto" hangingPunct="1">
              <a:spcAft>
                <a:spcPts val="0"/>
              </a:spcAft>
              <a:buFont typeface="Arial" pitchFamily="34" charset="0"/>
              <a:buNone/>
              <a:defRPr/>
            </a:pPr>
            <a:endParaRPr lang="en-US" dirty="0"/>
          </a:p>
          <a:p>
            <a:pPr eaLnBrk="1" fontAlgn="auto" hangingPunct="1">
              <a:spcAft>
                <a:spcPts val="0"/>
              </a:spcAft>
              <a:buFont typeface="Arial" pitchFamily="34" charset="0"/>
              <a:buChar char="•"/>
              <a:defRPr/>
            </a:pPr>
            <a:r>
              <a:rPr lang="en-US" dirty="0"/>
              <a:t>Preserve local control over resource allocation and program priorities; and </a:t>
            </a:r>
          </a:p>
          <a:p>
            <a:pPr eaLnBrk="1" fontAlgn="auto" hangingPunct="1">
              <a:spcAft>
                <a:spcPts val="0"/>
              </a:spcAft>
              <a:buFont typeface="Arial" pitchFamily="34" charset="0"/>
              <a:buNone/>
              <a:defRPr/>
            </a:pPr>
            <a:endParaRPr lang="en-US" dirty="0"/>
          </a:p>
          <a:p>
            <a:pPr eaLnBrk="1" fontAlgn="auto" hangingPunct="1">
              <a:spcAft>
                <a:spcPts val="0"/>
              </a:spcAft>
              <a:buFont typeface="Arial" pitchFamily="34" charset="0"/>
              <a:buChar char="•"/>
              <a:defRPr/>
            </a:pPr>
            <a:r>
              <a:rPr lang="en-US" dirty="0"/>
              <a:t>Minimize disruptions in the delivery of legal services to eligible clients within a service area during a transition to a new provider.</a:t>
            </a:r>
          </a:p>
          <a:p>
            <a:pPr eaLnBrk="1" fontAlgn="auto" hangingPunct="1">
              <a:spcAft>
                <a:spcPts val="0"/>
              </a:spcAft>
              <a:buFont typeface="Arial" pitchFamily="34" charset="0"/>
              <a:buChar char="•"/>
              <a:defRPr/>
            </a:pPr>
            <a:endParaRPr lang="en-US" dirty="0"/>
          </a:p>
          <a:p>
            <a:pPr eaLnBrk="1" fontAlgn="auto" hangingPunct="1">
              <a:spcAft>
                <a:spcPts val="0"/>
              </a:spcAft>
              <a:buFont typeface="Arial" pitchFamily="34" charset="0"/>
              <a:buNone/>
              <a:defRPr/>
            </a:pPr>
            <a:r>
              <a:rPr lang="en-US" b="1" dirty="0"/>
              <a:t>See 45 C.F.R. § 1634</a:t>
            </a:r>
          </a:p>
          <a:p>
            <a:pPr eaLnBrk="1" fontAlgn="auto" hangingPunct="1">
              <a:spcAft>
                <a:spcPts val="0"/>
              </a:spcAft>
              <a:buFont typeface="Arial" pitchFamily="34" charset="0"/>
              <a:buNone/>
              <a:defRPr/>
            </a:pPr>
            <a:endParaRPr lang="en-US" dirty="0"/>
          </a:p>
        </p:txBody>
      </p:sp>
      <p:pic>
        <p:nvPicPr>
          <p:cNvPr id="5" name="Picture 2" descr="LSC PowerPoint Templ#58992F.jpg                                0058528AMacintosh HD                   C034A343:"/>
          <p:cNvPicPr>
            <a:picLocks noChangeAspect="1" noChangeArrowheads="1"/>
          </p:cNvPicPr>
          <p:nvPr/>
        </p:nvPicPr>
        <p:blipFill>
          <a:blip r:embed="rId2">
            <a:extLst>
              <a:ext uri="{28A0092B-C50C-407E-A947-70E740481C1C}">
                <a14:useLocalDpi xmlns:a14="http://schemas.microsoft.com/office/drawing/2010/main" val="0"/>
              </a:ext>
            </a:extLst>
          </a:blip>
          <a:srcRect t="91924"/>
          <a:stretch>
            <a:fillRect/>
          </a:stretch>
        </p:blipFill>
        <p:spPr bwMode="auto">
          <a:xfrm>
            <a:off x="0" y="6305550"/>
            <a:ext cx="914558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2308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sz="3200" dirty="0">
                <a:solidFill>
                  <a:srgbClr val="0054A2"/>
                </a:solidFill>
              </a:rPr>
              <a:t>Evaluations and Awards</a:t>
            </a:r>
          </a:p>
        </p:txBody>
      </p:sp>
      <p:sp>
        <p:nvSpPr>
          <p:cNvPr id="9219" name="Content Placeholder 2"/>
          <p:cNvSpPr>
            <a:spLocks noGrp="1"/>
          </p:cNvSpPr>
          <p:nvPr>
            <p:ph idx="1"/>
          </p:nvPr>
        </p:nvSpPr>
        <p:spPr/>
        <p:txBody>
          <a:bodyPr/>
          <a:lstStyle/>
          <a:p>
            <a:pPr eaLnBrk="1" hangingPunct="1">
              <a:lnSpc>
                <a:spcPct val="120000"/>
              </a:lnSpc>
              <a:spcBef>
                <a:spcPct val="0"/>
              </a:spcBef>
            </a:pPr>
            <a:r>
              <a:rPr lang="en-US" sz="2400" dirty="0"/>
              <a:t>LSC Evaluates proposed delivery systems </a:t>
            </a:r>
          </a:p>
          <a:p>
            <a:pPr lvl="1" eaLnBrk="1" hangingPunct="1">
              <a:lnSpc>
                <a:spcPct val="120000"/>
              </a:lnSpc>
              <a:spcBef>
                <a:spcPct val="0"/>
              </a:spcBef>
              <a:buFont typeface="Arial" charset="0"/>
              <a:buChar char="•"/>
            </a:pPr>
            <a:r>
              <a:rPr lang="en-US" sz="1800" dirty="0"/>
              <a:t>LSC Performance Criteria</a:t>
            </a:r>
          </a:p>
          <a:p>
            <a:pPr lvl="1" eaLnBrk="1" hangingPunct="1">
              <a:lnSpc>
                <a:spcPct val="120000"/>
              </a:lnSpc>
              <a:spcBef>
                <a:spcPct val="0"/>
              </a:spcBef>
              <a:buFont typeface="Arial" charset="0"/>
              <a:buChar char="•"/>
            </a:pPr>
            <a:r>
              <a:rPr lang="en-US" sz="1800" dirty="0"/>
              <a:t>ABA Standards for the Provision of Civil Legal Aid</a:t>
            </a:r>
          </a:p>
          <a:p>
            <a:pPr lvl="1" eaLnBrk="1" hangingPunct="1">
              <a:lnSpc>
                <a:spcPct val="120000"/>
              </a:lnSpc>
              <a:spcBef>
                <a:spcPct val="0"/>
              </a:spcBef>
              <a:buFont typeface="Arial" charset="0"/>
              <a:buChar char="•"/>
            </a:pPr>
            <a:r>
              <a:rPr lang="en-US" sz="1800" dirty="0"/>
              <a:t>LSC Regulations</a:t>
            </a:r>
          </a:p>
          <a:p>
            <a:pPr eaLnBrk="1" hangingPunct="1">
              <a:lnSpc>
                <a:spcPct val="120000"/>
              </a:lnSpc>
              <a:spcBef>
                <a:spcPct val="0"/>
              </a:spcBef>
            </a:pPr>
            <a:endParaRPr lang="en-US" sz="2400" dirty="0"/>
          </a:p>
          <a:p>
            <a:pPr eaLnBrk="1" hangingPunct="1">
              <a:lnSpc>
                <a:spcPct val="120000"/>
              </a:lnSpc>
              <a:spcBef>
                <a:spcPct val="0"/>
              </a:spcBef>
            </a:pPr>
            <a:r>
              <a:rPr lang="en-US" sz="2400" dirty="0"/>
              <a:t>LSC awards funds to applicants that demonstrate the best capacity to deliver effective and efficient high-quality legal services</a:t>
            </a:r>
          </a:p>
        </p:txBody>
      </p:sp>
      <p:pic>
        <p:nvPicPr>
          <p:cNvPr id="5" name="Picture 2" descr="LSC PowerPoint Templ#58992F.jpg                                0058528AMacintosh HD                   C034A343:"/>
          <p:cNvPicPr>
            <a:picLocks noChangeAspect="1" noChangeArrowheads="1"/>
          </p:cNvPicPr>
          <p:nvPr/>
        </p:nvPicPr>
        <p:blipFill>
          <a:blip r:embed="rId2">
            <a:extLst>
              <a:ext uri="{28A0092B-C50C-407E-A947-70E740481C1C}">
                <a14:useLocalDpi xmlns:a14="http://schemas.microsoft.com/office/drawing/2010/main" val="0"/>
              </a:ext>
            </a:extLst>
          </a:blip>
          <a:srcRect t="91924"/>
          <a:stretch>
            <a:fillRect/>
          </a:stretch>
        </p:blipFill>
        <p:spPr bwMode="auto">
          <a:xfrm>
            <a:off x="0" y="6305550"/>
            <a:ext cx="914558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2324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sz="3200" b="1" dirty="0">
                <a:solidFill>
                  <a:srgbClr val="0054A2"/>
                </a:solidFill>
              </a:rPr>
              <a:t>Application Timeline</a:t>
            </a:r>
            <a:endParaRPr lang="en-US" sz="3200" dirty="0">
              <a:solidFill>
                <a:srgbClr val="0054A2"/>
              </a:solidFill>
            </a:endParaRPr>
          </a:p>
        </p:txBody>
      </p:sp>
      <p:pic>
        <p:nvPicPr>
          <p:cNvPr id="10" name="Picture 2" descr="LSC PowerPoint Templ#58992F.jpg                                0058528AMacintosh HD                   C034A343:"/>
          <p:cNvPicPr>
            <a:picLocks noChangeAspect="1" noChangeArrowheads="1"/>
          </p:cNvPicPr>
          <p:nvPr/>
        </p:nvPicPr>
        <p:blipFill>
          <a:blip r:embed="rId2">
            <a:extLst>
              <a:ext uri="{28A0092B-C50C-407E-A947-70E740481C1C}">
                <a14:useLocalDpi xmlns:a14="http://schemas.microsoft.com/office/drawing/2010/main" val="0"/>
              </a:ext>
            </a:extLst>
          </a:blip>
          <a:srcRect t="91924"/>
          <a:stretch>
            <a:fillRect/>
          </a:stretch>
        </p:blipFill>
        <p:spPr bwMode="auto">
          <a:xfrm>
            <a:off x="0" y="6305550"/>
            <a:ext cx="914558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4"/>
          <p:cNvGraphicFramePr>
            <a:graphicFrameLocks noGrp="1"/>
          </p:cNvGraphicFramePr>
          <p:nvPr>
            <p:extLst>
              <p:ext uri="{D42A27DB-BD31-4B8C-83A1-F6EECF244321}">
                <p14:modId xmlns:p14="http://schemas.microsoft.com/office/powerpoint/2010/main" val="1754165127"/>
              </p:ext>
            </p:extLst>
          </p:nvPr>
        </p:nvGraphicFramePr>
        <p:xfrm>
          <a:off x="1295400" y="1417638"/>
          <a:ext cx="6553199" cy="3922419"/>
        </p:xfrm>
        <a:graphic>
          <a:graphicData uri="http://schemas.openxmlformats.org/drawingml/2006/table">
            <a:tbl>
              <a:tblPr firstRow="1" bandRow="1">
                <a:tableStyleId>{5C22544A-7EE6-4342-B048-85BDC9FD1C3A}</a:tableStyleId>
              </a:tblPr>
              <a:tblGrid>
                <a:gridCol w="502844">
                  <a:extLst>
                    <a:ext uri="{9D8B030D-6E8A-4147-A177-3AD203B41FA5}">
                      <a16:colId xmlns:a16="http://schemas.microsoft.com/office/drawing/2014/main" val="2723855927"/>
                    </a:ext>
                  </a:extLst>
                </a:gridCol>
                <a:gridCol w="2984626">
                  <a:extLst>
                    <a:ext uri="{9D8B030D-6E8A-4147-A177-3AD203B41FA5}">
                      <a16:colId xmlns:a16="http://schemas.microsoft.com/office/drawing/2014/main" val="832146705"/>
                    </a:ext>
                  </a:extLst>
                </a:gridCol>
                <a:gridCol w="1605858">
                  <a:extLst>
                    <a:ext uri="{9D8B030D-6E8A-4147-A177-3AD203B41FA5}">
                      <a16:colId xmlns:a16="http://schemas.microsoft.com/office/drawing/2014/main" val="368974055"/>
                    </a:ext>
                  </a:extLst>
                </a:gridCol>
                <a:gridCol w="1459871">
                  <a:extLst>
                    <a:ext uri="{9D8B030D-6E8A-4147-A177-3AD203B41FA5}">
                      <a16:colId xmlns:a16="http://schemas.microsoft.com/office/drawing/2014/main" val="420257541"/>
                    </a:ext>
                  </a:extLst>
                </a:gridCol>
              </a:tblGrid>
              <a:tr h="494178">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15000"/>
                        </a:lnSpc>
                        <a:spcBef>
                          <a:spcPts val="0"/>
                        </a:spcBef>
                        <a:spcAft>
                          <a:spcPts val="0"/>
                        </a:spcAft>
                      </a:pPr>
                      <a:r>
                        <a:rPr lang="en-US" sz="1100">
                          <a:effectLst/>
                        </a:rPr>
                        <a:t>Final PQV Report Received by: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marL="0" marR="0" algn="ctr">
                        <a:lnSpc>
                          <a:spcPct val="115000"/>
                        </a:lnSpc>
                        <a:spcBef>
                          <a:spcPts val="0"/>
                        </a:spcBef>
                        <a:spcAft>
                          <a:spcPts val="0"/>
                        </a:spcAft>
                      </a:pPr>
                      <a:r>
                        <a:rPr lang="en-US" sz="1100">
                          <a:effectLst/>
                        </a:rPr>
                        <a:t>April 28, 2017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marL="0" marR="0" algn="ctr">
                        <a:lnSpc>
                          <a:spcPct val="115000"/>
                        </a:lnSpc>
                        <a:spcBef>
                          <a:spcPts val="0"/>
                        </a:spcBef>
                        <a:spcAft>
                          <a:spcPts val="0"/>
                        </a:spcAft>
                      </a:pPr>
                      <a:r>
                        <a:rPr lang="en-US" sz="1100">
                          <a:effectLst/>
                        </a:rPr>
                        <a:t>July 3, 2017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2655164374"/>
                  </a:ext>
                </a:extLst>
              </a:tr>
              <a:tr h="362258">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15000"/>
                        </a:lnSpc>
                        <a:spcBef>
                          <a:spcPts val="0"/>
                        </a:spcBef>
                        <a:spcAft>
                          <a:spcPts val="0"/>
                        </a:spcAft>
                      </a:pPr>
                      <a:r>
                        <a:rPr lang="en-US" sz="1100">
                          <a:effectLst/>
                        </a:rPr>
                        <a:t>Schedule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15000"/>
                        </a:lnSpc>
                        <a:spcBef>
                          <a:spcPts val="0"/>
                        </a:spcBef>
                        <a:spcAft>
                          <a:spcPts val="0"/>
                        </a:spcAft>
                      </a:pPr>
                      <a:r>
                        <a:rPr lang="en-US" sz="1100" b="1" dirty="0">
                          <a:effectLst/>
                        </a:rPr>
                        <a:t>Schedule B</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15000"/>
                        </a:lnSpc>
                        <a:spcBef>
                          <a:spcPts val="0"/>
                        </a:spcBef>
                        <a:spcAft>
                          <a:spcPts val="0"/>
                        </a:spcAft>
                      </a:pPr>
                      <a:r>
                        <a:rPr lang="en-US" sz="1100" b="1" dirty="0">
                          <a:effectLst/>
                        </a:rPr>
                        <a:t>Schedule C</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082435550"/>
                  </a:ext>
                </a:extLst>
              </a:tr>
              <a:tr h="972365">
                <a:tc>
                  <a:txBody>
                    <a:bodyPr/>
                    <a:lstStyle/>
                    <a:p>
                      <a:pPr marL="0" marR="0" algn="ctr">
                        <a:lnSpc>
                          <a:spcPct val="115000"/>
                        </a:lnSpc>
                        <a:spcBef>
                          <a:spcPts val="0"/>
                        </a:spcBef>
                        <a:spcAft>
                          <a:spcPts val="0"/>
                        </a:spcAft>
                      </a:pPr>
                      <a:r>
                        <a:rPr lang="en-US" sz="1150" dirty="0">
                          <a:effectLst/>
                        </a:rPr>
                        <a:t>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l">
                        <a:lnSpc>
                          <a:spcPct val="115000"/>
                        </a:lnSpc>
                        <a:spcBef>
                          <a:spcPts val="0"/>
                        </a:spcBef>
                        <a:spcAft>
                          <a:spcPts val="0"/>
                        </a:spcAft>
                      </a:pPr>
                      <a:r>
                        <a:rPr lang="en-US" sz="1150" dirty="0">
                          <a:effectLst/>
                        </a:rPr>
                        <a:t>LSC notifies applicants that they are the only applicant for the service area and are eligible to file the Post-PQV grant application.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marL="0" marR="0" algn="ctr">
                        <a:lnSpc>
                          <a:spcPct val="115000"/>
                        </a:lnSpc>
                        <a:spcBef>
                          <a:spcPts val="0"/>
                        </a:spcBef>
                        <a:spcAft>
                          <a:spcPts val="0"/>
                        </a:spcAft>
                      </a:pPr>
                      <a:r>
                        <a:rPr lang="en-US" sz="1100">
                          <a:effectLst/>
                        </a:rPr>
                        <a:t>May 10, 2017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marL="0" marR="0" algn="ctr">
                        <a:lnSpc>
                          <a:spcPct val="115000"/>
                        </a:lnSpc>
                        <a:spcBef>
                          <a:spcPts val="0"/>
                        </a:spcBef>
                        <a:spcAft>
                          <a:spcPts val="0"/>
                        </a:spcAft>
                      </a:pPr>
                      <a:r>
                        <a:rPr lang="en-US" sz="1100">
                          <a:effectLst/>
                        </a:rPr>
                        <a:t>May 10, 2017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2850946410"/>
                  </a:ext>
                </a:extLst>
              </a:tr>
              <a:tr h="415187">
                <a:tc>
                  <a:txBody>
                    <a:bodyPr/>
                    <a:lstStyle/>
                    <a:p>
                      <a:pPr marL="0" marR="0" algn="ctr">
                        <a:lnSpc>
                          <a:spcPct val="115000"/>
                        </a:lnSpc>
                        <a:spcBef>
                          <a:spcPts val="0"/>
                        </a:spcBef>
                        <a:spcAft>
                          <a:spcPts val="0"/>
                        </a:spcAft>
                      </a:pPr>
                      <a:r>
                        <a:rPr lang="en-US" sz="115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l">
                        <a:lnSpc>
                          <a:spcPct val="115000"/>
                        </a:lnSpc>
                        <a:spcBef>
                          <a:spcPts val="0"/>
                        </a:spcBef>
                        <a:spcAft>
                          <a:spcPts val="0"/>
                        </a:spcAft>
                      </a:pPr>
                      <a:r>
                        <a:rPr lang="en-US" sz="1150" dirty="0">
                          <a:effectLst/>
                        </a:rPr>
                        <a:t>Online application system opened: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marL="0" marR="0" algn="ctr">
                        <a:lnSpc>
                          <a:spcPct val="115000"/>
                        </a:lnSpc>
                        <a:spcBef>
                          <a:spcPts val="0"/>
                        </a:spcBef>
                        <a:spcAft>
                          <a:spcPts val="0"/>
                        </a:spcAft>
                      </a:pPr>
                      <a:r>
                        <a:rPr lang="en-US" sz="1100">
                          <a:effectLst/>
                        </a:rPr>
                        <a:t>May 15, 2017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marL="0" marR="0" algn="ctr">
                        <a:lnSpc>
                          <a:spcPct val="115000"/>
                        </a:lnSpc>
                        <a:spcBef>
                          <a:spcPts val="0"/>
                        </a:spcBef>
                        <a:spcAft>
                          <a:spcPts val="0"/>
                        </a:spcAft>
                      </a:pPr>
                      <a:r>
                        <a:rPr lang="en-US" sz="1100">
                          <a:effectLst/>
                        </a:rPr>
                        <a:t>July 7, 2017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2089603964"/>
                  </a:ext>
                </a:extLst>
              </a:tr>
              <a:tr h="373173">
                <a:tc>
                  <a:txBody>
                    <a:bodyPr/>
                    <a:lstStyle/>
                    <a:p>
                      <a:pPr marL="0" marR="0" algn="ctr">
                        <a:lnSpc>
                          <a:spcPct val="115000"/>
                        </a:lnSpc>
                        <a:spcBef>
                          <a:spcPts val="0"/>
                        </a:spcBef>
                        <a:spcAft>
                          <a:spcPts val="0"/>
                        </a:spcAft>
                      </a:pPr>
                      <a:r>
                        <a:rPr lang="en-US" sz="115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l">
                        <a:lnSpc>
                          <a:spcPct val="115000"/>
                        </a:lnSpc>
                        <a:spcBef>
                          <a:spcPts val="0"/>
                        </a:spcBef>
                        <a:spcAft>
                          <a:spcPts val="0"/>
                        </a:spcAft>
                      </a:pPr>
                      <a:r>
                        <a:rPr lang="en-US" sz="1150" dirty="0">
                          <a:effectLst/>
                        </a:rPr>
                        <a:t>Application due: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marL="0" marR="0" algn="ctr">
                        <a:lnSpc>
                          <a:spcPct val="115000"/>
                        </a:lnSpc>
                        <a:spcBef>
                          <a:spcPts val="0"/>
                        </a:spcBef>
                        <a:spcAft>
                          <a:spcPts val="0"/>
                        </a:spcAft>
                      </a:pPr>
                      <a:r>
                        <a:rPr lang="en-US" sz="1100">
                          <a:effectLst/>
                        </a:rPr>
                        <a:t>June 12, 2017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marL="0" marR="0" algn="ctr">
                        <a:lnSpc>
                          <a:spcPct val="115000"/>
                        </a:lnSpc>
                        <a:spcBef>
                          <a:spcPts val="0"/>
                        </a:spcBef>
                        <a:spcAft>
                          <a:spcPts val="0"/>
                        </a:spcAft>
                      </a:pPr>
                      <a:r>
                        <a:rPr lang="en-US" sz="1100">
                          <a:effectLst/>
                        </a:rPr>
                        <a:t>August 7, 2017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3994465316"/>
                  </a:ext>
                </a:extLst>
              </a:tr>
              <a:tr h="578083">
                <a:tc>
                  <a:txBody>
                    <a:bodyPr/>
                    <a:lstStyle/>
                    <a:p>
                      <a:pPr marL="0" marR="0" algn="ctr">
                        <a:lnSpc>
                          <a:spcPct val="115000"/>
                        </a:lnSpc>
                        <a:spcBef>
                          <a:spcPts val="0"/>
                        </a:spcBef>
                        <a:spcAft>
                          <a:spcPts val="0"/>
                        </a:spcAft>
                      </a:pPr>
                      <a:r>
                        <a:rPr lang="en-US" sz="1150">
                          <a:effectLst/>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l">
                        <a:lnSpc>
                          <a:spcPct val="115000"/>
                        </a:lnSpc>
                        <a:spcBef>
                          <a:spcPts val="0"/>
                        </a:spcBef>
                        <a:spcAft>
                          <a:spcPts val="0"/>
                        </a:spcAft>
                      </a:pPr>
                      <a:r>
                        <a:rPr lang="en-US" sz="1150" dirty="0">
                          <a:effectLst/>
                        </a:rPr>
                        <a:t>LSC publishes the list of Applicants who filed qualified applications: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marL="0" marR="0" algn="ctr">
                        <a:lnSpc>
                          <a:spcPct val="115000"/>
                        </a:lnSpc>
                        <a:spcBef>
                          <a:spcPts val="0"/>
                        </a:spcBef>
                        <a:spcAft>
                          <a:spcPts val="0"/>
                        </a:spcAft>
                      </a:pPr>
                      <a:r>
                        <a:rPr lang="en-US" sz="1100" dirty="0">
                          <a:effectLst/>
                        </a:rPr>
                        <a:t>October, 2017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marL="0" marR="0" algn="ctr">
                        <a:lnSpc>
                          <a:spcPct val="115000"/>
                        </a:lnSpc>
                        <a:spcBef>
                          <a:spcPts val="0"/>
                        </a:spcBef>
                        <a:spcAft>
                          <a:spcPts val="0"/>
                        </a:spcAft>
                      </a:pPr>
                      <a:r>
                        <a:rPr lang="en-US" sz="1100" dirty="0">
                          <a:effectLst/>
                        </a:rPr>
                        <a:t>October, 2017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3302180408"/>
                  </a:ext>
                </a:extLst>
              </a:tr>
              <a:tr h="354002">
                <a:tc>
                  <a:txBody>
                    <a:bodyPr/>
                    <a:lstStyle/>
                    <a:p>
                      <a:pPr marL="0" marR="0" algn="ctr">
                        <a:lnSpc>
                          <a:spcPct val="115000"/>
                        </a:lnSpc>
                        <a:spcBef>
                          <a:spcPts val="0"/>
                        </a:spcBef>
                        <a:spcAft>
                          <a:spcPts val="0"/>
                        </a:spcAft>
                      </a:pPr>
                      <a:r>
                        <a:rPr lang="en-US" sz="1150">
                          <a:effectLst/>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l">
                        <a:lnSpc>
                          <a:spcPct val="115000"/>
                        </a:lnSpc>
                        <a:spcBef>
                          <a:spcPts val="0"/>
                        </a:spcBef>
                        <a:spcAft>
                          <a:spcPts val="0"/>
                        </a:spcAft>
                      </a:pPr>
                      <a:r>
                        <a:rPr lang="en-US" sz="1150" dirty="0">
                          <a:effectLst/>
                        </a:rPr>
                        <a:t>Grant decisions made: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marL="0" marR="0" algn="ctr">
                        <a:lnSpc>
                          <a:spcPct val="115000"/>
                        </a:lnSpc>
                        <a:spcBef>
                          <a:spcPts val="0"/>
                        </a:spcBef>
                        <a:spcAft>
                          <a:spcPts val="0"/>
                        </a:spcAft>
                      </a:pPr>
                      <a:r>
                        <a:rPr lang="en-US" sz="1100" dirty="0">
                          <a:effectLst/>
                        </a:rPr>
                        <a:t>December, 2017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marL="0" marR="0" algn="ctr">
                        <a:lnSpc>
                          <a:spcPct val="115000"/>
                        </a:lnSpc>
                        <a:spcBef>
                          <a:spcPts val="0"/>
                        </a:spcBef>
                        <a:spcAft>
                          <a:spcPts val="0"/>
                        </a:spcAft>
                      </a:pPr>
                      <a:r>
                        <a:rPr lang="en-US" sz="1100" dirty="0">
                          <a:effectLst/>
                        </a:rPr>
                        <a:t>December, 2017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2062294342"/>
                  </a:ext>
                </a:extLst>
              </a:tr>
              <a:tr h="373173">
                <a:tc>
                  <a:txBody>
                    <a:bodyPr/>
                    <a:lstStyle/>
                    <a:p>
                      <a:pPr marL="0" marR="0" algn="ctr">
                        <a:lnSpc>
                          <a:spcPct val="115000"/>
                        </a:lnSpc>
                        <a:spcBef>
                          <a:spcPts val="0"/>
                        </a:spcBef>
                        <a:spcAft>
                          <a:spcPts val="0"/>
                        </a:spcAft>
                      </a:pPr>
                      <a:r>
                        <a:rPr lang="en-US" sz="1150">
                          <a:effectLst/>
                        </a:rPr>
                        <a:t>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l">
                        <a:lnSpc>
                          <a:spcPct val="115000"/>
                        </a:lnSpc>
                        <a:spcBef>
                          <a:spcPts val="0"/>
                        </a:spcBef>
                        <a:spcAft>
                          <a:spcPts val="0"/>
                        </a:spcAft>
                      </a:pPr>
                      <a:r>
                        <a:rPr lang="en-US" sz="1150" dirty="0">
                          <a:effectLst/>
                        </a:rPr>
                        <a:t>Grant awards made: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marL="0" marR="0" algn="ctr">
                        <a:lnSpc>
                          <a:spcPct val="115000"/>
                        </a:lnSpc>
                        <a:spcBef>
                          <a:spcPts val="0"/>
                        </a:spcBef>
                        <a:spcAft>
                          <a:spcPts val="0"/>
                        </a:spcAft>
                      </a:pPr>
                      <a:r>
                        <a:rPr lang="en-US" sz="1100">
                          <a:effectLst/>
                        </a:rPr>
                        <a:t>January, 2018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marL="0" marR="0" algn="ctr">
                        <a:lnSpc>
                          <a:spcPct val="115000"/>
                        </a:lnSpc>
                        <a:spcBef>
                          <a:spcPts val="0"/>
                        </a:spcBef>
                        <a:spcAft>
                          <a:spcPts val="0"/>
                        </a:spcAft>
                      </a:pPr>
                      <a:r>
                        <a:rPr lang="en-US" sz="1100" dirty="0">
                          <a:effectLst/>
                        </a:rPr>
                        <a:t>January, 2018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2026892247"/>
                  </a:ext>
                </a:extLst>
              </a:tr>
            </a:tbl>
          </a:graphicData>
        </a:graphic>
      </p:graphicFrame>
    </p:spTree>
    <p:extLst>
      <p:ext uri="{BB962C8B-B14F-4D97-AF65-F5344CB8AC3E}">
        <p14:creationId xmlns:p14="http://schemas.microsoft.com/office/powerpoint/2010/main" val="3043880585"/>
      </p:ext>
    </p:extLst>
  </p:cSld>
  <p:clrMapOvr>
    <a:masterClrMapping/>
  </p:clrMapOvr>
</p:sld>
</file>

<file path=ppt/theme/theme1.xml><?xml version="1.0" encoding="utf-8"?>
<a:theme xmlns:a="http://schemas.openxmlformats.org/drawingml/2006/main" name="2011 AI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Helvetica Bold"/>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2011 AI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2011 AIS</Template>
  <TotalTime>91427</TotalTime>
  <Words>2227</Words>
  <Application>Microsoft Office PowerPoint</Application>
  <PresentationFormat>On-screen Show (4:3)</PresentationFormat>
  <Paragraphs>491</Paragraphs>
  <Slides>42</Slides>
  <Notes>12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42</vt:i4>
      </vt:variant>
    </vt:vector>
  </HeadingPairs>
  <TitlesOfParts>
    <vt:vector size="49" baseType="lpstr">
      <vt:lpstr>Arial</vt:lpstr>
      <vt:lpstr>Calibri</vt:lpstr>
      <vt:lpstr>Helvetica</vt:lpstr>
      <vt:lpstr>Helvetica Bold</vt:lpstr>
      <vt:lpstr>Times New Roman</vt:lpstr>
      <vt:lpstr>2011 AIS</vt:lpstr>
      <vt:lpstr>1_2011 AIS</vt:lpstr>
      <vt:lpstr>Applicant Informational Session for 2018 Post PQV Applicants</vt:lpstr>
      <vt:lpstr>Welcome and Introductions</vt:lpstr>
      <vt:lpstr>Who Should Attend this Webinar?</vt:lpstr>
      <vt:lpstr>Agenda</vt:lpstr>
      <vt:lpstr>Reminders</vt:lpstr>
      <vt:lpstr>PowerPoint Presentation</vt:lpstr>
      <vt:lpstr>Purpose of the Competitive Bidding process</vt:lpstr>
      <vt:lpstr>Evaluations and Awards</vt:lpstr>
      <vt:lpstr>Application Timeline</vt:lpstr>
      <vt:lpstr>Fully Automated Application</vt:lpstr>
      <vt:lpstr>About the Post-PQV Application</vt:lpstr>
      <vt:lpstr>Post PQV Grant Award and Grant Renewal Application Components</vt:lpstr>
      <vt:lpstr>PowerPoint Presentation</vt:lpstr>
      <vt:lpstr>LSC’s Expectations for  the Post-PQV RFP</vt:lpstr>
      <vt:lpstr>LSC’s Funding Decisions</vt:lpstr>
      <vt:lpstr>For Grant Applications that Raise Concerns</vt:lpstr>
      <vt:lpstr>Guidance for Preparing  the Post-PQV Proposal or  Post-PQV Grant Renewal</vt:lpstr>
      <vt:lpstr>Performance Area 1</vt:lpstr>
      <vt:lpstr>Performance Area 2</vt:lpstr>
      <vt:lpstr>Performance Area 3 </vt:lpstr>
      <vt:lpstr>Performance Area 4</vt:lpstr>
      <vt:lpstr>PowerPoint Presentation</vt:lpstr>
      <vt:lpstr>This is the Page used to respond to  Tier-1 Recommendations</vt:lpstr>
      <vt:lpstr>Guidance on Responding to  Tier 1 Recommendations</vt:lpstr>
      <vt:lpstr>Guidance on Responding to  Tier 1 Recommendations</vt:lpstr>
      <vt:lpstr>Guidance on Responding to  Tier 1 Recommendations</vt:lpstr>
      <vt:lpstr>Guidance on Responding to  Tier 1 Recommendations</vt:lpstr>
      <vt:lpstr>Guidance on Responding to  Tier 1 Recommendations</vt:lpstr>
      <vt:lpstr>Using the Post-PQV Form</vt:lpstr>
      <vt:lpstr>Using the Post-PQV Application</vt:lpstr>
      <vt:lpstr>Navigating the Automated Post PQV Application</vt:lpstr>
      <vt:lpstr>This is the Page used to respond to  Tier-1 Recommendations</vt:lpstr>
      <vt:lpstr>PowerPoint Presentation</vt:lpstr>
      <vt:lpstr>PowerPoint Presentation</vt:lpstr>
      <vt:lpstr>Priorities, Goals, Strategies, and Outcomes</vt:lpstr>
      <vt:lpstr>Priorities, Goals, Strategies, and Desired Outcomes Charts</vt:lpstr>
      <vt:lpstr>Case Service Outcomes</vt:lpstr>
      <vt:lpstr>Examples of outcome descriptions that are acceptable</vt:lpstr>
      <vt:lpstr>Examples of unacceptable desired outcomes for cases and  the reasons they are not acceptable. </vt:lpstr>
      <vt:lpstr>Using the Online  Application System at lscgrants.lsc.gov </vt:lpstr>
      <vt:lpstr>PowerPoint Presentation</vt:lpstr>
      <vt:lpstr>Questions?</vt:lpstr>
    </vt:vector>
  </TitlesOfParts>
  <Company>LSC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2011 Applicant Informational Session</dc:title>
  <dc:creator>sanabriac</dc:creator>
  <cp:lastModifiedBy>Colin McCarty</cp:lastModifiedBy>
  <cp:revision>1088</cp:revision>
  <cp:lastPrinted>2015-05-13T22:15:14Z</cp:lastPrinted>
  <dcterms:created xsi:type="dcterms:W3CDTF">2010-05-07T14:54:26Z</dcterms:created>
  <dcterms:modified xsi:type="dcterms:W3CDTF">2017-04-12T19:24:01Z</dcterms:modified>
</cp:coreProperties>
</file>