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 id="2147483678" r:id="rId2"/>
    <p:sldMasterId id="2147483690" r:id="rId3"/>
  </p:sldMasterIdLst>
  <p:notesMasterIdLst>
    <p:notesMasterId r:id="rId117"/>
  </p:notesMasterIdLst>
  <p:handoutMasterIdLst>
    <p:handoutMasterId r:id="rId118"/>
  </p:handoutMasterIdLst>
  <p:sldIdLst>
    <p:sldId id="972" r:id="rId4"/>
    <p:sldId id="281" r:id="rId5"/>
    <p:sldId id="813" r:id="rId6"/>
    <p:sldId id="326" r:id="rId7"/>
    <p:sldId id="286" r:id="rId8"/>
    <p:sldId id="285" r:id="rId9"/>
    <p:sldId id="340" r:id="rId10"/>
    <p:sldId id="287" r:id="rId11"/>
    <p:sldId id="327" r:id="rId12"/>
    <p:sldId id="288" r:id="rId13"/>
    <p:sldId id="292" r:id="rId14"/>
    <p:sldId id="579" r:id="rId15"/>
    <p:sldId id="310" r:id="rId16"/>
    <p:sldId id="306" r:id="rId17"/>
    <p:sldId id="319" r:id="rId18"/>
    <p:sldId id="1005" r:id="rId19"/>
    <p:sldId id="410" r:id="rId20"/>
    <p:sldId id="304" r:id="rId21"/>
    <p:sldId id="311" r:id="rId22"/>
    <p:sldId id="477" r:id="rId23"/>
    <p:sldId id="478" r:id="rId24"/>
    <p:sldId id="479" r:id="rId25"/>
    <p:sldId id="483" r:id="rId26"/>
    <p:sldId id="1006" r:id="rId27"/>
    <p:sldId id="1007" r:id="rId28"/>
    <p:sldId id="1008" r:id="rId29"/>
    <p:sldId id="1009" r:id="rId30"/>
    <p:sldId id="1010" r:id="rId31"/>
    <p:sldId id="1012" r:id="rId32"/>
    <p:sldId id="1013" r:id="rId33"/>
    <p:sldId id="1014" r:id="rId34"/>
    <p:sldId id="1015" r:id="rId35"/>
    <p:sldId id="1016" r:id="rId36"/>
    <p:sldId id="1017" r:id="rId37"/>
    <p:sldId id="1018" r:id="rId38"/>
    <p:sldId id="814" r:id="rId39"/>
    <p:sldId id="958" r:id="rId40"/>
    <p:sldId id="959" r:id="rId41"/>
    <p:sldId id="960" r:id="rId42"/>
    <p:sldId id="961" r:id="rId43"/>
    <p:sldId id="962" r:id="rId44"/>
    <p:sldId id="963" r:id="rId45"/>
    <p:sldId id="964" r:id="rId46"/>
    <p:sldId id="965" r:id="rId47"/>
    <p:sldId id="966" r:id="rId48"/>
    <p:sldId id="967" r:id="rId49"/>
    <p:sldId id="968" r:id="rId50"/>
    <p:sldId id="969" r:id="rId51"/>
    <p:sldId id="970" r:id="rId52"/>
    <p:sldId id="971" r:id="rId53"/>
    <p:sldId id="992" r:id="rId54"/>
    <p:sldId id="993" r:id="rId55"/>
    <p:sldId id="994" r:id="rId56"/>
    <p:sldId id="995" r:id="rId57"/>
    <p:sldId id="996" r:id="rId58"/>
    <p:sldId id="997" r:id="rId59"/>
    <p:sldId id="998" r:id="rId60"/>
    <p:sldId id="999" r:id="rId61"/>
    <p:sldId id="1000" r:id="rId62"/>
    <p:sldId id="1001" r:id="rId63"/>
    <p:sldId id="1002" r:id="rId64"/>
    <p:sldId id="1003" r:id="rId65"/>
    <p:sldId id="1004" r:id="rId66"/>
    <p:sldId id="924" r:id="rId67"/>
    <p:sldId id="925" r:id="rId68"/>
    <p:sldId id="926" r:id="rId69"/>
    <p:sldId id="927" r:id="rId70"/>
    <p:sldId id="928" r:id="rId71"/>
    <p:sldId id="929" r:id="rId72"/>
    <p:sldId id="989" r:id="rId73"/>
    <p:sldId id="930" r:id="rId74"/>
    <p:sldId id="931" r:id="rId75"/>
    <p:sldId id="932" r:id="rId76"/>
    <p:sldId id="990" r:id="rId77"/>
    <p:sldId id="974" r:id="rId78"/>
    <p:sldId id="975" r:id="rId79"/>
    <p:sldId id="976" r:id="rId80"/>
    <p:sldId id="977" r:id="rId81"/>
    <p:sldId id="978" r:id="rId82"/>
    <p:sldId id="979" r:id="rId83"/>
    <p:sldId id="980" r:id="rId84"/>
    <p:sldId id="981" r:id="rId85"/>
    <p:sldId id="982" r:id="rId86"/>
    <p:sldId id="983" r:id="rId87"/>
    <p:sldId id="984" r:id="rId88"/>
    <p:sldId id="985" r:id="rId89"/>
    <p:sldId id="986" r:id="rId90"/>
    <p:sldId id="987" r:id="rId91"/>
    <p:sldId id="988" r:id="rId92"/>
    <p:sldId id="957" r:id="rId93"/>
    <p:sldId id="864" r:id="rId94"/>
    <p:sldId id="865" r:id="rId95"/>
    <p:sldId id="866" r:id="rId96"/>
    <p:sldId id="867" r:id="rId97"/>
    <p:sldId id="868" r:id="rId98"/>
    <p:sldId id="869" r:id="rId99"/>
    <p:sldId id="870" r:id="rId100"/>
    <p:sldId id="908" r:id="rId101"/>
    <p:sldId id="871" r:id="rId102"/>
    <p:sldId id="872" r:id="rId103"/>
    <p:sldId id="873" r:id="rId104"/>
    <p:sldId id="874" r:id="rId105"/>
    <p:sldId id="875" r:id="rId106"/>
    <p:sldId id="1019" r:id="rId107"/>
    <p:sldId id="1020" r:id="rId108"/>
    <p:sldId id="912" r:id="rId109"/>
    <p:sldId id="913" r:id="rId110"/>
    <p:sldId id="914" r:id="rId111"/>
    <p:sldId id="915" r:id="rId112"/>
    <p:sldId id="916" r:id="rId113"/>
    <p:sldId id="917" r:id="rId114"/>
    <p:sldId id="918" r:id="rId115"/>
    <p:sldId id="906" r:id="rId11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5613" indent="1588" algn="l" rtl="0" fontAlgn="base">
      <a:spcBef>
        <a:spcPct val="0"/>
      </a:spcBef>
      <a:spcAft>
        <a:spcPct val="0"/>
      </a:spcAft>
      <a:defRPr kern="1200">
        <a:solidFill>
          <a:schemeClr val="tx1"/>
        </a:solidFill>
        <a:latin typeface="Arial" pitchFamily="34" charset="0"/>
        <a:ea typeface="+mn-ea"/>
        <a:cs typeface="Arial" pitchFamily="34" charset="0"/>
      </a:defRPr>
    </a:lvl2pPr>
    <a:lvl3pPr marL="912813" indent="1588" algn="l" rtl="0" fontAlgn="base">
      <a:spcBef>
        <a:spcPct val="0"/>
      </a:spcBef>
      <a:spcAft>
        <a:spcPct val="0"/>
      </a:spcAft>
      <a:defRPr kern="1200">
        <a:solidFill>
          <a:schemeClr val="tx1"/>
        </a:solidFill>
        <a:latin typeface="Arial" pitchFamily="34" charset="0"/>
        <a:ea typeface="+mn-ea"/>
        <a:cs typeface="Arial" pitchFamily="34" charset="0"/>
      </a:defRPr>
    </a:lvl3pPr>
    <a:lvl4pPr marL="1370013" indent="1588" algn="l" rtl="0" fontAlgn="base">
      <a:spcBef>
        <a:spcPct val="0"/>
      </a:spcBef>
      <a:spcAft>
        <a:spcPct val="0"/>
      </a:spcAft>
      <a:defRPr kern="1200">
        <a:solidFill>
          <a:schemeClr val="tx1"/>
        </a:solidFill>
        <a:latin typeface="Arial" pitchFamily="34" charset="0"/>
        <a:ea typeface="+mn-ea"/>
        <a:cs typeface="Arial" pitchFamily="34" charset="0"/>
      </a:defRPr>
    </a:lvl4pPr>
    <a:lvl5pPr marL="1827213" indent="1588"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Scruggs" initials="JS" lastIdx="3" clrIdx="0">
    <p:extLst>
      <p:ext uri="{19B8F6BF-5375-455C-9EA6-DF929625EA0E}">
        <p15:presenceInfo xmlns:p15="http://schemas.microsoft.com/office/powerpoint/2012/main" userId="S-1-5-21-1074554540-1640786771-930774774-80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2"/>
    <a:srgbClr val="3B3BFF"/>
    <a:srgbClr val="0000FF"/>
    <a:srgbClr val="3A648B"/>
    <a:srgbClr val="4F81BD"/>
    <a:srgbClr val="C80458"/>
    <a:srgbClr val="FFFF99"/>
    <a:srgbClr val="00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7" autoAdjust="0"/>
    <p:restoredTop sz="86243" autoAdjust="0"/>
  </p:normalViewPr>
  <p:slideViewPr>
    <p:cSldViewPr>
      <p:cViewPr varScale="1">
        <p:scale>
          <a:sx n="61" d="100"/>
          <a:sy n="61" d="100"/>
        </p:scale>
        <p:origin x="1896" y="60"/>
      </p:cViewPr>
      <p:guideLst>
        <p:guide orient="horz" pos="2160"/>
        <p:guide pos="2880"/>
      </p:guideLst>
    </p:cSldViewPr>
  </p:slideViewPr>
  <p:outlineViewPr>
    <p:cViewPr>
      <p:scale>
        <a:sx n="33" d="100"/>
        <a:sy n="33" d="100"/>
      </p:scale>
      <p:origin x="0" y="42106"/>
    </p:cViewPr>
  </p:outlineViewPr>
  <p:notesTextViewPr>
    <p:cViewPr>
      <p:scale>
        <a:sx n="100" d="100"/>
        <a:sy n="100" d="100"/>
      </p:scale>
      <p:origin x="0" y="0"/>
    </p:cViewPr>
  </p:notesTextViewPr>
  <p:sorterViewPr>
    <p:cViewPr>
      <p:scale>
        <a:sx n="100" d="100"/>
        <a:sy n="100" d="100"/>
      </p:scale>
      <p:origin x="0" y="-20178"/>
    </p:cViewPr>
  </p:sorterViewPr>
  <p:notesViewPr>
    <p:cSldViewPr>
      <p:cViewPr varScale="1">
        <p:scale>
          <a:sx n="86" d="100"/>
          <a:sy n="86" d="100"/>
        </p:scale>
        <p:origin x="3864" y="6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notesMaster" Target="notesMasters/notesMaster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tableStyles" Target="tableStyles.xml"/><Relationship Id="rId128" Type="http://schemas.microsoft.com/office/2016/11/relationships/changesInfo" Target="changesInfos/changesInfo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commentAuthors" Target="commen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9E7F5C9-D836-4412-8CAD-6C6F9A808390}"/>
    <pc:docChg chg="addSld delSld modSld">
      <pc:chgData name="" userId="" providerId="" clId="Web-{59E7F5C9-D836-4412-8CAD-6C6F9A808390}" dt="2018-04-16T15:03:10.173" v="13"/>
      <pc:docMkLst>
        <pc:docMk/>
      </pc:docMkLst>
      <pc:sldChg chg="del">
        <pc:chgData name="" userId="" providerId="" clId="Web-{59E7F5C9-D836-4412-8CAD-6C6F9A808390}" dt="2018-04-16T15:02:21.719" v="10"/>
        <pc:sldMkLst>
          <pc:docMk/>
          <pc:sldMk cId="940293533" sldId="829"/>
        </pc:sldMkLst>
      </pc:sldChg>
      <pc:sldChg chg="del">
        <pc:chgData name="" userId="" providerId="" clId="Web-{59E7F5C9-D836-4412-8CAD-6C6F9A808390}" dt="2018-04-16T15:02:21.704" v="9"/>
        <pc:sldMkLst>
          <pc:docMk/>
          <pc:sldMk cId="3385480192" sldId="830"/>
        </pc:sldMkLst>
      </pc:sldChg>
      <pc:sldChg chg="del">
        <pc:chgData name="" userId="" providerId="" clId="Web-{59E7F5C9-D836-4412-8CAD-6C6F9A808390}" dt="2018-04-16T15:02:21.704" v="8"/>
        <pc:sldMkLst>
          <pc:docMk/>
          <pc:sldMk cId="1159992924" sldId="831"/>
        </pc:sldMkLst>
      </pc:sldChg>
      <pc:sldChg chg="del">
        <pc:chgData name="" userId="" providerId="" clId="Web-{59E7F5C9-D836-4412-8CAD-6C6F9A808390}" dt="2018-04-16T15:02:21.704" v="7"/>
        <pc:sldMkLst>
          <pc:docMk/>
          <pc:sldMk cId="22320884" sldId="832"/>
        </pc:sldMkLst>
      </pc:sldChg>
      <pc:sldChg chg="del">
        <pc:chgData name="" userId="" providerId="" clId="Web-{59E7F5C9-D836-4412-8CAD-6C6F9A808390}" dt="2018-04-16T15:02:21.704" v="6"/>
        <pc:sldMkLst>
          <pc:docMk/>
          <pc:sldMk cId="953522157" sldId="833"/>
        </pc:sldMkLst>
      </pc:sldChg>
      <pc:sldChg chg="del">
        <pc:chgData name="" userId="" providerId="" clId="Web-{59E7F5C9-D836-4412-8CAD-6C6F9A808390}" dt="2018-04-16T15:02:21.704" v="5"/>
        <pc:sldMkLst>
          <pc:docMk/>
          <pc:sldMk cId="106830707" sldId="834"/>
        </pc:sldMkLst>
      </pc:sldChg>
      <pc:sldChg chg="del">
        <pc:chgData name="" userId="" providerId="" clId="Web-{59E7F5C9-D836-4412-8CAD-6C6F9A808390}" dt="2018-04-16T15:02:21.688" v="4"/>
        <pc:sldMkLst>
          <pc:docMk/>
          <pc:sldMk cId="3907346839" sldId="835"/>
        </pc:sldMkLst>
      </pc:sldChg>
      <pc:sldChg chg="del">
        <pc:chgData name="" userId="" providerId="" clId="Web-{59E7F5C9-D836-4412-8CAD-6C6F9A808390}" dt="2018-04-16T15:02:21.688" v="3"/>
        <pc:sldMkLst>
          <pc:docMk/>
          <pc:sldMk cId="284718157" sldId="836"/>
        </pc:sldMkLst>
      </pc:sldChg>
      <pc:sldChg chg="del">
        <pc:chgData name="" userId="" providerId="" clId="Web-{59E7F5C9-D836-4412-8CAD-6C6F9A808390}" dt="2018-04-16T15:02:21.688" v="2"/>
        <pc:sldMkLst>
          <pc:docMk/>
          <pc:sldMk cId="1781971065" sldId="837"/>
        </pc:sldMkLst>
      </pc:sldChg>
      <pc:sldChg chg="del">
        <pc:chgData name="" userId="" providerId="" clId="Web-{59E7F5C9-D836-4412-8CAD-6C6F9A808390}" dt="2018-04-16T15:02:21.673" v="1"/>
        <pc:sldMkLst>
          <pc:docMk/>
          <pc:sldMk cId="3586522215" sldId="838"/>
        </pc:sldMkLst>
      </pc:sldChg>
      <pc:sldChg chg="del">
        <pc:chgData name="" userId="" providerId="" clId="Web-{59E7F5C9-D836-4412-8CAD-6C6F9A808390}" dt="2018-04-16T15:02:21.673" v="0"/>
        <pc:sldMkLst>
          <pc:docMk/>
          <pc:sldMk cId="2841766010" sldId="839"/>
        </pc:sldMkLst>
      </pc:sldChg>
      <pc:sldChg chg="addSp delSp modSp new">
        <pc:chgData name="" userId="" providerId="" clId="Web-{59E7F5C9-D836-4412-8CAD-6C6F9A808390}" dt="2018-04-16T15:03:10.173" v="13"/>
        <pc:sldMkLst>
          <pc:docMk/>
          <pc:sldMk cId="1945510325" sldId="991"/>
        </pc:sldMkLst>
        <pc:spChg chg="del">
          <ac:chgData name="" userId="" providerId="" clId="Web-{59E7F5C9-D836-4412-8CAD-6C6F9A808390}" dt="2018-04-16T15:03:00.079" v="12"/>
          <ac:spMkLst>
            <pc:docMk/>
            <pc:sldMk cId="1945510325" sldId="991"/>
            <ac:spMk id="3" creationId="{AA16001F-BEC2-4132-A06B-14F53F7D7514}"/>
          </ac:spMkLst>
        </pc:spChg>
        <pc:spChg chg="add mod">
          <ac:chgData name="" userId="" providerId="" clId="Web-{59E7F5C9-D836-4412-8CAD-6C6F9A808390}" dt="2018-04-16T15:03:10.173" v="13"/>
          <ac:spMkLst>
            <pc:docMk/>
            <pc:sldMk cId="1945510325" sldId="991"/>
            <ac:spMk id="7" creationId="{EB897307-FA5E-4A12-BCCA-488434C3E400}"/>
          </ac:spMkLst>
        </pc:spChg>
        <pc:picChg chg="add del mod ord">
          <ac:chgData name="" userId="" providerId="" clId="Web-{59E7F5C9-D836-4412-8CAD-6C6F9A808390}" dt="2018-04-16T15:03:10.173" v="13"/>
          <ac:picMkLst>
            <pc:docMk/>
            <pc:sldMk cId="1945510325" sldId="991"/>
            <ac:picMk id="4" creationId="{24E18B10-EE36-4055-A2BC-F6E815AB2BA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12FAE4-056A-4843-8601-8F4E66166F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469EBF-EECF-45CF-BDC2-386078CB3E50}">
      <dgm:prSet/>
      <dgm:spPr/>
      <dgm:t>
        <a:bodyPr/>
        <a:lstStyle/>
        <a:p>
          <a:pPr marR="0" rtl="0" fontAlgn="base">
            <a:buClrTx/>
            <a:buSzTx/>
            <a:buFont typeface="Arial" panose="020B0604020202020204" pitchFamily="34" charset="0"/>
            <a:buChar char="•"/>
          </a:pPr>
          <a:r>
            <a:rPr lang="en-US" dirty="0">
              <a:solidFill>
                <a:schemeClr val="tx1"/>
              </a:solidFill>
            </a:rPr>
            <a:t>PAST: </a:t>
          </a:r>
          <a:r>
            <a:rPr lang="en-US" u="none" dirty="0">
              <a:solidFill>
                <a:schemeClr val="tx1"/>
              </a:solidFill>
            </a:rPr>
            <a:t>Enter the date when you conducted the most recent comprehensive assessment of civil legal needs facing the low-income population.</a:t>
          </a:r>
        </a:p>
      </dgm:t>
    </dgm:pt>
    <dgm:pt modelId="{88E47D1D-2B3B-491B-8709-755640FDD509}" type="parTrans" cxnId="{D6279C63-08F1-4D9E-B0D4-078248FBB61B}">
      <dgm:prSet/>
      <dgm:spPr/>
      <dgm:t>
        <a:bodyPr/>
        <a:lstStyle/>
        <a:p>
          <a:endParaRPr lang="en-US"/>
        </a:p>
      </dgm:t>
    </dgm:pt>
    <dgm:pt modelId="{9B7F8148-0F64-4FC2-8639-D6FC70374E3D}" type="sibTrans" cxnId="{D6279C63-08F1-4D9E-B0D4-078248FBB61B}">
      <dgm:prSet/>
      <dgm:spPr/>
      <dgm:t>
        <a:bodyPr/>
        <a:lstStyle/>
        <a:p>
          <a:endParaRPr lang="en-US"/>
        </a:p>
      </dgm:t>
    </dgm:pt>
    <dgm:pt modelId="{29B718B2-DF05-431F-8A0F-CF5A857C8682}">
      <dgm:prSet/>
      <dgm:spPr/>
      <dgm:t>
        <a:bodyPr/>
        <a:lstStyle/>
        <a:p>
          <a:pPr marR="0" rtl="0" fontAlgn="base">
            <a:buClrTx/>
            <a:buSzTx/>
            <a:buFont typeface="Arial" panose="020B0604020202020204" pitchFamily="34" charset="0"/>
            <a:buChar char="•"/>
          </a:pPr>
          <a:r>
            <a:rPr lang="en-US" dirty="0">
              <a:solidFill>
                <a:schemeClr val="tx1"/>
              </a:solidFill>
            </a:rPr>
            <a:t>FUTURE: Enter the date when you plan to conduct the next comprehensive assessment. </a:t>
          </a:r>
        </a:p>
      </dgm:t>
    </dgm:pt>
    <dgm:pt modelId="{2AA5F936-CCF7-4E5D-81F3-F73B99236A13}" type="parTrans" cxnId="{D7582FDD-F0A1-4E94-93FB-805BE5D75E02}">
      <dgm:prSet/>
      <dgm:spPr/>
      <dgm:t>
        <a:bodyPr/>
        <a:lstStyle/>
        <a:p>
          <a:endParaRPr lang="en-US"/>
        </a:p>
      </dgm:t>
    </dgm:pt>
    <dgm:pt modelId="{A6EF1300-6247-4267-9676-A3D1BF438402}" type="sibTrans" cxnId="{D7582FDD-F0A1-4E94-93FB-805BE5D75E02}">
      <dgm:prSet/>
      <dgm:spPr/>
      <dgm:t>
        <a:bodyPr/>
        <a:lstStyle/>
        <a:p>
          <a:endParaRPr lang="en-US"/>
        </a:p>
      </dgm:t>
    </dgm:pt>
    <dgm:pt modelId="{4F959E97-F959-46A0-BC7D-A8D679C820BF}" type="pres">
      <dgm:prSet presAssocID="{1D12FAE4-056A-4843-8601-8F4E66166FAE}" presName="linear" presStyleCnt="0">
        <dgm:presLayoutVars>
          <dgm:animLvl val="lvl"/>
          <dgm:resizeHandles val="exact"/>
        </dgm:presLayoutVars>
      </dgm:prSet>
      <dgm:spPr/>
    </dgm:pt>
    <dgm:pt modelId="{313D041B-845D-4448-B3F9-00DFEA5813AA}" type="pres">
      <dgm:prSet presAssocID="{5C469EBF-EECF-45CF-BDC2-386078CB3E50}" presName="parentText" presStyleLbl="node1" presStyleIdx="0" presStyleCnt="2">
        <dgm:presLayoutVars>
          <dgm:chMax val="0"/>
          <dgm:bulletEnabled val="1"/>
        </dgm:presLayoutVars>
      </dgm:prSet>
      <dgm:spPr/>
    </dgm:pt>
    <dgm:pt modelId="{7813D37E-E28B-44F2-A00F-2209BE9AE0E4}" type="pres">
      <dgm:prSet presAssocID="{9B7F8148-0F64-4FC2-8639-D6FC70374E3D}" presName="spacer" presStyleCnt="0"/>
      <dgm:spPr/>
    </dgm:pt>
    <dgm:pt modelId="{45ED2598-A047-4EB6-A46C-9C28B6EA7C4B}" type="pres">
      <dgm:prSet presAssocID="{29B718B2-DF05-431F-8A0F-CF5A857C8682}" presName="parentText" presStyleLbl="node1" presStyleIdx="1" presStyleCnt="2" custLinFactY="3489" custLinFactNeighborY="100000">
        <dgm:presLayoutVars>
          <dgm:chMax val="0"/>
          <dgm:bulletEnabled val="1"/>
        </dgm:presLayoutVars>
      </dgm:prSet>
      <dgm:spPr/>
    </dgm:pt>
  </dgm:ptLst>
  <dgm:cxnLst>
    <dgm:cxn modelId="{E17A701E-B2E5-44D2-BB26-245DF8C6934D}" type="presOf" srcId="{1D12FAE4-056A-4843-8601-8F4E66166FAE}" destId="{4F959E97-F959-46A0-BC7D-A8D679C820BF}" srcOrd="0" destOrd="0" presId="urn:microsoft.com/office/officeart/2005/8/layout/vList2"/>
    <dgm:cxn modelId="{D6279C63-08F1-4D9E-B0D4-078248FBB61B}" srcId="{1D12FAE4-056A-4843-8601-8F4E66166FAE}" destId="{5C469EBF-EECF-45CF-BDC2-386078CB3E50}" srcOrd="0" destOrd="0" parTransId="{88E47D1D-2B3B-491B-8709-755640FDD509}" sibTransId="{9B7F8148-0F64-4FC2-8639-D6FC70374E3D}"/>
    <dgm:cxn modelId="{B5E86D44-2C19-4F1B-9A12-230A2A2485C3}" type="presOf" srcId="{29B718B2-DF05-431F-8A0F-CF5A857C8682}" destId="{45ED2598-A047-4EB6-A46C-9C28B6EA7C4B}" srcOrd="0" destOrd="0" presId="urn:microsoft.com/office/officeart/2005/8/layout/vList2"/>
    <dgm:cxn modelId="{D7582FDD-F0A1-4E94-93FB-805BE5D75E02}" srcId="{1D12FAE4-056A-4843-8601-8F4E66166FAE}" destId="{29B718B2-DF05-431F-8A0F-CF5A857C8682}" srcOrd="1" destOrd="0" parTransId="{2AA5F936-CCF7-4E5D-81F3-F73B99236A13}" sibTransId="{A6EF1300-6247-4267-9676-A3D1BF438402}"/>
    <dgm:cxn modelId="{526995E0-F6F4-4627-8E20-BFC0B943D4FF}" type="presOf" srcId="{5C469EBF-EECF-45CF-BDC2-386078CB3E50}" destId="{313D041B-845D-4448-B3F9-00DFEA5813AA}" srcOrd="0" destOrd="0" presId="urn:microsoft.com/office/officeart/2005/8/layout/vList2"/>
    <dgm:cxn modelId="{81C5DFDC-AD3D-4238-B9CE-A8993EB31920}" type="presParOf" srcId="{4F959E97-F959-46A0-BC7D-A8D679C820BF}" destId="{313D041B-845D-4448-B3F9-00DFEA5813AA}" srcOrd="0" destOrd="0" presId="urn:microsoft.com/office/officeart/2005/8/layout/vList2"/>
    <dgm:cxn modelId="{D5C3ACD7-65F9-4EDD-8F63-CF27B8E345E1}" type="presParOf" srcId="{4F959E97-F959-46A0-BC7D-A8D679C820BF}" destId="{7813D37E-E28B-44F2-A00F-2209BE9AE0E4}" srcOrd="1" destOrd="0" presId="urn:microsoft.com/office/officeart/2005/8/layout/vList2"/>
    <dgm:cxn modelId="{557C7D19-4769-4702-95A9-CE8DF2B50294}" type="presParOf" srcId="{4F959E97-F959-46A0-BC7D-A8D679C820BF}" destId="{45ED2598-A047-4EB6-A46C-9C28B6EA7C4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12FAE4-056A-4843-8601-8F4E66166F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469EBF-EECF-45CF-BDC2-386078CB3E50}">
      <dgm:prSet/>
      <dgm:spPr/>
      <dgm:t>
        <a:bodyPr/>
        <a:lstStyle/>
        <a:p>
          <a:pPr marR="0" rtl="0" fontAlgn="base">
            <a:buClrTx/>
            <a:buSzTx/>
            <a:buFont typeface="Arial" panose="020B0604020202020204" pitchFamily="34" charset="0"/>
            <a:buChar char="•"/>
          </a:pPr>
          <a:r>
            <a:rPr lang="en-US" dirty="0">
              <a:solidFill>
                <a:schemeClr val="tx1"/>
              </a:solidFill>
            </a:rPr>
            <a:t>Do you collect outcomes achieved for clients for all extended services cases? </a:t>
          </a:r>
          <a:endParaRPr lang="en-US" u="none" dirty="0">
            <a:solidFill>
              <a:schemeClr val="tx1"/>
            </a:solidFill>
          </a:endParaRPr>
        </a:p>
      </dgm:t>
    </dgm:pt>
    <dgm:pt modelId="{88E47D1D-2B3B-491B-8709-755640FDD509}" type="parTrans" cxnId="{D6279C63-08F1-4D9E-B0D4-078248FBB61B}">
      <dgm:prSet/>
      <dgm:spPr/>
      <dgm:t>
        <a:bodyPr/>
        <a:lstStyle/>
        <a:p>
          <a:endParaRPr lang="en-US"/>
        </a:p>
      </dgm:t>
    </dgm:pt>
    <dgm:pt modelId="{9B7F8148-0F64-4FC2-8639-D6FC70374E3D}" type="sibTrans" cxnId="{D6279C63-08F1-4D9E-B0D4-078248FBB61B}">
      <dgm:prSet/>
      <dgm:spPr/>
      <dgm:t>
        <a:bodyPr/>
        <a:lstStyle/>
        <a:p>
          <a:endParaRPr lang="en-US"/>
        </a:p>
      </dgm:t>
    </dgm:pt>
    <dgm:pt modelId="{29B718B2-DF05-431F-8A0F-CF5A857C8682}">
      <dgm:prSet/>
      <dgm:spPr/>
      <dgm:t>
        <a:bodyPr/>
        <a:lstStyle/>
        <a:p>
          <a:pPr marR="0" rtl="0" fontAlgn="base">
            <a:buClrTx/>
            <a:buSzTx/>
            <a:buFont typeface="Arial" panose="020B0604020202020204" pitchFamily="34" charset="0"/>
            <a:buChar char="•"/>
          </a:pPr>
          <a:r>
            <a:rPr lang="en-US" dirty="0">
              <a:solidFill>
                <a:schemeClr val="tx1"/>
              </a:solidFill>
            </a:rPr>
            <a:t>Do you collect outcomes achieved for clients for all limited services cases?</a:t>
          </a:r>
        </a:p>
      </dgm:t>
    </dgm:pt>
    <dgm:pt modelId="{2AA5F936-CCF7-4E5D-81F3-F73B99236A13}" type="parTrans" cxnId="{D7582FDD-F0A1-4E94-93FB-805BE5D75E02}">
      <dgm:prSet/>
      <dgm:spPr/>
      <dgm:t>
        <a:bodyPr/>
        <a:lstStyle/>
        <a:p>
          <a:endParaRPr lang="en-US"/>
        </a:p>
      </dgm:t>
    </dgm:pt>
    <dgm:pt modelId="{A6EF1300-6247-4267-9676-A3D1BF438402}" type="sibTrans" cxnId="{D7582FDD-F0A1-4E94-93FB-805BE5D75E02}">
      <dgm:prSet/>
      <dgm:spPr/>
      <dgm:t>
        <a:bodyPr/>
        <a:lstStyle/>
        <a:p>
          <a:endParaRPr lang="en-US"/>
        </a:p>
      </dgm:t>
    </dgm:pt>
    <dgm:pt modelId="{4F959E97-F959-46A0-BC7D-A8D679C820BF}" type="pres">
      <dgm:prSet presAssocID="{1D12FAE4-056A-4843-8601-8F4E66166FAE}" presName="linear" presStyleCnt="0">
        <dgm:presLayoutVars>
          <dgm:animLvl val="lvl"/>
          <dgm:resizeHandles val="exact"/>
        </dgm:presLayoutVars>
      </dgm:prSet>
      <dgm:spPr/>
    </dgm:pt>
    <dgm:pt modelId="{313D041B-845D-4448-B3F9-00DFEA5813AA}" type="pres">
      <dgm:prSet presAssocID="{5C469EBF-EECF-45CF-BDC2-386078CB3E50}" presName="parentText" presStyleLbl="node1" presStyleIdx="0" presStyleCnt="2">
        <dgm:presLayoutVars>
          <dgm:chMax val="0"/>
          <dgm:bulletEnabled val="1"/>
        </dgm:presLayoutVars>
      </dgm:prSet>
      <dgm:spPr/>
    </dgm:pt>
    <dgm:pt modelId="{7813D37E-E28B-44F2-A00F-2209BE9AE0E4}" type="pres">
      <dgm:prSet presAssocID="{9B7F8148-0F64-4FC2-8639-D6FC70374E3D}" presName="spacer" presStyleCnt="0"/>
      <dgm:spPr/>
    </dgm:pt>
    <dgm:pt modelId="{45ED2598-A047-4EB6-A46C-9C28B6EA7C4B}" type="pres">
      <dgm:prSet presAssocID="{29B718B2-DF05-431F-8A0F-CF5A857C8682}" presName="parentText" presStyleLbl="node1" presStyleIdx="1" presStyleCnt="2" custLinFactY="3489" custLinFactNeighborY="100000">
        <dgm:presLayoutVars>
          <dgm:chMax val="0"/>
          <dgm:bulletEnabled val="1"/>
        </dgm:presLayoutVars>
      </dgm:prSet>
      <dgm:spPr/>
    </dgm:pt>
  </dgm:ptLst>
  <dgm:cxnLst>
    <dgm:cxn modelId="{E17A701E-B2E5-44D2-BB26-245DF8C6934D}" type="presOf" srcId="{1D12FAE4-056A-4843-8601-8F4E66166FAE}" destId="{4F959E97-F959-46A0-BC7D-A8D679C820BF}" srcOrd="0" destOrd="0" presId="urn:microsoft.com/office/officeart/2005/8/layout/vList2"/>
    <dgm:cxn modelId="{D6279C63-08F1-4D9E-B0D4-078248FBB61B}" srcId="{1D12FAE4-056A-4843-8601-8F4E66166FAE}" destId="{5C469EBF-EECF-45CF-BDC2-386078CB3E50}" srcOrd="0" destOrd="0" parTransId="{88E47D1D-2B3B-491B-8709-755640FDD509}" sibTransId="{9B7F8148-0F64-4FC2-8639-D6FC70374E3D}"/>
    <dgm:cxn modelId="{B5E86D44-2C19-4F1B-9A12-230A2A2485C3}" type="presOf" srcId="{29B718B2-DF05-431F-8A0F-CF5A857C8682}" destId="{45ED2598-A047-4EB6-A46C-9C28B6EA7C4B}" srcOrd="0" destOrd="0" presId="urn:microsoft.com/office/officeart/2005/8/layout/vList2"/>
    <dgm:cxn modelId="{D7582FDD-F0A1-4E94-93FB-805BE5D75E02}" srcId="{1D12FAE4-056A-4843-8601-8F4E66166FAE}" destId="{29B718B2-DF05-431F-8A0F-CF5A857C8682}" srcOrd="1" destOrd="0" parTransId="{2AA5F936-CCF7-4E5D-81F3-F73B99236A13}" sibTransId="{A6EF1300-6247-4267-9676-A3D1BF438402}"/>
    <dgm:cxn modelId="{526995E0-F6F4-4627-8E20-BFC0B943D4FF}" type="presOf" srcId="{5C469EBF-EECF-45CF-BDC2-386078CB3E50}" destId="{313D041B-845D-4448-B3F9-00DFEA5813AA}" srcOrd="0" destOrd="0" presId="urn:microsoft.com/office/officeart/2005/8/layout/vList2"/>
    <dgm:cxn modelId="{81C5DFDC-AD3D-4238-B9CE-A8993EB31920}" type="presParOf" srcId="{4F959E97-F959-46A0-BC7D-A8D679C820BF}" destId="{313D041B-845D-4448-B3F9-00DFEA5813AA}" srcOrd="0" destOrd="0" presId="urn:microsoft.com/office/officeart/2005/8/layout/vList2"/>
    <dgm:cxn modelId="{D5C3ACD7-65F9-4EDD-8F63-CF27B8E345E1}" type="presParOf" srcId="{4F959E97-F959-46A0-BC7D-A8D679C820BF}" destId="{7813D37E-E28B-44F2-A00F-2209BE9AE0E4}" srcOrd="1" destOrd="0" presId="urn:microsoft.com/office/officeart/2005/8/layout/vList2"/>
    <dgm:cxn modelId="{557C7D19-4769-4702-95A9-CE8DF2B50294}" type="presParOf" srcId="{4F959E97-F959-46A0-BC7D-A8D679C820BF}" destId="{45ED2598-A047-4EB6-A46C-9C28B6EA7C4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EBC432-F01C-7341-9F98-DCB4BB2E59E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74E2B4BA-CF73-7346-859A-E5D9DD6DDD8C}">
      <dgm:prSet custT="1"/>
      <dgm:spPr>
        <a:solidFill>
          <a:schemeClr val="accent1"/>
        </a:solidFill>
        <a:ln>
          <a:solidFill>
            <a:schemeClr val="accent1"/>
          </a:solidFill>
        </a:ln>
      </dgm:spPr>
      <dgm:t>
        <a:bodyPr/>
        <a:lstStyle/>
        <a:p>
          <a:pPr rtl="0">
            <a:lnSpc>
              <a:spcPct val="100000"/>
            </a:lnSpc>
            <a:spcAft>
              <a:spcPts val="0"/>
            </a:spcAft>
          </a:pPr>
          <a:r>
            <a:rPr lang="en-US" sz="1800" b="1" dirty="0">
              <a:solidFill>
                <a:schemeClr val="tx1"/>
              </a:solidFill>
            </a:rPr>
            <a:t>Planning process incorporates</a:t>
          </a:r>
          <a:r>
            <a:rPr lang="en-US" sz="1800" b="1" baseline="0" dirty="0">
              <a:solidFill>
                <a:schemeClr val="tx1"/>
              </a:solidFill>
            </a:rPr>
            <a:t> </a:t>
          </a:r>
          <a:r>
            <a:rPr lang="en-US" sz="1800" b="1" dirty="0">
              <a:solidFill>
                <a:schemeClr val="tx1"/>
              </a:solidFill>
            </a:rPr>
            <a:t>priorities, goals, </a:t>
          </a:r>
          <a:br>
            <a:rPr lang="en-US" sz="1800" b="1" dirty="0">
              <a:solidFill>
                <a:schemeClr val="tx1"/>
              </a:solidFill>
            </a:rPr>
          </a:br>
          <a:r>
            <a:rPr lang="en-US" sz="1800" b="1" dirty="0">
              <a:solidFill>
                <a:schemeClr val="tx1"/>
              </a:solidFill>
            </a:rPr>
            <a:t>strategies and desired outcomes</a:t>
          </a:r>
        </a:p>
      </dgm:t>
    </dgm:pt>
    <dgm:pt modelId="{3302E523-58CB-CA4B-AAE2-F8B33F88FCCD}" type="parTrans" cxnId="{7F3E09B2-16F3-0D42-A21E-215CB0B2F53E}">
      <dgm:prSet/>
      <dgm:spPr/>
      <dgm:t>
        <a:bodyPr/>
        <a:lstStyle/>
        <a:p>
          <a:endParaRPr lang="en-US"/>
        </a:p>
      </dgm:t>
    </dgm:pt>
    <dgm:pt modelId="{540A8762-EE58-9044-B0E5-6C070F370E21}" type="sibTrans" cxnId="{7F3E09B2-16F3-0D42-A21E-215CB0B2F53E}">
      <dgm:prSet/>
      <dgm:spPr/>
      <dgm:t>
        <a:bodyPr/>
        <a:lstStyle/>
        <a:p>
          <a:endParaRPr lang="en-US"/>
        </a:p>
      </dgm:t>
    </dgm:pt>
    <dgm:pt modelId="{45ACE7E7-FE6F-8D42-90D6-C142EB9DB8CF}">
      <dgm:prSet custT="1"/>
      <dgm:spPr>
        <a:solidFill>
          <a:schemeClr val="accent1"/>
        </a:solidFill>
      </dgm:spPr>
      <dgm:t>
        <a:bodyPr/>
        <a:lstStyle/>
        <a:p>
          <a:pPr rtl="0"/>
          <a:r>
            <a:rPr lang="en-US" sz="1800" b="1" dirty="0">
              <a:solidFill>
                <a:schemeClr val="tx1"/>
              </a:solidFill>
            </a:rPr>
            <a:t>Current (Date of Strategic Plan)</a:t>
          </a:r>
        </a:p>
      </dgm:t>
    </dgm:pt>
    <dgm:pt modelId="{1B068242-6C19-B94C-ADF3-1856B4071CB4}" type="parTrans" cxnId="{D58EBD08-13EC-C74C-B5BF-516280FE41CF}">
      <dgm:prSet/>
      <dgm:spPr/>
      <dgm:t>
        <a:bodyPr/>
        <a:lstStyle/>
        <a:p>
          <a:endParaRPr lang="en-US"/>
        </a:p>
      </dgm:t>
    </dgm:pt>
    <dgm:pt modelId="{707F6193-541A-484E-BE26-50B2393347C8}" type="sibTrans" cxnId="{D58EBD08-13EC-C74C-B5BF-516280FE41CF}">
      <dgm:prSet/>
      <dgm:spPr/>
      <dgm:t>
        <a:bodyPr/>
        <a:lstStyle/>
        <a:p>
          <a:endParaRPr lang="en-US"/>
        </a:p>
      </dgm:t>
    </dgm:pt>
    <dgm:pt modelId="{692F2BAE-237F-4F40-A703-C19B34157C8E}">
      <dgm:prSet custT="1"/>
      <dgm:spPr>
        <a:solidFill>
          <a:schemeClr val="accent1"/>
        </a:solidFill>
      </dgm:spPr>
      <dgm:t>
        <a:bodyPr/>
        <a:lstStyle/>
        <a:p>
          <a:pPr rtl="0"/>
          <a:r>
            <a:rPr lang="en-US" sz="1800" b="1" dirty="0">
              <a:solidFill>
                <a:schemeClr val="tx1"/>
              </a:solidFill>
            </a:rPr>
            <a:t>Staff and board were involved in the planning process</a:t>
          </a:r>
        </a:p>
      </dgm:t>
    </dgm:pt>
    <dgm:pt modelId="{F715D5A2-00A6-6E4D-A985-AF6F92D33911}" type="parTrans" cxnId="{24D581EE-2153-7E43-A8EC-08D74665706C}">
      <dgm:prSet/>
      <dgm:spPr/>
      <dgm:t>
        <a:bodyPr/>
        <a:lstStyle/>
        <a:p>
          <a:endParaRPr lang="en-US"/>
        </a:p>
      </dgm:t>
    </dgm:pt>
    <dgm:pt modelId="{A53F87C7-A2A9-9E44-BEB9-DF49406DFB93}" type="sibTrans" cxnId="{24D581EE-2153-7E43-A8EC-08D74665706C}">
      <dgm:prSet/>
      <dgm:spPr/>
      <dgm:t>
        <a:bodyPr/>
        <a:lstStyle/>
        <a:p>
          <a:endParaRPr lang="en-US"/>
        </a:p>
      </dgm:t>
    </dgm:pt>
    <dgm:pt modelId="{2C18A3E6-0C6F-C34F-8DCB-E673706D523A}">
      <dgm:prSet custT="1"/>
      <dgm:spPr>
        <a:solidFill>
          <a:schemeClr val="accent1"/>
        </a:solidFill>
      </dgm:spPr>
      <dgm:t>
        <a:bodyPr/>
        <a:lstStyle/>
        <a:p>
          <a:pPr rtl="0"/>
          <a:r>
            <a:rPr lang="en-US" sz="1800" b="1" dirty="0">
              <a:solidFill>
                <a:schemeClr val="tx1"/>
              </a:solidFill>
            </a:rPr>
            <a:t>Evaluation of efficiency and effectiveness of service delivery system</a:t>
          </a:r>
        </a:p>
      </dgm:t>
    </dgm:pt>
    <dgm:pt modelId="{9BF9337E-D065-9242-A711-8FFE8147A236}" type="parTrans" cxnId="{17EC5E2D-E801-E345-AA5A-364FA5D06B02}">
      <dgm:prSet/>
      <dgm:spPr/>
      <dgm:t>
        <a:bodyPr/>
        <a:lstStyle/>
        <a:p>
          <a:endParaRPr lang="en-US"/>
        </a:p>
      </dgm:t>
    </dgm:pt>
    <dgm:pt modelId="{6388DDDC-A082-9246-858D-7C2C4713E8EA}" type="sibTrans" cxnId="{17EC5E2D-E801-E345-AA5A-364FA5D06B02}">
      <dgm:prSet/>
      <dgm:spPr/>
      <dgm:t>
        <a:bodyPr/>
        <a:lstStyle/>
        <a:p>
          <a:endParaRPr lang="en-US"/>
        </a:p>
      </dgm:t>
    </dgm:pt>
    <dgm:pt modelId="{CB643262-E3F6-AE40-A209-FF0582942899}">
      <dgm:prSet custT="1"/>
      <dgm:spPr>
        <a:solidFill>
          <a:schemeClr val="accent1"/>
        </a:solidFill>
        <a:ln>
          <a:solidFill>
            <a:schemeClr val="accent1"/>
          </a:solidFill>
        </a:ln>
      </dgm:spPr>
      <dgm:t>
        <a:bodyPr/>
        <a:lstStyle/>
        <a:p>
          <a:pPr rtl="0"/>
          <a:r>
            <a:rPr lang="en-US" sz="1800" b="1" dirty="0">
              <a:solidFill>
                <a:schemeClr val="tx1"/>
              </a:solidFill>
            </a:rPr>
            <a:t>Evaluation of strategies that ensure growth, stability, and viability of program (staffing, offices, technology, resource development, organizational structure, etc.)</a:t>
          </a:r>
        </a:p>
      </dgm:t>
    </dgm:pt>
    <dgm:pt modelId="{1536CAA0-44C6-4241-AE3D-C55B398E1501}" type="parTrans" cxnId="{62011139-4C47-B449-9D45-2894A13996EE}">
      <dgm:prSet/>
      <dgm:spPr/>
      <dgm:t>
        <a:bodyPr/>
        <a:lstStyle/>
        <a:p>
          <a:endParaRPr lang="en-US"/>
        </a:p>
      </dgm:t>
    </dgm:pt>
    <dgm:pt modelId="{F383F1CC-752B-EF41-9973-C45D2F6F28DA}" type="sibTrans" cxnId="{62011139-4C47-B449-9D45-2894A13996EE}">
      <dgm:prSet/>
      <dgm:spPr/>
      <dgm:t>
        <a:bodyPr/>
        <a:lstStyle/>
        <a:p>
          <a:endParaRPr lang="en-US"/>
        </a:p>
      </dgm:t>
    </dgm:pt>
    <dgm:pt modelId="{E1D0DA8D-16FB-FC45-9D35-5CF6FA48946F}" type="pres">
      <dgm:prSet presAssocID="{43EBC432-F01C-7341-9F98-DCB4BB2E59E4}" presName="Name0" presStyleCnt="0">
        <dgm:presLayoutVars>
          <dgm:dir/>
          <dgm:animLvl val="lvl"/>
          <dgm:resizeHandles val="exact"/>
        </dgm:presLayoutVars>
      </dgm:prSet>
      <dgm:spPr/>
    </dgm:pt>
    <dgm:pt modelId="{E58ADB56-A29A-48C8-909E-8AEA30FE56A1}" type="pres">
      <dgm:prSet presAssocID="{CB643262-E3F6-AE40-A209-FF0582942899}" presName="boxAndChildren" presStyleCnt="0"/>
      <dgm:spPr/>
    </dgm:pt>
    <dgm:pt modelId="{ED8DC968-34CC-4454-8B2A-73A9B4188694}" type="pres">
      <dgm:prSet presAssocID="{CB643262-E3F6-AE40-A209-FF0582942899}" presName="parentTextBox" presStyleLbl="node1" presStyleIdx="0" presStyleCnt="5" custScaleY="153058"/>
      <dgm:spPr/>
    </dgm:pt>
    <dgm:pt modelId="{A78D5DCF-723D-814A-9034-EAD385417B33}" type="pres">
      <dgm:prSet presAssocID="{6388DDDC-A082-9246-858D-7C2C4713E8EA}" presName="sp" presStyleCnt="0"/>
      <dgm:spPr/>
    </dgm:pt>
    <dgm:pt modelId="{7C8EBCFA-F9F3-BA42-80C6-0352C77BAD46}" type="pres">
      <dgm:prSet presAssocID="{2C18A3E6-0C6F-C34F-8DCB-E673706D523A}" presName="arrowAndChildren" presStyleCnt="0"/>
      <dgm:spPr/>
    </dgm:pt>
    <dgm:pt modelId="{B0292703-CF57-B644-88C9-3DBFBA935035}" type="pres">
      <dgm:prSet presAssocID="{2C18A3E6-0C6F-C34F-8DCB-E673706D523A}" presName="parentTextArrow" presStyleLbl="node1" presStyleIdx="1" presStyleCnt="5"/>
      <dgm:spPr/>
    </dgm:pt>
    <dgm:pt modelId="{48DFA26A-6E05-B443-AEBF-E34920903914}" type="pres">
      <dgm:prSet presAssocID="{A53F87C7-A2A9-9E44-BEB9-DF49406DFB93}" presName="sp" presStyleCnt="0"/>
      <dgm:spPr/>
    </dgm:pt>
    <dgm:pt modelId="{DA584404-AE85-C24E-8051-317BB5AA922B}" type="pres">
      <dgm:prSet presAssocID="{692F2BAE-237F-4F40-A703-C19B34157C8E}" presName="arrowAndChildren" presStyleCnt="0"/>
      <dgm:spPr/>
    </dgm:pt>
    <dgm:pt modelId="{87A02791-9EA9-8948-AD0F-D695F28B24AB}" type="pres">
      <dgm:prSet presAssocID="{692F2BAE-237F-4F40-A703-C19B34157C8E}" presName="parentTextArrow" presStyleLbl="node1" presStyleIdx="2" presStyleCnt="5" custLinFactNeighborY="-3182"/>
      <dgm:spPr/>
    </dgm:pt>
    <dgm:pt modelId="{7D350A30-4A05-BD4A-88F4-C35A22066207}" type="pres">
      <dgm:prSet presAssocID="{707F6193-541A-484E-BE26-50B2393347C8}" presName="sp" presStyleCnt="0"/>
      <dgm:spPr/>
    </dgm:pt>
    <dgm:pt modelId="{38FEF663-416E-9045-8644-09EEA59E4D7B}" type="pres">
      <dgm:prSet presAssocID="{45ACE7E7-FE6F-8D42-90D6-C142EB9DB8CF}" presName="arrowAndChildren" presStyleCnt="0"/>
      <dgm:spPr/>
    </dgm:pt>
    <dgm:pt modelId="{D1EF9E79-E800-874A-AB82-82A2D61CB01B}" type="pres">
      <dgm:prSet presAssocID="{45ACE7E7-FE6F-8D42-90D6-C142EB9DB8CF}" presName="parentTextArrow" presStyleLbl="node1" presStyleIdx="3" presStyleCnt="5"/>
      <dgm:spPr/>
    </dgm:pt>
    <dgm:pt modelId="{4B4DAE3B-A7D3-6B4F-938B-0B40F2393A53}" type="pres">
      <dgm:prSet presAssocID="{540A8762-EE58-9044-B0E5-6C070F370E21}" presName="sp" presStyleCnt="0"/>
      <dgm:spPr/>
    </dgm:pt>
    <dgm:pt modelId="{9778C931-7615-744A-9E49-A2A7195557F5}" type="pres">
      <dgm:prSet presAssocID="{74E2B4BA-CF73-7346-859A-E5D9DD6DDD8C}" presName="arrowAndChildren" presStyleCnt="0"/>
      <dgm:spPr/>
    </dgm:pt>
    <dgm:pt modelId="{7E08234C-DEE3-3347-81C1-A2CE0CD028BE}" type="pres">
      <dgm:prSet presAssocID="{74E2B4BA-CF73-7346-859A-E5D9DD6DDD8C}" presName="parentTextArrow" presStyleLbl="node1" presStyleIdx="4" presStyleCnt="5"/>
      <dgm:spPr/>
    </dgm:pt>
  </dgm:ptLst>
  <dgm:cxnLst>
    <dgm:cxn modelId="{D58EBD08-13EC-C74C-B5BF-516280FE41CF}" srcId="{43EBC432-F01C-7341-9F98-DCB4BB2E59E4}" destId="{45ACE7E7-FE6F-8D42-90D6-C142EB9DB8CF}" srcOrd="1" destOrd="0" parTransId="{1B068242-6C19-B94C-ADF3-1856B4071CB4}" sibTransId="{707F6193-541A-484E-BE26-50B2393347C8}"/>
    <dgm:cxn modelId="{AE2B1109-E581-244E-AE8E-C652622DCA72}" type="presOf" srcId="{43EBC432-F01C-7341-9F98-DCB4BB2E59E4}" destId="{E1D0DA8D-16FB-FC45-9D35-5CF6FA48946F}" srcOrd="0" destOrd="0" presId="urn:microsoft.com/office/officeart/2005/8/layout/process4"/>
    <dgm:cxn modelId="{55282B1C-4923-9544-BC9D-0D5A6B3CC74A}" type="presOf" srcId="{74E2B4BA-CF73-7346-859A-E5D9DD6DDD8C}" destId="{7E08234C-DEE3-3347-81C1-A2CE0CD028BE}" srcOrd="0" destOrd="0" presId="urn:microsoft.com/office/officeart/2005/8/layout/process4"/>
    <dgm:cxn modelId="{17EC5E2D-E801-E345-AA5A-364FA5D06B02}" srcId="{43EBC432-F01C-7341-9F98-DCB4BB2E59E4}" destId="{2C18A3E6-0C6F-C34F-8DCB-E673706D523A}" srcOrd="3" destOrd="0" parTransId="{9BF9337E-D065-9242-A711-8FFE8147A236}" sibTransId="{6388DDDC-A082-9246-858D-7C2C4713E8EA}"/>
    <dgm:cxn modelId="{62011139-4C47-B449-9D45-2894A13996EE}" srcId="{43EBC432-F01C-7341-9F98-DCB4BB2E59E4}" destId="{CB643262-E3F6-AE40-A209-FF0582942899}" srcOrd="4" destOrd="0" parTransId="{1536CAA0-44C6-4241-AE3D-C55B398E1501}" sibTransId="{F383F1CC-752B-EF41-9973-C45D2F6F28DA}"/>
    <dgm:cxn modelId="{6727CF61-8ADB-B74D-9F32-538A0A14A81F}" type="presOf" srcId="{692F2BAE-237F-4F40-A703-C19B34157C8E}" destId="{87A02791-9EA9-8948-AD0F-D695F28B24AB}" srcOrd="0" destOrd="0" presId="urn:microsoft.com/office/officeart/2005/8/layout/process4"/>
    <dgm:cxn modelId="{AD9B264D-3A22-8842-B19F-9E776977FA70}" type="presOf" srcId="{45ACE7E7-FE6F-8D42-90D6-C142EB9DB8CF}" destId="{D1EF9E79-E800-874A-AB82-82A2D61CB01B}" srcOrd="0" destOrd="0" presId="urn:microsoft.com/office/officeart/2005/8/layout/process4"/>
    <dgm:cxn modelId="{C1402985-8961-3141-9464-C5A2132EA51D}" type="presOf" srcId="{2C18A3E6-0C6F-C34F-8DCB-E673706D523A}" destId="{B0292703-CF57-B644-88C9-3DBFBA935035}" srcOrd="0" destOrd="0" presId="urn:microsoft.com/office/officeart/2005/8/layout/process4"/>
    <dgm:cxn modelId="{7F3E09B2-16F3-0D42-A21E-215CB0B2F53E}" srcId="{43EBC432-F01C-7341-9F98-DCB4BB2E59E4}" destId="{74E2B4BA-CF73-7346-859A-E5D9DD6DDD8C}" srcOrd="0" destOrd="0" parTransId="{3302E523-58CB-CA4B-AAE2-F8B33F88FCCD}" sibTransId="{540A8762-EE58-9044-B0E5-6C070F370E21}"/>
    <dgm:cxn modelId="{44699FC2-5BBB-44E6-9AEE-272F9A7E65BF}" type="presOf" srcId="{CB643262-E3F6-AE40-A209-FF0582942899}" destId="{ED8DC968-34CC-4454-8B2A-73A9B4188694}" srcOrd="0" destOrd="0" presId="urn:microsoft.com/office/officeart/2005/8/layout/process4"/>
    <dgm:cxn modelId="{24D581EE-2153-7E43-A8EC-08D74665706C}" srcId="{43EBC432-F01C-7341-9F98-DCB4BB2E59E4}" destId="{692F2BAE-237F-4F40-A703-C19B34157C8E}" srcOrd="2" destOrd="0" parTransId="{F715D5A2-00A6-6E4D-A985-AF6F92D33911}" sibTransId="{A53F87C7-A2A9-9E44-BEB9-DF49406DFB93}"/>
    <dgm:cxn modelId="{596A702D-44D4-47DF-9F8B-37766372E1ED}" type="presParOf" srcId="{E1D0DA8D-16FB-FC45-9D35-5CF6FA48946F}" destId="{E58ADB56-A29A-48C8-909E-8AEA30FE56A1}" srcOrd="0" destOrd="0" presId="urn:microsoft.com/office/officeart/2005/8/layout/process4"/>
    <dgm:cxn modelId="{8A251334-1742-4888-A292-D4498D692B1B}" type="presParOf" srcId="{E58ADB56-A29A-48C8-909E-8AEA30FE56A1}" destId="{ED8DC968-34CC-4454-8B2A-73A9B4188694}" srcOrd="0" destOrd="0" presId="urn:microsoft.com/office/officeart/2005/8/layout/process4"/>
    <dgm:cxn modelId="{D667EEC7-81A8-6C4C-B459-84C4F77F8A69}" type="presParOf" srcId="{E1D0DA8D-16FB-FC45-9D35-5CF6FA48946F}" destId="{A78D5DCF-723D-814A-9034-EAD385417B33}" srcOrd="1" destOrd="0" presId="urn:microsoft.com/office/officeart/2005/8/layout/process4"/>
    <dgm:cxn modelId="{0C6FF846-87AD-E34C-8E0C-5A5B7C3ADE68}" type="presParOf" srcId="{E1D0DA8D-16FB-FC45-9D35-5CF6FA48946F}" destId="{7C8EBCFA-F9F3-BA42-80C6-0352C77BAD46}" srcOrd="2" destOrd="0" presId="urn:microsoft.com/office/officeart/2005/8/layout/process4"/>
    <dgm:cxn modelId="{9E2814FE-A6AE-5940-AE4D-39D5EFC0A666}" type="presParOf" srcId="{7C8EBCFA-F9F3-BA42-80C6-0352C77BAD46}" destId="{B0292703-CF57-B644-88C9-3DBFBA935035}" srcOrd="0" destOrd="0" presId="urn:microsoft.com/office/officeart/2005/8/layout/process4"/>
    <dgm:cxn modelId="{6A897DD5-01B3-6F4B-9D32-DA18008DAEA1}" type="presParOf" srcId="{E1D0DA8D-16FB-FC45-9D35-5CF6FA48946F}" destId="{48DFA26A-6E05-B443-AEBF-E34920903914}" srcOrd="3" destOrd="0" presId="urn:microsoft.com/office/officeart/2005/8/layout/process4"/>
    <dgm:cxn modelId="{63DB1F1C-5492-9C47-AF80-0D34A22A76C0}" type="presParOf" srcId="{E1D0DA8D-16FB-FC45-9D35-5CF6FA48946F}" destId="{DA584404-AE85-C24E-8051-317BB5AA922B}" srcOrd="4" destOrd="0" presId="urn:microsoft.com/office/officeart/2005/8/layout/process4"/>
    <dgm:cxn modelId="{DB222C18-7AF5-7545-BEB2-D315033A46E8}" type="presParOf" srcId="{DA584404-AE85-C24E-8051-317BB5AA922B}" destId="{87A02791-9EA9-8948-AD0F-D695F28B24AB}" srcOrd="0" destOrd="0" presId="urn:microsoft.com/office/officeart/2005/8/layout/process4"/>
    <dgm:cxn modelId="{C4DE99EF-F843-4E4D-96DA-39F6460267CE}" type="presParOf" srcId="{E1D0DA8D-16FB-FC45-9D35-5CF6FA48946F}" destId="{7D350A30-4A05-BD4A-88F4-C35A22066207}" srcOrd="5" destOrd="0" presId="urn:microsoft.com/office/officeart/2005/8/layout/process4"/>
    <dgm:cxn modelId="{94FBC264-2E48-244C-BE34-7AE49767AB3F}" type="presParOf" srcId="{E1D0DA8D-16FB-FC45-9D35-5CF6FA48946F}" destId="{38FEF663-416E-9045-8644-09EEA59E4D7B}" srcOrd="6" destOrd="0" presId="urn:microsoft.com/office/officeart/2005/8/layout/process4"/>
    <dgm:cxn modelId="{5EA876F0-7EC5-274C-9CC3-0C993F3B5067}" type="presParOf" srcId="{38FEF663-416E-9045-8644-09EEA59E4D7B}" destId="{D1EF9E79-E800-874A-AB82-82A2D61CB01B}" srcOrd="0" destOrd="0" presId="urn:microsoft.com/office/officeart/2005/8/layout/process4"/>
    <dgm:cxn modelId="{90367D37-7113-4945-A7DB-43BE29E48967}" type="presParOf" srcId="{E1D0DA8D-16FB-FC45-9D35-5CF6FA48946F}" destId="{4B4DAE3B-A7D3-6B4F-938B-0B40F2393A53}" srcOrd="7" destOrd="0" presId="urn:microsoft.com/office/officeart/2005/8/layout/process4"/>
    <dgm:cxn modelId="{A225605E-FC87-7F41-BFFD-507C4E1C3AFC}" type="presParOf" srcId="{E1D0DA8D-16FB-FC45-9D35-5CF6FA48946F}" destId="{9778C931-7615-744A-9E49-A2A7195557F5}" srcOrd="8" destOrd="0" presId="urn:microsoft.com/office/officeart/2005/8/layout/process4"/>
    <dgm:cxn modelId="{41AEE99C-9096-E440-BD4B-C9D654412FCC}" type="presParOf" srcId="{9778C931-7615-744A-9E49-A2A7195557F5}" destId="{7E08234C-DEE3-3347-81C1-A2CE0CD028B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12FAE4-056A-4843-8601-8F4E66166F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3DA08E8-91A9-4377-BAF9-6B612C537B86}">
      <dgm:prSet/>
      <dgm:spPr/>
      <dgm:t>
        <a:bodyPr/>
        <a:lstStyle/>
        <a:p>
          <a:pPr marR="0" rtl="0" fontAlgn="base">
            <a:buClrTx/>
            <a:buSzTx/>
            <a:buFont typeface="Arial" panose="020B0604020202020204" pitchFamily="34" charset="0"/>
            <a:buChar char="•"/>
          </a:pPr>
          <a:r>
            <a:rPr lang="en-US" dirty="0">
              <a:solidFill>
                <a:schemeClr val="tx1"/>
              </a:solidFill>
            </a:rPr>
            <a:t>Enter the date the most recent strategic plan was adopted by the board of directors.</a:t>
          </a:r>
        </a:p>
      </dgm:t>
    </dgm:pt>
    <dgm:pt modelId="{A8A38341-6166-48BC-8B2D-5BA1A13EACDA}" type="parTrans" cxnId="{F370119A-F23C-4797-842D-E4DB3321192D}">
      <dgm:prSet/>
      <dgm:spPr/>
      <dgm:t>
        <a:bodyPr/>
        <a:lstStyle/>
        <a:p>
          <a:endParaRPr lang="en-US"/>
        </a:p>
      </dgm:t>
    </dgm:pt>
    <dgm:pt modelId="{86BCC1FE-3203-4B4D-93CC-A6E438410666}" type="sibTrans" cxnId="{F370119A-F23C-4797-842D-E4DB3321192D}">
      <dgm:prSet/>
      <dgm:spPr/>
      <dgm:t>
        <a:bodyPr/>
        <a:lstStyle/>
        <a:p>
          <a:endParaRPr lang="en-US"/>
        </a:p>
      </dgm:t>
    </dgm:pt>
    <dgm:pt modelId="{5B8F83EE-B5E3-4A50-99F1-B07A987AE6DC}">
      <dgm:prSet/>
      <dgm:spPr/>
      <dgm:t>
        <a:bodyPr/>
        <a:lstStyle/>
        <a:p>
          <a:pPr marR="0" rtl="0" fontAlgn="base">
            <a:buClrTx/>
            <a:buSzTx/>
            <a:buFont typeface="Arial" panose="020B0604020202020204" pitchFamily="34" charset="0"/>
            <a:buChar char="•"/>
          </a:pPr>
          <a:r>
            <a:rPr lang="en-US" dirty="0">
              <a:solidFill>
                <a:schemeClr val="tx1"/>
              </a:solidFill>
            </a:rPr>
            <a:t>Enter the date when you plan to conduct the next strategic planning process.</a:t>
          </a:r>
        </a:p>
      </dgm:t>
    </dgm:pt>
    <dgm:pt modelId="{0F4523F0-0638-4520-9A29-F8904FEB6CF8}" type="parTrans" cxnId="{5D669E4D-6A7C-46C1-AC58-BA0E7134EA21}">
      <dgm:prSet/>
      <dgm:spPr/>
      <dgm:t>
        <a:bodyPr/>
        <a:lstStyle/>
        <a:p>
          <a:endParaRPr lang="en-US"/>
        </a:p>
      </dgm:t>
    </dgm:pt>
    <dgm:pt modelId="{6F3D41FA-25F7-474B-81D9-7B812A9A2B1C}" type="sibTrans" cxnId="{5D669E4D-6A7C-46C1-AC58-BA0E7134EA21}">
      <dgm:prSet/>
      <dgm:spPr/>
      <dgm:t>
        <a:bodyPr/>
        <a:lstStyle/>
        <a:p>
          <a:endParaRPr lang="en-US"/>
        </a:p>
      </dgm:t>
    </dgm:pt>
    <dgm:pt modelId="{0A3C6367-FDE6-4508-A676-D499E1B6BB2B}">
      <dgm:prSet/>
      <dgm:spPr/>
      <dgm:t>
        <a:bodyPr/>
        <a:lstStyle/>
        <a:p>
          <a:pPr marR="0" rtl="0" fontAlgn="base">
            <a:buClrTx/>
            <a:buSzTx/>
            <a:buFont typeface="Arial" panose="020B0604020202020204" pitchFamily="34" charset="0"/>
            <a:buChar char="•"/>
          </a:pPr>
          <a:r>
            <a:rPr lang="en-US" dirty="0">
              <a:solidFill>
                <a:schemeClr val="tx1"/>
              </a:solidFill>
            </a:rPr>
            <a:t>Enter the time range of the strategic plan. </a:t>
          </a:r>
        </a:p>
      </dgm:t>
    </dgm:pt>
    <dgm:pt modelId="{4F70D7C6-96F1-4AAD-BC62-52C182DBF170}" type="parTrans" cxnId="{E1C20ACF-C1C4-4732-A03B-CEC69873DBB1}">
      <dgm:prSet/>
      <dgm:spPr/>
      <dgm:t>
        <a:bodyPr/>
        <a:lstStyle/>
        <a:p>
          <a:endParaRPr lang="en-US"/>
        </a:p>
      </dgm:t>
    </dgm:pt>
    <dgm:pt modelId="{86CF32F0-048A-4351-9CAC-87A69ABC4E77}" type="sibTrans" cxnId="{E1C20ACF-C1C4-4732-A03B-CEC69873DBB1}">
      <dgm:prSet/>
      <dgm:spPr/>
      <dgm:t>
        <a:bodyPr/>
        <a:lstStyle/>
        <a:p>
          <a:endParaRPr lang="en-US"/>
        </a:p>
      </dgm:t>
    </dgm:pt>
    <dgm:pt modelId="{4F959E97-F959-46A0-BC7D-A8D679C820BF}" type="pres">
      <dgm:prSet presAssocID="{1D12FAE4-056A-4843-8601-8F4E66166FAE}" presName="linear" presStyleCnt="0">
        <dgm:presLayoutVars>
          <dgm:animLvl val="lvl"/>
          <dgm:resizeHandles val="exact"/>
        </dgm:presLayoutVars>
      </dgm:prSet>
      <dgm:spPr/>
    </dgm:pt>
    <dgm:pt modelId="{6D172987-887C-4207-ADAD-E64555BA5B02}" type="pres">
      <dgm:prSet presAssocID="{F3DA08E8-91A9-4377-BAF9-6B612C537B86}" presName="parentText" presStyleLbl="node1" presStyleIdx="0" presStyleCnt="3">
        <dgm:presLayoutVars>
          <dgm:chMax val="0"/>
          <dgm:bulletEnabled val="1"/>
        </dgm:presLayoutVars>
      </dgm:prSet>
      <dgm:spPr/>
    </dgm:pt>
    <dgm:pt modelId="{204D10C7-CF34-4A53-8118-C3FC83EE4E3E}" type="pres">
      <dgm:prSet presAssocID="{86BCC1FE-3203-4B4D-93CC-A6E438410666}" presName="spacer" presStyleCnt="0"/>
      <dgm:spPr/>
    </dgm:pt>
    <dgm:pt modelId="{007CCFC5-1D8F-47ED-9DB3-FCCFCEA284B2}" type="pres">
      <dgm:prSet presAssocID="{5B8F83EE-B5E3-4A50-99F1-B07A987AE6DC}" presName="parentText" presStyleLbl="node1" presStyleIdx="1" presStyleCnt="3">
        <dgm:presLayoutVars>
          <dgm:chMax val="0"/>
          <dgm:bulletEnabled val="1"/>
        </dgm:presLayoutVars>
      </dgm:prSet>
      <dgm:spPr/>
    </dgm:pt>
    <dgm:pt modelId="{95F3E8D5-D2E6-479F-BEDA-B3992B999446}" type="pres">
      <dgm:prSet presAssocID="{6F3D41FA-25F7-474B-81D9-7B812A9A2B1C}" presName="spacer" presStyleCnt="0"/>
      <dgm:spPr/>
    </dgm:pt>
    <dgm:pt modelId="{A81BDB00-BC9E-41BF-8171-6E45DBADAA23}" type="pres">
      <dgm:prSet presAssocID="{0A3C6367-FDE6-4508-A676-D499E1B6BB2B}" presName="parentText" presStyleLbl="node1" presStyleIdx="2" presStyleCnt="3">
        <dgm:presLayoutVars>
          <dgm:chMax val="0"/>
          <dgm:bulletEnabled val="1"/>
        </dgm:presLayoutVars>
      </dgm:prSet>
      <dgm:spPr/>
    </dgm:pt>
  </dgm:ptLst>
  <dgm:cxnLst>
    <dgm:cxn modelId="{E17A701E-B2E5-44D2-BB26-245DF8C6934D}" type="presOf" srcId="{1D12FAE4-056A-4843-8601-8F4E66166FAE}" destId="{4F959E97-F959-46A0-BC7D-A8D679C820BF}" srcOrd="0" destOrd="0" presId="urn:microsoft.com/office/officeart/2005/8/layout/vList2"/>
    <dgm:cxn modelId="{D14D3039-FFBE-405B-82B4-BDFE25E4C07F}" type="presOf" srcId="{F3DA08E8-91A9-4377-BAF9-6B612C537B86}" destId="{6D172987-887C-4207-ADAD-E64555BA5B02}" srcOrd="0" destOrd="0" presId="urn:microsoft.com/office/officeart/2005/8/layout/vList2"/>
    <dgm:cxn modelId="{5D669E4D-6A7C-46C1-AC58-BA0E7134EA21}" srcId="{1D12FAE4-056A-4843-8601-8F4E66166FAE}" destId="{5B8F83EE-B5E3-4A50-99F1-B07A987AE6DC}" srcOrd="1" destOrd="0" parTransId="{0F4523F0-0638-4520-9A29-F8904FEB6CF8}" sibTransId="{6F3D41FA-25F7-474B-81D9-7B812A9A2B1C}"/>
    <dgm:cxn modelId="{F370119A-F23C-4797-842D-E4DB3321192D}" srcId="{1D12FAE4-056A-4843-8601-8F4E66166FAE}" destId="{F3DA08E8-91A9-4377-BAF9-6B612C537B86}" srcOrd="0" destOrd="0" parTransId="{A8A38341-6166-48BC-8B2D-5BA1A13EACDA}" sibTransId="{86BCC1FE-3203-4B4D-93CC-A6E438410666}"/>
    <dgm:cxn modelId="{F62DE6BC-8FA0-4FCA-9CC5-1005073DC28B}" type="presOf" srcId="{0A3C6367-FDE6-4508-A676-D499E1B6BB2B}" destId="{A81BDB00-BC9E-41BF-8171-6E45DBADAA23}" srcOrd="0" destOrd="0" presId="urn:microsoft.com/office/officeart/2005/8/layout/vList2"/>
    <dgm:cxn modelId="{E1C20ACF-C1C4-4732-A03B-CEC69873DBB1}" srcId="{1D12FAE4-056A-4843-8601-8F4E66166FAE}" destId="{0A3C6367-FDE6-4508-A676-D499E1B6BB2B}" srcOrd="2" destOrd="0" parTransId="{4F70D7C6-96F1-4AAD-BC62-52C182DBF170}" sibTransId="{86CF32F0-048A-4351-9CAC-87A69ABC4E77}"/>
    <dgm:cxn modelId="{CA05ECCF-52E4-4A4A-BA5E-507C7B125310}" type="presOf" srcId="{5B8F83EE-B5E3-4A50-99F1-B07A987AE6DC}" destId="{007CCFC5-1D8F-47ED-9DB3-FCCFCEA284B2}" srcOrd="0" destOrd="0" presId="urn:microsoft.com/office/officeart/2005/8/layout/vList2"/>
    <dgm:cxn modelId="{0884D18B-0AC9-4558-9D3B-4E8F10D6F8A3}" type="presParOf" srcId="{4F959E97-F959-46A0-BC7D-A8D679C820BF}" destId="{6D172987-887C-4207-ADAD-E64555BA5B02}" srcOrd="0" destOrd="0" presId="urn:microsoft.com/office/officeart/2005/8/layout/vList2"/>
    <dgm:cxn modelId="{F6686169-7360-422A-AAF4-2DFA4899C3BE}" type="presParOf" srcId="{4F959E97-F959-46A0-BC7D-A8D679C820BF}" destId="{204D10C7-CF34-4A53-8118-C3FC83EE4E3E}" srcOrd="1" destOrd="0" presId="urn:microsoft.com/office/officeart/2005/8/layout/vList2"/>
    <dgm:cxn modelId="{DA175895-5166-48ED-A36B-739F183AEEC4}" type="presParOf" srcId="{4F959E97-F959-46A0-BC7D-A8D679C820BF}" destId="{007CCFC5-1D8F-47ED-9DB3-FCCFCEA284B2}" srcOrd="2" destOrd="0" presId="urn:microsoft.com/office/officeart/2005/8/layout/vList2"/>
    <dgm:cxn modelId="{791C710A-DAB1-44DC-8943-15A82BF18F75}" type="presParOf" srcId="{4F959E97-F959-46A0-BC7D-A8D679C820BF}" destId="{95F3E8D5-D2E6-479F-BEDA-B3992B999446}" srcOrd="3" destOrd="0" presId="urn:microsoft.com/office/officeart/2005/8/layout/vList2"/>
    <dgm:cxn modelId="{49558310-A70B-4518-8825-0DAF98AC0487}" type="presParOf" srcId="{4F959E97-F959-46A0-BC7D-A8D679C820BF}" destId="{A81BDB00-BC9E-41BF-8171-6E45DBADAA2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9FE4B4-0B6F-42A7-96BD-7660D06DA437}"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64E95C26-B13D-4A6D-8CAA-E1970352707A}">
      <dgm:prSet phldrT="[Text]"/>
      <dgm:spPr/>
      <dgm:t>
        <a:bodyPr/>
        <a:lstStyle/>
        <a:p>
          <a:r>
            <a:rPr lang="en-US" b="1" dirty="0">
              <a:solidFill>
                <a:schemeClr val="tx1"/>
              </a:solidFill>
            </a:rPr>
            <a:t>Speaks to an Intake Worker</a:t>
          </a:r>
        </a:p>
      </dgm:t>
    </dgm:pt>
    <dgm:pt modelId="{CF817A1E-F4AA-412D-9146-28185D3EBAE5}" type="parTrans" cxnId="{54230214-E7CD-4320-A4B9-3DB4CB403238}">
      <dgm:prSet/>
      <dgm:spPr/>
      <dgm:t>
        <a:bodyPr/>
        <a:lstStyle/>
        <a:p>
          <a:endParaRPr lang="en-US"/>
        </a:p>
      </dgm:t>
    </dgm:pt>
    <dgm:pt modelId="{669EC35E-6518-4C8E-9D49-DD96A517EFEC}" type="sibTrans" cxnId="{54230214-E7CD-4320-A4B9-3DB4CB403238}">
      <dgm:prSet/>
      <dgm:spPr/>
      <dgm:t>
        <a:bodyPr/>
        <a:lstStyle/>
        <a:p>
          <a:endParaRPr lang="en-US"/>
        </a:p>
      </dgm:t>
    </dgm:pt>
    <dgm:pt modelId="{7DC2C6F9-9BB7-4A53-B883-633BEC3A1E6D}">
      <dgm:prSet phldrT="[Text]"/>
      <dgm:spPr/>
      <dgm:t>
        <a:bodyPr/>
        <a:lstStyle/>
        <a:p>
          <a:r>
            <a:rPr lang="en-US" b="1" dirty="0">
              <a:solidFill>
                <a:schemeClr val="tx1"/>
              </a:solidFill>
            </a:rPr>
            <a:t>Has a substantive interview</a:t>
          </a:r>
        </a:p>
      </dgm:t>
    </dgm:pt>
    <dgm:pt modelId="{9880CD9A-BBD0-4F2A-B72E-F8DB86D6F4B5}" type="parTrans" cxnId="{908B6056-C621-46CE-AF7B-AD3ACB6AAF71}">
      <dgm:prSet/>
      <dgm:spPr/>
      <dgm:t>
        <a:bodyPr/>
        <a:lstStyle/>
        <a:p>
          <a:endParaRPr lang="en-US"/>
        </a:p>
      </dgm:t>
    </dgm:pt>
    <dgm:pt modelId="{39AC26CF-9845-48F6-B5EB-4CC9B2C55BC6}" type="sibTrans" cxnId="{908B6056-C621-46CE-AF7B-AD3ACB6AAF71}">
      <dgm:prSet/>
      <dgm:spPr/>
      <dgm:t>
        <a:bodyPr/>
        <a:lstStyle/>
        <a:p>
          <a:endParaRPr lang="en-US"/>
        </a:p>
      </dgm:t>
    </dgm:pt>
    <dgm:pt modelId="{CBAE899D-7C33-4AD2-A8AF-09A693ACB4E1}">
      <dgm:prSet phldrT="[Text]"/>
      <dgm:spPr/>
      <dgm:t>
        <a:bodyPr/>
        <a:lstStyle/>
        <a:p>
          <a:r>
            <a:rPr lang="en-US" b="1" dirty="0">
              <a:solidFill>
                <a:schemeClr val="tx1"/>
              </a:solidFill>
            </a:rPr>
            <a:t>Receives counsel and advice</a:t>
          </a:r>
        </a:p>
      </dgm:t>
    </dgm:pt>
    <dgm:pt modelId="{88A11572-6751-4C41-9674-9432467634F1}" type="parTrans" cxnId="{88804860-38F2-4C12-AA70-E9B82C59B786}">
      <dgm:prSet/>
      <dgm:spPr/>
      <dgm:t>
        <a:bodyPr/>
        <a:lstStyle/>
        <a:p>
          <a:endParaRPr lang="en-US"/>
        </a:p>
      </dgm:t>
    </dgm:pt>
    <dgm:pt modelId="{0CDEE3E8-697E-4BE9-91E0-C6D01923FC01}" type="sibTrans" cxnId="{88804860-38F2-4C12-AA70-E9B82C59B786}">
      <dgm:prSet/>
      <dgm:spPr/>
      <dgm:t>
        <a:bodyPr/>
        <a:lstStyle/>
        <a:p>
          <a:endParaRPr lang="en-US"/>
        </a:p>
      </dgm:t>
    </dgm:pt>
    <dgm:pt modelId="{69C939BE-65EB-4ABB-9DC4-7FA55CFA1BB9}">
      <dgm:prSet phldrT="[Text]"/>
      <dgm:spPr/>
      <dgm:t>
        <a:bodyPr/>
        <a:lstStyle/>
        <a:p>
          <a:r>
            <a:rPr lang="en-US" b="1" dirty="0">
              <a:solidFill>
                <a:schemeClr val="tx1"/>
              </a:solidFill>
            </a:rPr>
            <a:t>Receives limited action and/or extended rep</a:t>
          </a:r>
        </a:p>
      </dgm:t>
    </dgm:pt>
    <dgm:pt modelId="{B451DCCE-75DA-49C0-9DA9-5AB99D6C0DC3}" type="parTrans" cxnId="{D780C34A-F1F6-469B-82A6-261A7DD891E3}">
      <dgm:prSet/>
      <dgm:spPr/>
      <dgm:t>
        <a:bodyPr/>
        <a:lstStyle/>
        <a:p>
          <a:endParaRPr lang="en-US"/>
        </a:p>
      </dgm:t>
    </dgm:pt>
    <dgm:pt modelId="{5752CFD3-2B8C-44C7-8D1C-E6EFAEC73F09}" type="sibTrans" cxnId="{D780C34A-F1F6-469B-82A6-261A7DD891E3}">
      <dgm:prSet/>
      <dgm:spPr/>
      <dgm:t>
        <a:bodyPr/>
        <a:lstStyle/>
        <a:p>
          <a:endParaRPr lang="en-US"/>
        </a:p>
      </dgm:t>
    </dgm:pt>
    <dgm:pt modelId="{FDE503EB-5086-440A-A0C8-8E3F23CE3AA7}">
      <dgm:prSet phldrT="[Text]"/>
      <dgm:spPr/>
      <dgm:t>
        <a:bodyPr/>
        <a:lstStyle/>
        <a:p>
          <a:r>
            <a:rPr lang="en-US" b="1" dirty="0">
              <a:solidFill>
                <a:schemeClr val="tx1"/>
              </a:solidFill>
            </a:rPr>
            <a:t>Receives notice of acceptance for extended rep or evaluation</a:t>
          </a:r>
        </a:p>
      </dgm:t>
    </dgm:pt>
    <dgm:pt modelId="{D18330D8-1A98-461F-B1DC-1FC381B87856}" type="parTrans" cxnId="{A74A2C51-CB0B-4BDB-B631-09EA0483B3DA}">
      <dgm:prSet/>
      <dgm:spPr/>
      <dgm:t>
        <a:bodyPr/>
        <a:lstStyle/>
        <a:p>
          <a:endParaRPr lang="en-US"/>
        </a:p>
      </dgm:t>
    </dgm:pt>
    <dgm:pt modelId="{4A5B52D4-0A0D-4AAA-984E-6F04CF88F016}" type="sibTrans" cxnId="{A74A2C51-CB0B-4BDB-B631-09EA0483B3DA}">
      <dgm:prSet/>
      <dgm:spPr/>
      <dgm:t>
        <a:bodyPr/>
        <a:lstStyle/>
        <a:p>
          <a:endParaRPr lang="en-US"/>
        </a:p>
      </dgm:t>
    </dgm:pt>
    <dgm:pt modelId="{B01B4C8D-18A3-4BCA-ADCD-364E69CA8F4F}" type="pres">
      <dgm:prSet presAssocID="{379FE4B4-0B6F-42A7-96BD-7660D06DA437}" presName="Name0" presStyleCnt="0">
        <dgm:presLayoutVars>
          <dgm:dir/>
          <dgm:resizeHandles val="exact"/>
        </dgm:presLayoutVars>
      </dgm:prSet>
      <dgm:spPr/>
    </dgm:pt>
    <dgm:pt modelId="{53E9AB14-26C1-4883-9B5A-535344EB8812}" type="pres">
      <dgm:prSet presAssocID="{64E95C26-B13D-4A6D-8CAA-E1970352707A}" presName="node" presStyleLbl="node1" presStyleIdx="0" presStyleCnt="5">
        <dgm:presLayoutVars>
          <dgm:bulletEnabled val="1"/>
        </dgm:presLayoutVars>
      </dgm:prSet>
      <dgm:spPr/>
    </dgm:pt>
    <dgm:pt modelId="{E3C9B8F1-1D82-4447-A170-A7E4A532D23E}" type="pres">
      <dgm:prSet presAssocID="{669EC35E-6518-4C8E-9D49-DD96A517EFEC}" presName="sibTrans" presStyleLbl="sibTrans1D1" presStyleIdx="0" presStyleCnt="4"/>
      <dgm:spPr/>
    </dgm:pt>
    <dgm:pt modelId="{8E1FE215-AFE2-491F-BC24-FAF12A54C6E6}" type="pres">
      <dgm:prSet presAssocID="{669EC35E-6518-4C8E-9D49-DD96A517EFEC}" presName="connectorText" presStyleLbl="sibTrans1D1" presStyleIdx="0" presStyleCnt="4"/>
      <dgm:spPr/>
    </dgm:pt>
    <dgm:pt modelId="{1A1CE00D-866F-48D1-AF8B-B36AC8DF143A}" type="pres">
      <dgm:prSet presAssocID="{7DC2C6F9-9BB7-4A53-B883-633BEC3A1E6D}" presName="node" presStyleLbl="node1" presStyleIdx="1" presStyleCnt="5">
        <dgm:presLayoutVars>
          <dgm:bulletEnabled val="1"/>
        </dgm:presLayoutVars>
      </dgm:prSet>
      <dgm:spPr/>
    </dgm:pt>
    <dgm:pt modelId="{29A25B50-90B1-4158-B41F-688C92395C00}" type="pres">
      <dgm:prSet presAssocID="{39AC26CF-9845-48F6-B5EB-4CC9B2C55BC6}" presName="sibTrans" presStyleLbl="sibTrans1D1" presStyleIdx="1" presStyleCnt="4"/>
      <dgm:spPr/>
    </dgm:pt>
    <dgm:pt modelId="{3E7816ED-49F9-4412-A345-56EB643A5F03}" type="pres">
      <dgm:prSet presAssocID="{39AC26CF-9845-48F6-B5EB-4CC9B2C55BC6}" presName="connectorText" presStyleLbl="sibTrans1D1" presStyleIdx="1" presStyleCnt="4"/>
      <dgm:spPr/>
    </dgm:pt>
    <dgm:pt modelId="{6DAF7D0E-2BB5-4246-B801-717099D81750}" type="pres">
      <dgm:prSet presAssocID="{CBAE899D-7C33-4AD2-A8AF-09A693ACB4E1}" presName="node" presStyleLbl="node1" presStyleIdx="2" presStyleCnt="5">
        <dgm:presLayoutVars>
          <dgm:bulletEnabled val="1"/>
        </dgm:presLayoutVars>
      </dgm:prSet>
      <dgm:spPr/>
    </dgm:pt>
    <dgm:pt modelId="{BD5C38D3-D6BE-454F-B8D5-2578D5D4148F}" type="pres">
      <dgm:prSet presAssocID="{0CDEE3E8-697E-4BE9-91E0-C6D01923FC01}" presName="sibTrans" presStyleLbl="sibTrans1D1" presStyleIdx="2" presStyleCnt="4"/>
      <dgm:spPr/>
    </dgm:pt>
    <dgm:pt modelId="{DD679D3A-BA5C-4A26-8B8B-D3DDAE8B2289}" type="pres">
      <dgm:prSet presAssocID="{0CDEE3E8-697E-4BE9-91E0-C6D01923FC01}" presName="connectorText" presStyleLbl="sibTrans1D1" presStyleIdx="2" presStyleCnt="4"/>
      <dgm:spPr/>
    </dgm:pt>
    <dgm:pt modelId="{656424D3-F61E-41E0-B329-9D04580AEA50}" type="pres">
      <dgm:prSet presAssocID="{69C939BE-65EB-4ABB-9DC4-7FA55CFA1BB9}" presName="node" presStyleLbl="node1" presStyleIdx="3" presStyleCnt="5" custLinFactNeighborX="38797" custLinFactNeighborY="861">
        <dgm:presLayoutVars>
          <dgm:bulletEnabled val="1"/>
        </dgm:presLayoutVars>
      </dgm:prSet>
      <dgm:spPr/>
    </dgm:pt>
    <dgm:pt modelId="{BE5E7D55-B8C5-4C87-9EC2-4E723FE053E3}" type="pres">
      <dgm:prSet presAssocID="{5752CFD3-2B8C-44C7-8D1C-E6EFAEC73F09}" presName="sibTrans" presStyleLbl="sibTrans1D1" presStyleIdx="3" presStyleCnt="4"/>
      <dgm:spPr/>
    </dgm:pt>
    <dgm:pt modelId="{84612E20-E40C-49DA-AFBE-6200567D1778}" type="pres">
      <dgm:prSet presAssocID="{5752CFD3-2B8C-44C7-8D1C-E6EFAEC73F09}" presName="connectorText" presStyleLbl="sibTrans1D1" presStyleIdx="3" presStyleCnt="4"/>
      <dgm:spPr/>
    </dgm:pt>
    <dgm:pt modelId="{9ED2BD1A-C924-4FC3-AB46-A5D503DC6D64}" type="pres">
      <dgm:prSet presAssocID="{FDE503EB-5086-440A-A0C8-8E3F23CE3AA7}" presName="node" presStyleLbl="node1" presStyleIdx="4" presStyleCnt="5" custLinFactNeighborX="83304" custLinFactNeighborY="944">
        <dgm:presLayoutVars>
          <dgm:bulletEnabled val="1"/>
        </dgm:presLayoutVars>
      </dgm:prSet>
      <dgm:spPr/>
    </dgm:pt>
  </dgm:ptLst>
  <dgm:cxnLst>
    <dgm:cxn modelId="{48E3FA05-1B87-4FCA-B4EA-2C9915DB4A51}" type="presOf" srcId="{669EC35E-6518-4C8E-9D49-DD96A517EFEC}" destId="{E3C9B8F1-1D82-4447-A170-A7E4A532D23E}" srcOrd="0" destOrd="0" presId="urn:microsoft.com/office/officeart/2005/8/layout/bProcess3"/>
    <dgm:cxn modelId="{54230214-E7CD-4320-A4B9-3DB4CB403238}" srcId="{379FE4B4-0B6F-42A7-96BD-7660D06DA437}" destId="{64E95C26-B13D-4A6D-8CAA-E1970352707A}" srcOrd="0" destOrd="0" parTransId="{CF817A1E-F4AA-412D-9146-28185D3EBAE5}" sibTransId="{669EC35E-6518-4C8E-9D49-DD96A517EFEC}"/>
    <dgm:cxn modelId="{B09BBC23-40C6-4F01-B75A-972B7447F79C}" type="presOf" srcId="{64E95C26-B13D-4A6D-8CAA-E1970352707A}" destId="{53E9AB14-26C1-4883-9B5A-535344EB8812}" srcOrd="0" destOrd="0" presId="urn:microsoft.com/office/officeart/2005/8/layout/bProcess3"/>
    <dgm:cxn modelId="{88804860-38F2-4C12-AA70-E9B82C59B786}" srcId="{379FE4B4-0B6F-42A7-96BD-7660D06DA437}" destId="{CBAE899D-7C33-4AD2-A8AF-09A693ACB4E1}" srcOrd="2" destOrd="0" parTransId="{88A11572-6751-4C41-9674-9432467634F1}" sibTransId="{0CDEE3E8-697E-4BE9-91E0-C6D01923FC01}"/>
    <dgm:cxn modelId="{9BEF4A43-7CFF-46CD-9EE3-769A14D8251E}" type="presOf" srcId="{379FE4B4-0B6F-42A7-96BD-7660D06DA437}" destId="{B01B4C8D-18A3-4BCA-ADCD-364E69CA8F4F}" srcOrd="0" destOrd="0" presId="urn:microsoft.com/office/officeart/2005/8/layout/bProcess3"/>
    <dgm:cxn modelId="{4B60EC43-ADEE-4422-9932-7CFEC2CA19BF}" type="presOf" srcId="{39AC26CF-9845-48F6-B5EB-4CC9B2C55BC6}" destId="{3E7816ED-49F9-4412-A345-56EB643A5F03}" srcOrd="1" destOrd="0" presId="urn:microsoft.com/office/officeart/2005/8/layout/bProcess3"/>
    <dgm:cxn modelId="{D780C34A-F1F6-469B-82A6-261A7DD891E3}" srcId="{379FE4B4-0B6F-42A7-96BD-7660D06DA437}" destId="{69C939BE-65EB-4ABB-9DC4-7FA55CFA1BB9}" srcOrd="3" destOrd="0" parTransId="{B451DCCE-75DA-49C0-9DA9-5AB99D6C0DC3}" sibTransId="{5752CFD3-2B8C-44C7-8D1C-E6EFAEC73F09}"/>
    <dgm:cxn modelId="{69239470-48C0-4765-B89C-2D63DA130D9F}" type="presOf" srcId="{FDE503EB-5086-440A-A0C8-8E3F23CE3AA7}" destId="{9ED2BD1A-C924-4FC3-AB46-A5D503DC6D64}" srcOrd="0" destOrd="0" presId="urn:microsoft.com/office/officeart/2005/8/layout/bProcess3"/>
    <dgm:cxn modelId="{A74A2C51-CB0B-4BDB-B631-09EA0483B3DA}" srcId="{379FE4B4-0B6F-42A7-96BD-7660D06DA437}" destId="{FDE503EB-5086-440A-A0C8-8E3F23CE3AA7}" srcOrd="4" destOrd="0" parTransId="{D18330D8-1A98-461F-B1DC-1FC381B87856}" sibTransId="{4A5B52D4-0A0D-4AAA-984E-6F04CF88F016}"/>
    <dgm:cxn modelId="{6AF71675-CE1B-4D86-9165-2F55EFB9B236}" type="presOf" srcId="{7DC2C6F9-9BB7-4A53-B883-633BEC3A1E6D}" destId="{1A1CE00D-866F-48D1-AF8B-B36AC8DF143A}" srcOrd="0" destOrd="0" presId="urn:microsoft.com/office/officeart/2005/8/layout/bProcess3"/>
    <dgm:cxn modelId="{908B6056-C621-46CE-AF7B-AD3ACB6AAF71}" srcId="{379FE4B4-0B6F-42A7-96BD-7660D06DA437}" destId="{7DC2C6F9-9BB7-4A53-B883-633BEC3A1E6D}" srcOrd="1" destOrd="0" parTransId="{9880CD9A-BBD0-4F2A-B72E-F8DB86D6F4B5}" sibTransId="{39AC26CF-9845-48F6-B5EB-4CC9B2C55BC6}"/>
    <dgm:cxn modelId="{EB721F7B-8B86-4B36-8569-0B7009E13438}" type="presOf" srcId="{5752CFD3-2B8C-44C7-8D1C-E6EFAEC73F09}" destId="{BE5E7D55-B8C5-4C87-9EC2-4E723FE053E3}" srcOrd="0" destOrd="0" presId="urn:microsoft.com/office/officeart/2005/8/layout/bProcess3"/>
    <dgm:cxn modelId="{C5E0857F-300B-48E6-ADBC-35131494DE2A}" type="presOf" srcId="{39AC26CF-9845-48F6-B5EB-4CC9B2C55BC6}" destId="{29A25B50-90B1-4158-B41F-688C92395C00}" srcOrd="0" destOrd="0" presId="urn:microsoft.com/office/officeart/2005/8/layout/bProcess3"/>
    <dgm:cxn modelId="{668215A5-C226-4DF7-AC2B-3466C5A03DBC}" type="presOf" srcId="{69C939BE-65EB-4ABB-9DC4-7FA55CFA1BB9}" destId="{656424D3-F61E-41E0-B329-9D04580AEA50}" srcOrd="0" destOrd="0" presId="urn:microsoft.com/office/officeart/2005/8/layout/bProcess3"/>
    <dgm:cxn modelId="{7986A4BF-EA11-4AA6-8C07-94D688FF1E2E}" type="presOf" srcId="{0CDEE3E8-697E-4BE9-91E0-C6D01923FC01}" destId="{DD679D3A-BA5C-4A26-8B8B-D3DDAE8B2289}" srcOrd="1" destOrd="0" presId="urn:microsoft.com/office/officeart/2005/8/layout/bProcess3"/>
    <dgm:cxn modelId="{B1A35ED6-0B96-4D08-A2D5-41066786A6A0}" type="presOf" srcId="{669EC35E-6518-4C8E-9D49-DD96A517EFEC}" destId="{8E1FE215-AFE2-491F-BC24-FAF12A54C6E6}" srcOrd="1" destOrd="0" presId="urn:microsoft.com/office/officeart/2005/8/layout/bProcess3"/>
    <dgm:cxn modelId="{5570E8DA-AC56-48DF-A7AB-263088F2F976}" type="presOf" srcId="{0CDEE3E8-697E-4BE9-91E0-C6D01923FC01}" destId="{BD5C38D3-D6BE-454F-B8D5-2578D5D4148F}" srcOrd="0" destOrd="0" presId="urn:microsoft.com/office/officeart/2005/8/layout/bProcess3"/>
    <dgm:cxn modelId="{C4BF2BDD-1A4D-4A1C-AFE7-59B45890C2B9}" type="presOf" srcId="{CBAE899D-7C33-4AD2-A8AF-09A693ACB4E1}" destId="{6DAF7D0E-2BB5-4246-B801-717099D81750}" srcOrd="0" destOrd="0" presId="urn:microsoft.com/office/officeart/2005/8/layout/bProcess3"/>
    <dgm:cxn modelId="{C34CDBF9-2456-44D8-BB8C-8ADD2FBD45CB}" type="presOf" srcId="{5752CFD3-2B8C-44C7-8D1C-E6EFAEC73F09}" destId="{84612E20-E40C-49DA-AFBE-6200567D1778}" srcOrd="1" destOrd="0" presId="urn:microsoft.com/office/officeart/2005/8/layout/bProcess3"/>
    <dgm:cxn modelId="{CB570490-00AD-4391-9F15-99CBB65523ED}" type="presParOf" srcId="{B01B4C8D-18A3-4BCA-ADCD-364E69CA8F4F}" destId="{53E9AB14-26C1-4883-9B5A-535344EB8812}" srcOrd="0" destOrd="0" presId="urn:microsoft.com/office/officeart/2005/8/layout/bProcess3"/>
    <dgm:cxn modelId="{776B1A7C-DAA8-4D0C-9289-6616DFB6BBED}" type="presParOf" srcId="{B01B4C8D-18A3-4BCA-ADCD-364E69CA8F4F}" destId="{E3C9B8F1-1D82-4447-A170-A7E4A532D23E}" srcOrd="1" destOrd="0" presId="urn:microsoft.com/office/officeart/2005/8/layout/bProcess3"/>
    <dgm:cxn modelId="{FE611937-AB6E-4469-ABFD-D14F81A23419}" type="presParOf" srcId="{E3C9B8F1-1D82-4447-A170-A7E4A532D23E}" destId="{8E1FE215-AFE2-491F-BC24-FAF12A54C6E6}" srcOrd="0" destOrd="0" presId="urn:microsoft.com/office/officeart/2005/8/layout/bProcess3"/>
    <dgm:cxn modelId="{09F8A721-52C2-421E-B91A-A3E70E3F849F}" type="presParOf" srcId="{B01B4C8D-18A3-4BCA-ADCD-364E69CA8F4F}" destId="{1A1CE00D-866F-48D1-AF8B-B36AC8DF143A}" srcOrd="2" destOrd="0" presId="urn:microsoft.com/office/officeart/2005/8/layout/bProcess3"/>
    <dgm:cxn modelId="{829570C1-4B69-4D67-B291-D4421F0496DC}" type="presParOf" srcId="{B01B4C8D-18A3-4BCA-ADCD-364E69CA8F4F}" destId="{29A25B50-90B1-4158-B41F-688C92395C00}" srcOrd="3" destOrd="0" presId="urn:microsoft.com/office/officeart/2005/8/layout/bProcess3"/>
    <dgm:cxn modelId="{761F1199-74D5-49E9-8FF0-B651F3DED208}" type="presParOf" srcId="{29A25B50-90B1-4158-B41F-688C92395C00}" destId="{3E7816ED-49F9-4412-A345-56EB643A5F03}" srcOrd="0" destOrd="0" presId="urn:microsoft.com/office/officeart/2005/8/layout/bProcess3"/>
    <dgm:cxn modelId="{D602F7FD-D948-4F12-BED4-06C3E7692A3E}" type="presParOf" srcId="{B01B4C8D-18A3-4BCA-ADCD-364E69CA8F4F}" destId="{6DAF7D0E-2BB5-4246-B801-717099D81750}" srcOrd="4" destOrd="0" presId="urn:microsoft.com/office/officeart/2005/8/layout/bProcess3"/>
    <dgm:cxn modelId="{FDF27AEE-0606-4EF9-AEE2-6316DEFD5B6B}" type="presParOf" srcId="{B01B4C8D-18A3-4BCA-ADCD-364E69CA8F4F}" destId="{BD5C38D3-D6BE-454F-B8D5-2578D5D4148F}" srcOrd="5" destOrd="0" presId="urn:microsoft.com/office/officeart/2005/8/layout/bProcess3"/>
    <dgm:cxn modelId="{7B030BFB-07E6-4B63-9AE1-7C5CB127E531}" type="presParOf" srcId="{BD5C38D3-D6BE-454F-B8D5-2578D5D4148F}" destId="{DD679D3A-BA5C-4A26-8B8B-D3DDAE8B2289}" srcOrd="0" destOrd="0" presId="urn:microsoft.com/office/officeart/2005/8/layout/bProcess3"/>
    <dgm:cxn modelId="{592FB3BC-BF6B-444C-9EB2-4BDFFC20BF5D}" type="presParOf" srcId="{B01B4C8D-18A3-4BCA-ADCD-364E69CA8F4F}" destId="{656424D3-F61E-41E0-B329-9D04580AEA50}" srcOrd="6" destOrd="0" presId="urn:microsoft.com/office/officeart/2005/8/layout/bProcess3"/>
    <dgm:cxn modelId="{2A598578-6705-4DB3-B0A7-3C4648468895}" type="presParOf" srcId="{B01B4C8D-18A3-4BCA-ADCD-364E69CA8F4F}" destId="{BE5E7D55-B8C5-4C87-9EC2-4E723FE053E3}" srcOrd="7" destOrd="0" presId="urn:microsoft.com/office/officeart/2005/8/layout/bProcess3"/>
    <dgm:cxn modelId="{41522561-D41F-49D1-B937-3260D3C2E049}" type="presParOf" srcId="{BE5E7D55-B8C5-4C87-9EC2-4E723FE053E3}" destId="{84612E20-E40C-49DA-AFBE-6200567D1778}" srcOrd="0" destOrd="0" presId="urn:microsoft.com/office/officeart/2005/8/layout/bProcess3"/>
    <dgm:cxn modelId="{8C25F21A-87EC-403C-BEDD-76891C0DD4A6}" type="presParOf" srcId="{B01B4C8D-18A3-4BCA-ADCD-364E69CA8F4F}" destId="{9ED2BD1A-C924-4FC3-AB46-A5D503DC6D64}"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8E3C91-4617-41D9-9593-425A86D222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0BE881-A075-40EA-AAF4-F291A5F91286}">
      <dgm:prSet/>
      <dgm:spPr/>
      <dgm:t>
        <a:bodyPr/>
        <a:lstStyle/>
        <a:p>
          <a:pPr algn="ctr" rtl="0"/>
          <a:r>
            <a:rPr lang="en-US" dirty="0">
              <a:solidFill>
                <a:schemeClr val="tx1"/>
              </a:solidFill>
            </a:rPr>
            <a:t>Date of the last evaluation </a:t>
          </a:r>
          <a:br>
            <a:rPr lang="en-US" dirty="0">
              <a:solidFill>
                <a:schemeClr val="tx1"/>
              </a:solidFill>
            </a:rPr>
          </a:br>
          <a:r>
            <a:rPr lang="en-US" dirty="0">
              <a:solidFill>
                <a:schemeClr val="tx1"/>
              </a:solidFill>
            </a:rPr>
            <a:t>of the executive director.</a:t>
          </a:r>
        </a:p>
      </dgm:t>
    </dgm:pt>
    <dgm:pt modelId="{B67715FB-71A3-4AE5-8B02-D001A54A82AB}" type="parTrans" cxnId="{C0466CFE-4739-436D-8EF1-F4582870FCAA}">
      <dgm:prSet/>
      <dgm:spPr/>
      <dgm:t>
        <a:bodyPr/>
        <a:lstStyle/>
        <a:p>
          <a:endParaRPr lang="en-US"/>
        </a:p>
      </dgm:t>
    </dgm:pt>
    <dgm:pt modelId="{74D86BFC-3A95-4C73-B58A-FA3006B62B08}" type="sibTrans" cxnId="{C0466CFE-4739-436D-8EF1-F4582870FCAA}">
      <dgm:prSet/>
      <dgm:spPr/>
      <dgm:t>
        <a:bodyPr/>
        <a:lstStyle/>
        <a:p>
          <a:endParaRPr lang="en-US"/>
        </a:p>
      </dgm:t>
    </dgm:pt>
    <dgm:pt modelId="{E023BE26-9347-403B-9F8E-8C319F53B57B}">
      <dgm:prSet/>
      <dgm:spPr/>
      <dgm:t>
        <a:bodyPr/>
        <a:lstStyle/>
        <a:p>
          <a:pPr algn="ctr" rtl="0"/>
          <a:r>
            <a:rPr lang="en-US" dirty="0">
              <a:solidFill>
                <a:schemeClr val="tx1"/>
              </a:solidFill>
            </a:rPr>
            <a:t>Date of the next </a:t>
          </a:r>
          <a:br>
            <a:rPr lang="en-US" dirty="0">
              <a:solidFill>
                <a:schemeClr val="tx1"/>
              </a:solidFill>
            </a:rPr>
          </a:br>
          <a:r>
            <a:rPr lang="en-US" dirty="0">
              <a:solidFill>
                <a:schemeClr val="tx1"/>
              </a:solidFill>
            </a:rPr>
            <a:t>planned evaluation of the </a:t>
          </a:r>
          <a:br>
            <a:rPr lang="en-US" dirty="0">
              <a:solidFill>
                <a:schemeClr val="tx1"/>
              </a:solidFill>
            </a:rPr>
          </a:br>
          <a:r>
            <a:rPr lang="en-US" dirty="0">
              <a:solidFill>
                <a:schemeClr val="tx1"/>
              </a:solidFill>
            </a:rPr>
            <a:t>executive director.</a:t>
          </a:r>
        </a:p>
      </dgm:t>
    </dgm:pt>
    <dgm:pt modelId="{D4F50AB5-D239-475E-998F-A037FF1D1E72}" type="parTrans" cxnId="{370928C9-E55C-4AEB-BB70-9162970920F9}">
      <dgm:prSet/>
      <dgm:spPr/>
      <dgm:t>
        <a:bodyPr/>
        <a:lstStyle/>
        <a:p>
          <a:endParaRPr lang="en-US"/>
        </a:p>
      </dgm:t>
    </dgm:pt>
    <dgm:pt modelId="{D3B75AB7-1CF3-471C-A915-14CCAEFBF6BE}" type="sibTrans" cxnId="{370928C9-E55C-4AEB-BB70-9162970920F9}">
      <dgm:prSet/>
      <dgm:spPr/>
      <dgm:t>
        <a:bodyPr/>
        <a:lstStyle/>
        <a:p>
          <a:endParaRPr lang="en-US"/>
        </a:p>
      </dgm:t>
    </dgm:pt>
    <dgm:pt modelId="{4B0C6DB2-DFBE-4E5A-BC0F-7297F1C9F887}" type="pres">
      <dgm:prSet presAssocID="{428E3C91-4617-41D9-9593-425A86D2221D}" presName="linear" presStyleCnt="0">
        <dgm:presLayoutVars>
          <dgm:animLvl val="lvl"/>
          <dgm:resizeHandles val="exact"/>
        </dgm:presLayoutVars>
      </dgm:prSet>
      <dgm:spPr/>
    </dgm:pt>
    <dgm:pt modelId="{0F6B61A4-7339-469A-886B-2B3A264CFD52}" type="pres">
      <dgm:prSet presAssocID="{900BE881-A075-40EA-AAF4-F291A5F91286}" presName="parentText" presStyleLbl="node1" presStyleIdx="0" presStyleCnt="2">
        <dgm:presLayoutVars>
          <dgm:chMax val="0"/>
          <dgm:bulletEnabled val="1"/>
        </dgm:presLayoutVars>
      </dgm:prSet>
      <dgm:spPr/>
    </dgm:pt>
    <dgm:pt modelId="{2270D389-528D-4BE1-9BB6-3745DD2B134C}" type="pres">
      <dgm:prSet presAssocID="{74D86BFC-3A95-4C73-B58A-FA3006B62B08}" presName="spacer" presStyleCnt="0"/>
      <dgm:spPr/>
    </dgm:pt>
    <dgm:pt modelId="{DF186766-04CE-4242-9450-EC1485062DCD}" type="pres">
      <dgm:prSet presAssocID="{E023BE26-9347-403B-9F8E-8C319F53B57B}" presName="parentText" presStyleLbl="node1" presStyleIdx="1" presStyleCnt="2">
        <dgm:presLayoutVars>
          <dgm:chMax val="0"/>
          <dgm:bulletEnabled val="1"/>
        </dgm:presLayoutVars>
      </dgm:prSet>
      <dgm:spPr/>
    </dgm:pt>
  </dgm:ptLst>
  <dgm:cxnLst>
    <dgm:cxn modelId="{92461732-52CB-409E-AC56-13175EE8638D}" type="presOf" srcId="{900BE881-A075-40EA-AAF4-F291A5F91286}" destId="{0F6B61A4-7339-469A-886B-2B3A264CFD52}" srcOrd="0" destOrd="0" presId="urn:microsoft.com/office/officeart/2005/8/layout/vList2"/>
    <dgm:cxn modelId="{3885B77D-4AC3-4230-8AFF-DFEE8731CEE9}" type="presOf" srcId="{428E3C91-4617-41D9-9593-425A86D2221D}" destId="{4B0C6DB2-DFBE-4E5A-BC0F-7297F1C9F887}" srcOrd="0" destOrd="0" presId="urn:microsoft.com/office/officeart/2005/8/layout/vList2"/>
    <dgm:cxn modelId="{370928C9-E55C-4AEB-BB70-9162970920F9}" srcId="{428E3C91-4617-41D9-9593-425A86D2221D}" destId="{E023BE26-9347-403B-9F8E-8C319F53B57B}" srcOrd="1" destOrd="0" parTransId="{D4F50AB5-D239-475E-998F-A037FF1D1E72}" sibTransId="{D3B75AB7-1CF3-471C-A915-14CCAEFBF6BE}"/>
    <dgm:cxn modelId="{A93E09FD-9E96-4C2C-9E25-AF0370B9F73D}" type="presOf" srcId="{E023BE26-9347-403B-9F8E-8C319F53B57B}" destId="{DF186766-04CE-4242-9450-EC1485062DCD}" srcOrd="0" destOrd="0" presId="urn:microsoft.com/office/officeart/2005/8/layout/vList2"/>
    <dgm:cxn modelId="{C0466CFE-4739-436D-8EF1-F4582870FCAA}" srcId="{428E3C91-4617-41D9-9593-425A86D2221D}" destId="{900BE881-A075-40EA-AAF4-F291A5F91286}" srcOrd="0" destOrd="0" parTransId="{B67715FB-71A3-4AE5-8B02-D001A54A82AB}" sibTransId="{74D86BFC-3A95-4C73-B58A-FA3006B62B08}"/>
    <dgm:cxn modelId="{31A0550D-B9DD-4DF8-A8CB-C5B610E5FDEE}" type="presParOf" srcId="{4B0C6DB2-DFBE-4E5A-BC0F-7297F1C9F887}" destId="{0F6B61A4-7339-469A-886B-2B3A264CFD52}" srcOrd="0" destOrd="0" presId="urn:microsoft.com/office/officeart/2005/8/layout/vList2"/>
    <dgm:cxn modelId="{FB60D554-3E32-450C-9EBD-FCFFA88C572F}" type="presParOf" srcId="{4B0C6DB2-DFBE-4E5A-BC0F-7297F1C9F887}" destId="{2270D389-528D-4BE1-9BB6-3745DD2B134C}" srcOrd="1" destOrd="0" presId="urn:microsoft.com/office/officeart/2005/8/layout/vList2"/>
    <dgm:cxn modelId="{FCB6959D-3897-433A-89F8-818F666F9D7F}" type="presParOf" srcId="{4B0C6DB2-DFBE-4E5A-BC0F-7297F1C9F887}" destId="{DF186766-04CE-4242-9450-EC1485062DC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D041B-845D-4448-B3F9-00DFEA5813AA}">
      <dsp:nvSpPr>
        <dsp:cNvPr id="0" name=""/>
        <dsp:cNvSpPr/>
      </dsp:nvSpPr>
      <dsp:spPr>
        <a:xfrm>
          <a:off x="0" y="312920"/>
          <a:ext cx="7086600" cy="147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l" defTabSz="1244600" rtl="0" fontAlgn="base">
            <a:lnSpc>
              <a:spcPct val="90000"/>
            </a:lnSpc>
            <a:spcBef>
              <a:spcPct val="0"/>
            </a:spcBef>
            <a:spcAft>
              <a:spcPct val="35000"/>
            </a:spcAft>
            <a:buClrTx/>
            <a:buSzTx/>
            <a:buFont typeface="Arial" panose="020B0604020202020204" pitchFamily="34" charset="0"/>
            <a:buNone/>
          </a:pPr>
          <a:r>
            <a:rPr lang="en-US" sz="2800" kern="1200" dirty="0">
              <a:solidFill>
                <a:schemeClr val="tx1"/>
              </a:solidFill>
            </a:rPr>
            <a:t>PAST: </a:t>
          </a:r>
          <a:r>
            <a:rPr lang="en-US" sz="2800" u="none" kern="1200" dirty="0">
              <a:solidFill>
                <a:schemeClr val="tx1"/>
              </a:solidFill>
            </a:rPr>
            <a:t>Enter the date when you conducted the most recent comprehensive assessment of civil legal needs facing the low-income population.</a:t>
          </a:r>
        </a:p>
      </dsp:txBody>
      <dsp:txXfrm>
        <a:off x="71965" y="384885"/>
        <a:ext cx="6942670" cy="1330270"/>
      </dsp:txXfrm>
    </dsp:sp>
    <dsp:sp modelId="{45ED2598-A047-4EB6-A46C-9C28B6EA7C4B}">
      <dsp:nvSpPr>
        <dsp:cNvPr id="0" name=""/>
        <dsp:cNvSpPr/>
      </dsp:nvSpPr>
      <dsp:spPr>
        <a:xfrm>
          <a:off x="0" y="1999835"/>
          <a:ext cx="7086600" cy="147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l" defTabSz="1244600" rtl="0" fontAlgn="base">
            <a:lnSpc>
              <a:spcPct val="90000"/>
            </a:lnSpc>
            <a:spcBef>
              <a:spcPct val="0"/>
            </a:spcBef>
            <a:spcAft>
              <a:spcPct val="35000"/>
            </a:spcAft>
            <a:buClrTx/>
            <a:buSzTx/>
            <a:buFont typeface="Arial" panose="020B0604020202020204" pitchFamily="34" charset="0"/>
            <a:buNone/>
          </a:pPr>
          <a:r>
            <a:rPr lang="en-US" sz="2800" kern="1200" dirty="0">
              <a:solidFill>
                <a:schemeClr val="tx1"/>
              </a:solidFill>
            </a:rPr>
            <a:t>FUTURE: Enter the date when you plan to conduct the next comprehensive assessment. </a:t>
          </a:r>
        </a:p>
      </dsp:txBody>
      <dsp:txXfrm>
        <a:off x="71965" y="2071800"/>
        <a:ext cx="6942670" cy="1330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D041B-845D-4448-B3F9-00DFEA5813AA}">
      <dsp:nvSpPr>
        <dsp:cNvPr id="0" name=""/>
        <dsp:cNvSpPr/>
      </dsp:nvSpPr>
      <dsp:spPr>
        <a:xfrm>
          <a:off x="0" y="465740"/>
          <a:ext cx="7086600" cy="1312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marR="0" lvl="0" indent="0" algn="l" defTabSz="1511300" rtl="0" fontAlgn="base">
            <a:lnSpc>
              <a:spcPct val="90000"/>
            </a:lnSpc>
            <a:spcBef>
              <a:spcPct val="0"/>
            </a:spcBef>
            <a:spcAft>
              <a:spcPct val="35000"/>
            </a:spcAft>
            <a:buClrTx/>
            <a:buSzTx/>
            <a:buFont typeface="Arial" panose="020B0604020202020204" pitchFamily="34" charset="0"/>
            <a:buNone/>
          </a:pPr>
          <a:r>
            <a:rPr lang="en-US" sz="3400" kern="1200" dirty="0">
              <a:solidFill>
                <a:schemeClr val="tx1"/>
              </a:solidFill>
            </a:rPr>
            <a:t>Do you collect outcomes achieved for clients for all extended services cases? </a:t>
          </a:r>
          <a:endParaRPr lang="en-US" sz="3400" u="none" kern="1200" dirty="0">
            <a:solidFill>
              <a:schemeClr val="tx1"/>
            </a:solidFill>
          </a:endParaRPr>
        </a:p>
      </dsp:txBody>
      <dsp:txXfrm>
        <a:off x="64083" y="529823"/>
        <a:ext cx="6958434" cy="1184574"/>
      </dsp:txXfrm>
    </dsp:sp>
    <dsp:sp modelId="{45ED2598-A047-4EB6-A46C-9C28B6EA7C4B}">
      <dsp:nvSpPr>
        <dsp:cNvPr id="0" name=""/>
        <dsp:cNvSpPr/>
      </dsp:nvSpPr>
      <dsp:spPr>
        <a:xfrm>
          <a:off x="0" y="2020121"/>
          <a:ext cx="7086600" cy="1312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marR="0" lvl="0" indent="0" algn="l" defTabSz="1511300" rtl="0" fontAlgn="base">
            <a:lnSpc>
              <a:spcPct val="90000"/>
            </a:lnSpc>
            <a:spcBef>
              <a:spcPct val="0"/>
            </a:spcBef>
            <a:spcAft>
              <a:spcPct val="35000"/>
            </a:spcAft>
            <a:buClrTx/>
            <a:buSzTx/>
            <a:buFont typeface="Arial" panose="020B0604020202020204" pitchFamily="34" charset="0"/>
            <a:buNone/>
          </a:pPr>
          <a:r>
            <a:rPr lang="en-US" sz="3400" kern="1200" dirty="0">
              <a:solidFill>
                <a:schemeClr val="tx1"/>
              </a:solidFill>
            </a:rPr>
            <a:t>Do you collect outcomes achieved for clients for all limited services cases?</a:t>
          </a:r>
        </a:p>
      </dsp:txBody>
      <dsp:txXfrm>
        <a:off x="64083" y="2084204"/>
        <a:ext cx="6958434" cy="1184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DC968-34CC-4454-8B2A-73A9B4188694}">
      <dsp:nvSpPr>
        <dsp:cNvPr id="0" name=""/>
        <dsp:cNvSpPr/>
      </dsp:nvSpPr>
      <dsp:spPr>
        <a:xfrm>
          <a:off x="0" y="3555400"/>
          <a:ext cx="7086600" cy="892908"/>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rPr>
            <a:t>Evaluation of strategies that ensure growth, stability, and viability of program (staffing, offices, technology, resource development, organizational structure, etc.)</a:t>
          </a:r>
        </a:p>
      </dsp:txBody>
      <dsp:txXfrm>
        <a:off x="0" y="3555400"/>
        <a:ext cx="7086600" cy="892908"/>
      </dsp:txXfrm>
    </dsp:sp>
    <dsp:sp modelId="{B0292703-CF57-B644-88C9-3DBFBA935035}">
      <dsp:nvSpPr>
        <dsp:cNvPr id="0" name=""/>
        <dsp:cNvSpPr/>
      </dsp:nvSpPr>
      <dsp:spPr>
        <a:xfrm rot="10800000">
          <a:off x="0" y="2666913"/>
          <a:ext cx="7086600" cy="897237"/>
        </a:xfrm>
        <a:prstGeom prst="upArrowCallou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rPr>
            <a:t>Evaluation of efficiency and effectiveness of service delivery system</a:t>
          </a:r>
        </a:p>
      </dsp:txBody>
      <dsp:txXfrm rot="10800000">
        <a:off x="0" y="2666913"/>
        <a:ext cx="7086600" cy="582998"/>
      </dsp:txXfrm>
    </dsp:sp>
    <dsp:sp modelId="{87A02791-9EA9-8948-AD0F-D695F28B24AB}">
      <dsp:nvSpPr>
        <dsp:cNvPr id="0" name=""/>
        <dsp:cNvSpPr/>
      </dsp:nvSpPr>
      <dsp:spPr>
        <a:xfrm rot="10800000">
          <a:off x="0" y="1749876"/>
          <a:ext cx="7086600" cy="897237"/>
        </a:xfrm>
        <a:prstGeom prst="upArrowCallou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rPr>
            <a:t>Staff and board were involved in the planning process</a:t>
          </a:r>
        </a:p>
      </dsp:txBody>
      <dsp:txXfrm rot="10800000">
        <a:off x="0" y="1749876"/>
        <a:ext cx="7086600" cy="582998"/>
      </dsp:txXfrm>
    </dsp:sp>
    <dsp:sp modelId="{D1EF9E79-E800-874A-AB82-82A2D61CB01B}">
      <dsp:nvSpPr>
        <dsp:cNvPr id="0" name=""/>
        <dsp:cNvSpPr/>
      </dsp:nvSpPr>
      <dsp:spPr>
        <a:xfrm rot="10800000">
          <a:off x="0" y="889939"/>
          <a:ext cx="7086600" cy="897237"/>
        </a:xfrm>
        <a:prstGeom prst="upArrowCallou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rPr>
            <a:t>Current (Date of Strategic Plan)</a:t>
          </a:r>
        </a:p>
      </dsp:txBody>
      <dsp:txXfrm rot="10800000">
        <a:off x="0" y="889939"/>
        <a:ext cx="7086600" cy="582998"/>
      </dsp:txXfrm>
    </dsp:sp>
    <dsp:sp modelId="{7E08234C-DEE3-3347-81C1-A2CE0CD028BE}">
      <dsp:nvSpPr>
        <dsp:cNvPr id="0" name=""/>
        <dsp:cNvSpPr/>
      </dsp:nvSpPr>
      <dsp:spPr>
        <a:xfrm rot="10800000">
          <a:off x="0" y="1452"/>
          <a:ext cx="7086600" cy="897237"/>
        </a:xfrm>
        <a:prstGeom prst="upArrowCallou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100000"/>
            </a:lnSpc>
            <a:spcBef>
              <a:spcPct val="0"/>
            </a:spcBef>
            <a:spcAft>
              <a:spcPts val="0"/>
            </a:spcAft>
            <a:buNone/>
          </a:pPr>
          <a:r>
            <a:rPr lang="en-US" sz="1800" b="1" kern="1200" dirty="0">
              <a:solidFill>
                <a:schemeClr val="tx1"/>
              </a:solidFill>
            </a:rPr>
            <a:t>Planning process incorporates</a:t>
          </a:r>
          <a:r>
            <a:rPr lang="en-US" sz="1800" b="1" kern="1200" baseline="0" dirty="0">
              <a:solidFill>
                <a:schemeClr val="tx1"/>
              </a:solidFill>
            </a:rPr>
            <a:t> </a:t>
          </a:r>
          <a:r>
            <a:rPr lang="en-US" sz="1800" b="1" kern="1200" dirty="0">
              <a:solidFill>
                <a:schemeClr val="tx1"/>
              </a:solidFill>
            </a:rPr>
            <a:t>priorities, goals, </a:t>
          </a:r>
          <a:br>
            <a:rPr lang="en-US" sz="1800" b="1" kern="1200" dirty="0">
              <a:solidFill>
                <a:schemeClr val="tx1"/>
              </a:solidFill>
            </a:rPr>
          </a:br>
          <a:r>
            <a:rPr lang="en-US" sz="1800" b="1" kern="1200" dirty="0">
              <a:solidFill>
                <a:schemeClr val="tx1"/>
              </a:solidFill>
            </a:rPr>
            <a:t>strategies and desired outcomes</a:t>
          </a:r>
        </a:p>
      </dsp:txBody>
      <dsp:txXfrm rot="10800000">
        <a:off x="0" y="1452"/>
        <a:ext cx="7086600" cy="5829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72987-887C-4207-ADAD-E64555BA5B02}">
      <dsp:nvSpPr>
        <dsp:cNvPr id="0" name=""/>
        <dsp:cNvSpPr/>
      </dsp:nvSpPr>
      <dsp:spPr>
        <a:xfrm>
          <a:off x="0" y="3590"/>
          <a:ext cx="7086600" cy="11582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marR="0" lvl="0" indent="0" algn="l" defTabSz="1333500" rtl="0" fontAlgn="base">
            <a:lnSpc>
              <a:spcPct val="90000"/>
            </a:lnSpc>
            <a:spcBef>
              <a:spcPct val="0"/>
            </a:spcBef>
            <a:spcAft>
              <a:spcPct val="35000"/>
            </a:spcAft>
            <a:buClrTx/>
            <a:buSzTx/>
            <a:buFont typeface="Arial" panose="020B0604020202020204" pitchFamily="34" charset="0"/>
            <a:buNone/>
          </a:pPr>
          <a:r>
            <a:rPr lang="en-US" sz="3000" kern="1200" dirty="0">
              <a:solidFill>
                <a:schemeClr val="tx1"/>
              </a:solidFill>
            </a:rPr>
            <a:t>Enter the date the most recent strategic plan was adopted by the board of directors.</a:t>
          </a:r>
        </a:p>
      </dsp:txBody>
      <dsp:txXfrm>
        <a:off x="56543" y="60133"/>
        <a:ext cx="6973514" cy="1045213"/>
      </dsp:txXfrm>
    </dsp:sp>
    <dsp:sp modelId="{007CCFC5-1D8F-47ED-9DB3-FCCFCEA284B2}">
      <dsp:nvSpPr>
        <dsp:cNvPr id="0" name=""/>
        <dsp:cNvSpPr/>
      </dsp:nvSpPr>
      <dsp:spPr>
        <a:xfrm>
          <a:off x="0" y="1248290"/>
          <a:ext cx="7086600" cy="11582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marR="0" lvl="0" indent="0" algn="l" defTabSz="1333500" rtl="0" fontAlgn="base">
            <a:lnSpc>
              <a:spcPct val="90000"/>
            </a:lnSpc>
            <a:spcBef>
              <a:spcPct val="0"/>
            </a:spcBef>
            <a:spcAft>
              <a:spcPct val="35000"/>
            </a:spcAft>
            <a:buClrTx/>
            <a:buSzTx/>
            <a:buFont typeface="Arial" panose="020B0604020202020204" pitchFamily="34" charset="0"/>
            <a:buNone/>
          </a:pPr>
          <a:r>
            <a:rPr lang="en-US" sz="3000" kern="1200" dirty="0">
              <a:solidFill>
                <a:schemeClr val="tx1"/>
              </a:solidFill>
            </a:rPr>
            <a:t>Enter the date when you plan to conduct the next strategic planning process.</a:t>
          </a:r>
        </a:p>
      </dsp:txBody>
      <dsp:txXfrm>
        <a:off x="56543" y="1304833"/>
        <a:ext cx="6973514" cy="1045213"/>
      </dsp:txXfrm>
    </dsp:sp>
    <dsp:sp modelId="{A81BDB00-BC9E-41BF-8171-6E45DBADAA23}">
      <dsp:nvSpPr>
        <dsp:cNvPr id="0" name=""/>
        <dsp:cNvSpPr/>
      </dsp:nvSpPr>
      <dsp:spPr>
        <a:xfrm>
          <a:off x="0" y="2492990"/>
          <a:ext cx="7086600" cy="11582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marR="0" lvl="0" indent="0" algn="l" defTabSz="1333500" rtl="0" fontAlgn="base">
            <a:lnSpc>
              <a:spcPct val="90000"/>
            </a:lnSpc>
            <a:spcBef>
              <a:spcPct val="0"/>
            </a:spcBef>
            <a:spcAft>
              <a:spcPct val="35000"/>
            </a:spcAft>
            <a:buClrTx/>
            <a:buSzTx/>
            <a:buFont typeface="Arial" panose="020B0604020202020204" pitchFamily="34" charset="0"/>
            <a:buNone/>
          </a:pPr>
          <a:r>
            <a:rPr lang="en-US" sz="3000" kern="1200" dirty="0">
              <a:solidFill>
                <a:schemeClr val="tx1"/>
              </a:solidFill>
            </a:rPr>
            <a:t>Enter the time range of the strategic plan. </a:t>
          </a:r>
        </a:p>
      </dsp:txBody>
      <dsp:txXfrm>
        <a:off x="56543" y="2549533"/>
        <a:ext cx="6973514" cy="10452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9B8F1-1D82-4447-A170-A7E4A532D23E}">
      <dsp:nvSpPr>
        <dsp:cNvPr id="0" name=""/>
        <dsp:cNvSpPr/>
      </dsp:nvSpPr>
      <dsp:spPr>
        <a:xfrm>
          <a:off x="2415607" y="1201612"/>
          <a:ext cx="523930" cy="91440"/>
        </a:xfrm>
        <a:custGeom>
          <a:avLst/>
          <a:gdLst/>
          <a:ahLst/>
          <a:cxnLst/>
          <a:rect l="0" t="0" r="0" b="0"/>
          <a:pathLst>
            <a:path>
              <a:moveTo>
                <a:pt x="0" y="45720"/>
              </a:moveTo>
              <a:lnTo>
                <a:pt x="52393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63709" y="1244559"/>
        <a:ext cx="27726" cy="5545"/>
      </dsp:txXfrm>
    </dsp:sp>
    <dsp:sp modelId="{53E9AB14-26C1-4883-9B5A-535344EB8812}">
      <dsp:nvSpPr>
        <dsp:cNvPr id="0" name=""/>
        <dsp:cNvSpPr/>
      </dsp:nvSpPr>
      <dsp:spPr>
        <a:xfrm>
          <a:off x="6404" y="524031"/>
          <a:ext cx="2411002" cy="14466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Speaks to an Intake Worker</a:t>
          </a:r>
        </a:p>
      </dsp:txBody>
      <dsp:txXfrm>
        <a:off x="6404" y="524031"/>
        <a:ext cx="2411002" cy="1446601"/>
      </dsp:txXfrm>
    </dsp:sp>
    <dsp:sp modelId="{29A25B50-90B1-4158-B41F-688C92395C00}">
      <dsp:nvSpPr>
        <dsp:cNvPr id="0" name=""/>
        <dsp:cNvSpPr/>
      </dsp:nvSpPr>
      <dsp:spPr>
        <a:xfrm>
          <a:off x="5381140" y="1201612"/>
          <a:ext cx="523930" cy="91440"/>
        </a:xfrm>
        <a:custGeom>
          <a:avLst/>
          <a:gdLst/>
          <a:ahLst/>
          <a:cxnLst/>
          <a:rect l="0" t="0" r="0" b="0"/>
          <a:pathLst>
            <a:path>
              <a:moveTo>
                <a:pt x="0" y="45720"/>
              </a:moveTo>
              <a:lnTo>
                <a:pt x="52393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29242" y="1244559"/>
        <a:ext cx="27726" cy="5545"/>
      </dsp:txXfrm>
    </dsp:sp>
    <dsp:sp modelId="{1A1CE00D-866F-48D1-AF8B-B36AC8DF143A}">
      <dsp:nvSpPr>
        <dsp:cNvPr id="0" name=""/>
        <dsp:cNvSpPr/>
      </dsp:nvSpPr>
      <dsp:spPr>
        <a:xfrm>
          <a:off x="2971937" y="524031"/>
          <a:ext cx="2411002" cy="14466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Has a substantive interview</a:t>
          </a:r>
        </a:p>
      </dsp:txBody>
      <dsp:txXfrm>
        <a:off x="2971937" y="524031"/>
        <a:ext cx="2411002" cy="1446601"/>
      </dsp:txXfrm>
    </dsp:sp>
    <dsp:sp modelId="{BD5C38D3-D6BE-454F-B8D5-2578D5D4148F}">
      <dsp:nvSpPr>
        <dsp:cNvPr id="0" name=""/>
        <dsp:cNvSpPr/>
      </dsp:nvSpPr>
      <dsp:spPr>
        <a:xfrm>
          <a:off x="2147302" y="1968832"/>
          <a:ext cx="4995669" cy="536385"/>
        </a:xfrm>
        <a:custGeom>
          <a:avLst/>
          <a:gdLst/>
          <a:ahLst/>
          <a:cxnLst/>
          <a:rect l="0" t="0" r="0" b="0"/>
          <a:pathLst>
            <a:path>
              <a:moveTo>
                <a:pt x="4995669" y="0"/>
              </a:moveTo>
              <a:lnTo>
                <a:pt x="4995669" y="285292"/>
              </a:lnTo>
              <a:lnTo>
                <a:pt x="0" y="285292"/>
              </a:lnTo>
              <a:lnTo>
                <a:pt x="0" y="53638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19443" y="2234252"/>
        <a:ext cx="251387" cy="5545"/>
      </dsp:txXfrm>
    </dsp:sp>
    <dsp:sp modelId="{6DAF7D0E-2BB5-4246-B801-717099D81750}">
      <dsp:nvSpPr>
        <dsp:cNvPr id="0" name=""/>
        <dsp:cNvSpPr/>
      </dsp:nvSpPr>
      <dsp:spPr>
        <a:xfrm>
          <a:off x="5937470" y="524031"/>
          <a:ext cx="2411002" cy="14466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Receives counsel and advice</a:t>
          </a:r>
        </a:p>
      </dsp:txBody>
      <dsp:txXfrm>
        <a:off x="5937470" y="524031"/>
        <a:ext cx="2411002" cy="1446601"/>
      </dsp:txXfrm>
    </dsp:sp>
    <dsp:sp modelId="{BE5E7D55-B8C5-4C87-9EC2-4E723FE053E3}">
      <dsp:nvSpPr>
        <dsp:cNvPr id="0" name=""/>
        <dsp:cNvSpPr/>
      </dsp:nvSpPr>
      <dsp:spPr>
        <a:xfrm>
          <a:off x="3351003" y="3215199"/>
          <a:ext cx="1596995" cy="91440"/>
        </a:xfrm>
        <a:custGeom>
          <a:avLst/>
          <a:gdLst/>
          <a:ahLst/>
          <a:cxnLst/>
          <a:rect l="0" t="0" r="0" b="0"/>
          <a:pathLst>
            <a:path>
              <a:moveTo>
                <a:pt x="0" y="45720"/>
              </a:moveTo>
              <a:lnTo>
                <a:pt x="815597" y="45720"/>
              </a:lnTo>
              <a:lnTo>
                <a:pt x="815597" y="46920"/>
              </a:lnTo>
              <a:lnTo>
                <a:pt x="1596995" y="469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8811" y="3258146"/>
        <a:ext cx="81379" cy="5545"/>
      </dsp:txXfrm>
    </dsp:sp>
    <dsp:sp modelId="{656424D3-F61E-41E0-B329-9D04580AEA50}">
      <dsp:nvSpPr>
        <dsp:cNvPr id="0" name=""/>
        <dsp:cNvSpPr/>
      </dsp:nvSpPr>
      <dsp:spPr>
        <a:xfrm>
          <a:off x="941801" y="2537618"/>
          <a:ext cx="2411002" cy="14466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Receives limited action and/or extended rep</a:t>
          </a:r>
        </a:p>
      </dsp:txBody>
      <dsp:txXfrm>
        <a:off x="941801" y="2537618"/>
        <a:ext cx="2411002" cy="1446601"/>
      </dsp:txXfrm>
    </dsp:sp>
    <dsp:sp modelId="{9ED2BD1A-C924-4FC3-AB46-A5D503DC6D64}">
      <dsp:nvSpPr>
        <dsp:cNvPr id="0" name=""/>
        <dsp:cNvSpPr/>
      </dsp:nvSpPr>
      <dsp:spPr>
        <a:xfrm>
          <a:off x="4980399" y="2538819"/>
          <a:ext cx="2411002" cy="14466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Receives notice of acceptance for extended rep or evaluation</a:t>
          </a:r>
        </a:p>
      </dsp:txBody>
      <dsp:txXfrm>
        <a:off x="4980399" y="2538819"/>
        <a:ext cx="2411002" cy="14466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B61A4-7339-469A-886B-2B3A264CFD52}">
      <dsp:nvSpPr>
        <dsp:cNvPr id="0" name=""/>
        <dsp:cNvSpPr/>
      </dsp:nvSpPr>
      <dsp:spPr>
        <a:xfrm>
          <a:off x="0" y="1098"/>
          <a:ext cx="6629400" cy="1911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solidFill>
                <a:schemeClr val="tx1"/>
              </a:solidFill>
            </a:rPr>
            <a:t>Date of the last evaluation </a:t>
          </a:r>
          <a:br>
            <a:rPr lang="en-US" sz="3600" kern="1200" dirty="0">
              <a:solidFill>
                <a:schemeClr val="tx1"/>
              </a:solidFill>
            </a:rPr>
          </a:br>
          <a:r>
            <a:rPr lang="en-US" sz="3600" kern="1200" dirty="0">
              <a:solidFill>
                <a:schemeClr val="tx1"/>
              </a:solidFill>
            </a:rPr>
            <a:t>of the executive director.</a:t>
          </a:r>
        </a:p>
      </dsp:txBody>
      <dsp:txXfrm>
        <a:off x="93297" y="94395"/>
        <a:ext cx="6442806" cy="1724601"/>
      </dsp:txXfrm>
    </dsp:sp>
    <dsp:sp modelId="{DF186766-04CE-4242-9450-EC1485062DCD}">
      <dsp:nvSpPr>
        <dsp:cNvPr id="0" name=""/>
        <dsp:cNvSpPr/>
      </dsp:nvSpPr>
      <dsp:spPr>
        <a:xfrm>
          <a:off x="0" y="2015974"/>
          <a:ext cx="6629400" cy="1911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solidFill>
                <a:schemeClr val="tx1"/>
              </a:solidFill>
            </a:rPr>
            <a:t>Date of the next </a:t>
          </a:r>
          <a:br>
            <a:rPr lang="en-US" sz="3600" kern="1200" dirty="0">
              <a:solidFill>
                <a:schemeClr val="tx1"/>
              </a:solidFill>
            </a:rPr>
          </a:br>
          <a:r>
            <a:rPr lang="en-US" sz="3600" kern="1200" dirty="0">
              <a:solidFill>
                <a:schemeClr val="tx1"/>
              </a:solidFill>
            </a:rPr>
            <a:t>planned evaluation of the </a:t>
          </a:r>
          <a:br>
            <a:rPr lang="en-US" sz="3600" kern="1200" dirty="0">
              <a:solidFill>
                <a:schemeClr val="tx1"/>
              </a:solidFill>
            </a:rPr>
          </a:br>
          <a:r>
            <a:rPr lang="en-US" sz="3600" kern="1200" dirty="0">
              <a:solidFill>
                <a:schemeClr val="tx1"/>
              </a:solidFill>
            </a:rPr>
            <a:t>executive director.</a:t>
          </a:r>
        </a:p>
      </dsp:txBody>
      <dsp:txXfrm>
        <a:off x="93297" y="2109271"/>
        <a:ext cx="6442806" cy="17246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1800" cy="46498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884613" y="5"/>
            <a:ext cx="2971800" cy="464980"/>
          </a:xfrm>
          <a:prstGeom prst="rect">
            <a:avLst/>
          </a:prstGeom>
        </p:spPr>
        <p:txBody>
          <a:bodyPr vert="horz" lIns="91440" tIns="45720" rIns="91440" bIns="45720" rtlCol="0"/>
          <a:lstStyle>
            <a:lvl1pPr algn="r">
              <a:defRPr sz="1200">
                <a:latin typeface="Arial" charset="0"/>
                <a:cs typeface="+mn-cs"/>
              </a:defRPr>
            </a:lvl1pPr>
          </a:lstStyle>
          <a:p>
            <a:pPr>
              <a:defRPr/>
            </a:pPr>
            <a:fld id="{148BA6BA-9F04-42D0-9E8B-7317A54D08DA}" type="datetimeFigureOut">
              <a:rPr lang="en-US"/>
              <a:pPr>
                <a:defRPr/>
              </a:pPr>
              <a:t>4/26/2018</a:t>
            </a:fld>
            <a:endParaRPr lang="en-US"/>
          </a:p>
        </p:txBody>
      </p:sp>
      <p:sp>
        <p:nvSpPr>
          <p:cNvPr id="4" name="Footer Placeholder 3"/>
          <p:cNvSpPr>
            <a:spLocks noGrp="1"/>
          </p:cNvSpPr>
          <p:nvPr>
            <p:ph type="ftr" sz="quarter" idx="2"/>
          </p:nvPr>
        </p:nvSpPr>
        <p:spPr>
          <a:xfrm>
            <a:off x="0" y="8829825"/>
            <a:ext cx="2971800" cy="46498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884613" y="8829825"/>
            <a:ext cx="2971800" cy="464980"/>
          </a:xfrm>
          <a:prstGeom prst="rect">
            <a:avLst/>
          </a:prstGeom>
        </p:spPr>
        <p:txBody>
          <a:bodyPr vert="horz" lIns="91440" tIns="45720" rIns="91440" bIns="45720" rtlCol="0" anchor="b"/>
          <a:lstStyle>
            <a:lvl1pPr algn="r">
              <a:defRPr sz="1200">
                <a:latin typeface="Arial" charset="0"/>
                <a:cs typeface="+mn-cs"/>
              </a:defRPr>
            </a:lvl1pPr>
          </a:lstStyle>
          <a:p>
            <a:pPr>
              <a:defRPr/>
            </a:pPr>
            <a:fld id="{B8F3DDF7-7811-47CD-9384-17ED4719B358}" type="slidenum">
              <a:rPr lang="en-US"/>
              <a:pPr>
                <a:defRPr/>
              </a:pPr>
              <a:t>‹#›</a:t>
            </a:fld>
            <a:endParaRPr lang="en-US"/>
          </a:p>
        </p:txBody>
      </p:sp>
    </p:spTree>
    <p:extLst>
      <p:ext uri="{BB962C8B-B14F-4D97-AF65-F5344CB8AC3E}">
        <p14:creationId xmlns:p14="http://schemas.microsoft.com/office/powerpoint/2010/main" val="41315279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1800" cy="46498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5"/>
            <a:ext cx="2971800" cy="46498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AE4D5B5-65A0-41E2-80A8-039E9FE7606D}" type="datetimeFigureOut">
              <a:rPr lang="en-US"/>
              <a:pPr>
                <a:defRPr/>
              </a:pPr>
              <a:t>4/26/2018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514"/>
            <a:ext cx="5486400" cy="418322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825"/>
            <a:ext cx="2971800" cy="46498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825"/>
            <a:ext cx="2971800" cy="46498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76EEE6F-0204-4086-B615-51A2C249D8EC}" type="slidenum">
              <a:rPr lang="en-US"/>
              <a:pPr>
                <a:defRPr/>
              </a:pPr>
              <a:t>‹#›</a:t>
            </a:fld>
            <a:endParaRPr lang="en-US"/>
          </a:p>
        </p:txBody>
      </p:sp>
    </p:spTree>
    <p:extLst>
      <p:ext uri="{BB962C8B-B14F-4D97-AF65-F5344CB8AC3E}">
        <p14:creationId xmlns:p14="http://schemas.microsoft.com/office/powerpoint/2010/main" val="2100078017"/>
      </p:ext>
    </p:extLst>
  </p:cSld>
  <p:clrMap bg1="lt1" tx1="dk1" bg2="lt2" tx2="dk2" accent1="accent1" accent2="accent2" accent3="accent3" accent4="accent4" accent5="accent5" accent6="accent6" hlink="hlink" folHlink="folHlink"/>
  <p:hf hdr="0" ftr="0" dt="0"/>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scgrants.lsc.gov/"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image" Target="../media/image5.png"/></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AISitems@lsc.gov"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image" Target="../media/image5.png"/></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SLIDE</a:t>
            </a:r>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0</a:t>
            </a:fld>
            <a:endParaRPr lang="en-US"/>
          </a:p>
        </p:txBody>
      </p:sp>
    </p:spTree>
    <p:extLst>
      <p:ext uri="{BB962C8B-B14F-4D97-AF65-F5344CB8AC3E}">
        <p14:creationId xmlns:p14="http://schemas.microsoft.com/office/powerpoint/2010/main" val="1519475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list of entities eligible to apply include:</a:t>
            </a:r>
          </a:p>
          <a:p>
            <a:r>
              <a:rPr lang="en-US" b="1" dirty="0"/>
              <a:t> </a:t>
            </a:r>
            <a:endParaRPr lang="en-US" dirty="0"/>
          </a:p>
          <a:p>
            <a:r>
              <a:rPr lang="en-US" dirty="0"/>
              <a:t>(1) 	Current recipients; </a:t>
            </a:r>
          </a:p>
          <a:p>
            <a:r>
              <a:rPr lang="en-US" dirty="0"/>
              <a:t> </a:t>
            </a:r>
          </a:p>
          <a:p>
            <a:r>
              <a:rPr lang="en-US" dirty="0"/>
              <a:t>(2) 	Other non-profit organizations that have as a purpose the furnishing of 	legal assistance to eligible clients; </a:t>
            </a:r>
          </a:p>
          <a:p>
            <a:r>
              <a:rPr lang="en-US" dirty="0"/>
              <a:t> </a:t>
            </a:r>
          </a:p>
          <a:p>
            <a:r>
              <a:rPr lang="en-US" dirty="0"/>
              <a:t>(3) 	Private attorneys, groups of attorneys or law firms </a:t>
            </a:r>
          </a:p>
          <a:p>
            <a:r>
              <a:rPr lang="en-US" dirty="0"/>
              <a:t> </a:t>
            </a:r>
          </a:p>
          <a:p>
            <a:r>
              <a:rPr lang="en-US" dirty="0"/>
              <a:t>(4)	State or local governments; and</a:t>
            </a:r>
          </a:p>
          <a:p>
            <a:r>
              <a:rPr lang="en-US" dirty="0"/>
              <a:t> </a:t>
            </a:r>
          </a:p>
          <a:p>
            <a:r>
              <a:rPr lang="en-US" dirty="0"/>
              <a:t>(5) 	</a:t>
            </a:r>
            <a:r>
              <a:rPr lang="en-US" dirty="0" err="1"/>
              <a:t>Substate</a:t>
            </a:r>
            <a:r>
              <a:rPr lang="en-US" dirty="0"/>
              <a:t> regional planning and coordination agencies </a:t>
            </a:r>
          </a:p>
          <a:p>
            <a:endParaRPr lang="en-US" dirty="0"/>
          </a:p>
          <a:p>
            <a:endParaRPr lang="en-US" dirty="0"/>
          </a:p>
          <a:p>
            <a:r>
              <a:rPr lang="en-US" b="1" dirty="0"/>
              <a:t>SLIDE</a:t>
            </a:r>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9</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5234" y="7924800"/>
            <a:ext cx="1240536" cy="1240536"/>
          </a:xfrm>
          <a:prstGeom prst="rect">
            <a:avLst/>
          </a:prstGeom>
        </p:spPr>
      </p:pic>
    </p:spTree>
    <p:extLst>
      <p:ext uri="{BB962C8B-B14F-4D97-AF65-F5344CB8AC3E}">
        <p14:creationId xmlns:p14="http://schemas.microsoft.com/office/powerpoint/2010/main" val="122927852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101</a:t>
            </a:fld>
            <a:endParaRPr lang="en-US"/>
          </a:p>
        </p:txBody>
      </p:sp>
    </p:spTree>
    <p:extLst>
      <p:ext uri="{BB962C8B-B14F-4D97-AF65-F5344CB8AC3E}">
        <p14:creationId xmlns:p14="http://schemas.microsoft.com/office/powerpoint/2010/main" val="276208769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102</a:t>
            </a:fld>
            <a:endParaRPr lang="en-US"/>
          </a:p>
        </p:txBody>
      </p:sp>
    </p:spTree>
    <p:extLst>
      <p:ext uri="{BB962C8B-B14F-4D97-AF65-F5344CB8AC3E}">
        <p14:creationId xmlns:p14="http://schemas.microsoft.com/office/powerpoint/2010/main" val="337041614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522869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104</a:t>
            </a:fld>
            <a:endParaRPr lang="en-US"/>
          </a:p>
        </p:txBody>
      </p:sp>
    </p:spTree>
    <p:extLst>
      <p:ext uri="{BB962C8B-B14F-4D97-AF65-F5344CB8AC3E}">
        <p14:creationId xmlns:p14="http://schemas.microsoft.com/office/powerpoint/2010/main" val="123513412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105</a:t>
            </a:fld>
            <a:endParaRPr lang="en-US"/>
          </a:p>
        </p:txBody>
      </p:sp>
    </p:spTree>
    <p:extLst>
      <p:ext uri="{BB962C8B-B14F-4D97-AF65-F5344CB8AC3E}">
        <p14:creationId xmlns:p14="http://schemas.microsoft.com/office/powerpoint/2010/main" val="183540602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106</a:t>
            </a:fld>
            <a:endParaRPr lang="en-US"/>
          </a:p>
        </p:txBody>
      </p:sp>
    </p:spTree>
    <p:extLst>
      <p:ext uri="{BB962C8B-B14F-4D97-AF65-F5344CB8AC3E}">
        <p14:creationId xmlns:p14="http://schemas.microsoft.com/office/powerpoint/2010/main" val="229148550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107</a:t>
            </a:fld>
            <a:endParaRPr lang="en-US"/>
          </a:p>
        </p:txBody>
      </p:sp>
    </p:spTree>
    <p:extLst>
      <p:ext uri="{BB962C8B-B14F-4D97-AF65-F5344CB8AC3E}">
        <p14:creationId xmlns:p14="http://schemas.microsoft.com/office/powerpoint/2010/main" val="115929978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109</a:t>
            </a:fld>
            <a:endParaRPr lang="en-US"/>
          </a:p>
        </p:txBody>
      </p:sp>
    </p:spTree>
    <p:extLst>
      <p:ext uri="{BB962C8B-B14F-4D97-AF65-F5344CB8AC3E}">
        <p14:creationId xmlns:p14="http://schemas.microsoft.com/office/powerpoint/2010/main" val="187425138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111</a:t>
            </a:fld>
            <a:endParaRPr lang="en-US"/>
          </a:p>
        </p:txBody>
      </p:sp>
    </p:spTree>
    <p:extLst>
      <p:ext uri="{BB962C8B-B14F-4D97-AF65-F5344CB8AC3E}">
        <p14:creationId xmlns:p14="http://schemas.microsoft.com/office/powerpoint/2010/main" val="161678737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112</a:t>
            </a:fld>
            <a:endParaRPr lang="en-US"/>
          </a:p>
        </p:txBody>
      </p:sp>
    </p:spTree>
    <p:extLst>
      <p:ext uri="{BB962C8B-B14F-4D97-AF65-F5344CB8AC3E}">
        <p14:creationId xmlns:p14="http://schemas.microsoft.com/office/powerpoint/2010/main" val="4244307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deadline for filing the Notice of Intent to Compete is May 4, 2018</a:t>
            </a:r>
          </a:p>
          <a:p>
            <a:r>
              <a:rPr lang="en-US" dirty="0"/>
              <a:t> </a:t>
            </a:r>
          </a:p>
          <a:p>
            <a:r>
              <a:rPr lang="en-US" dirty="0"/>
              <a:t> </a:t>
            </a:r>
          </a:p>
          <a:p>
            <a:r>
              <a:rPr lang="en-US" dirty="0"/>
              <a:t>The deadline for filing the grant application is June 4, 2018, and</a:t>
            </a:r>
            <a:r>
              <a:rPr lang="en-US" b="1" dirty="0"/>
              <a:t> </a:t>
            </a:r>
            <a:r>
              <a:rPr lang="en-US" dirty="0"/>
              <a:t>the entire application must be complete before it can be submitted. </a:t>
            </a:r>
          </a:p>
          <a:p>
            <a:r>
              <a:rPr lang="en-US" dirty="0"/>
              <a:t> </a:t>
            </a:r>
          </a:p>
          <a:p>
            <a:r>
              <a:rPr lang="en-US" dirty="0"/>
              <a:t> </a:t>
            </a:r>
          </a:p>
          <a:p>
            <a:r>
              <a:rPr lang="en-US" dirty="0"/>
              <a:t>LSC will publish the list of applicants who filed a qualified grant application in October.</a:t>
            </a:r>
          </a:p>
          <a:p>
            <a:r>
              <a:rPr lang="en-US" dirty="0"/>
              <a:t> </a:t>
            </a:r>
          </a:p>
          <a:p>
            <a:r>
              <a:rPr lang="en-US" dirty="0"/>
              <a:t>Grant decisions will be published in December and grant awards will be made in January of 2019. </a:t>
            </a:r>
          </a:p>
          <a:p>
            <a:r>
              <a:rPr lang="en-US" b="1" dirty="0"/>
              <a:t> </a:t>
            </a:r>
            <a:endParaRPr lang="en-US" dirty="0"/>
          </a:p>
          <a:p>
            <a:r>
              <a:rPr lang="en-US" b="1" dirty="0"/>
              <a:t>SLIDE</a:t>
            </a:r>
            <a:endParaRPr lang="en-US" dirty="0"/>
          </a:p>
          <a:p>
            <a:r>
              <a:rPr lang="en-US" b="1" dirty="0"/>
              <a:t> </a:t>
            </a:r>
            <a:endParaRPr lang="en-US" dirty="0"/>
          </a:p>
          <a:p>
            <a:br>
              <a:rPr lang="en-US" b="1" dirty="0"/>
            </a:br>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10</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5234" y="7924800"/>
            <a:ext cx="1240536" cy="1240536"/>
          </a:xfrm>
          <a:prstGeom prst="rect">
            <a:avLst/>
          </a:prstGeom>
        </p:spPr>
      </p:pic>
    </p:spTree>
    <p:extLst>
      <p:ext uri="{BB962C8B-B14F-4D97-AF65-F5344CB8AC3E}">
        <p14:creationId xmlns:p14="http://schemas.microsoft.com/office/powerpoint/2010/main" val="98605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Reggie. Let me address now some grant writing best practices and what goes into LSC’s grant award decisions.</a:t>
            </a:r>
          </a:p>
          <a:p>
            <a:r>
              <a:rPr lang="en-US" dirty="0"/>
              <a:t> </a:t>
            </a:r>
          </a:p>
          <a:p>
            <a:r>
              <a:rPr lang="en-US" b="1" dirty="0"/>
              <a:t>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11</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1432" y="8001002"/>
            <a:ext cx="1164336" cy="1164336"/>
          </a:xfrm>
          <a:prstGeom prst="rect">
            <a:avLst/>
          </a:prstGeom>
        </p:spPr>
      </p:pic>
    </p:spTree>
    <p:extLst>
      <p:ext uri="{BB962C8B-B14F-4D97-AF65-F5344CB8AC3E}">
        <p14:creationId xmlns:p14="http://schemas.microsoft.com/office/powerpoint/2010/main" val="3018434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3700463" y="696913"/>
            <a:ext cx="2014537" cy="1512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xfrm>
            <a:off x="685800" y="2270572"/>
            <a:ext cx="5486400" cy="63400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lvl="0"/>
            <a:r>
              <a:rPr lang="en-US" dirty="0"/>
              <a:t>First off, it is important to </a:t>
            </a:r>
            <a:r>
              <a:rPr lang="en-US" b="1" dirty="0"/>
              <a:t>answer the questions asked </a:t>
            </a:r>
          </a:p>
          <a:p>
            <a:r>
              <a:rPr lang="en-US" dirty="0"/>
              <a:t>	</a:t>
            </a:r>
          </a:p>
          <a:p>
            <a:r>
              <a:rPr lang="en-US" dirty="0"/>
              <a:t>If we ask you to state the date when you conducted your most recent needs assessment, give us the date. Remember to answer all subparts. For example, if we ask about evaluations of your delivery system and any resulting changes, make sure you discuss both the evaluations and the changes.</a:t>
            </a:r>
          </a:p>
          <a:p>
            <a:r>
              <a:rPr lang="en-US" dirty="0"/>
              <a:t> </a:t>
            </a:r>
          </a:p>
          <a:p>
            <a:pPr lvl="0"/>
            <a:r>
              <a:rPr lang="en-US" dirty="0"/>
              <a:t>Next, </a:t>
            </a:r>
            <a:r>
              <a:rPr lang="en-US" b="1" dirty="0"/>
              <a:t>be specific in your responses</a:t>
            </a:r>
          </a:p>
          <a:p>
            <a:r>
              <a:rPr lang="en-US" dirty="0"/>
              <a:t>If we ask how you evaluate the effectiveness of limited services, and any notable changes made as a result of any evaluation; then we want to know the frequency of your evaluations, who did the evaluations, the methods used, and what changes were made, if any. </a:t>
            </a:r>
          </a:p>
          <a:p>
            <a:r>
              <a:rPr lang="en-US" dirty="0"/>
              <a:t> </a:t>
            </a:r>
          </a:p>
          <a:p>
            <a:pPr lvl="0"/>
            <a:r>
              <a:rPr lang="en-US" b="1" dirty="0"/>
              <a:t>Avoid vague, incomplete, or exaggerated answers</a:t>
            </a:r>
          </a:p>
          <a:p>
            <a:r>
              <a:rPr lang="en-US" dirty="0"/>
              <a:t>When we ask you to describe how the effectiveness of your legal representation has been evaluated, responding merely that it is routinely evaluated or even stating that it is annually evaluated without any details does not describe the evaluation process or to what extent you found your legal representation to be effective. If your program does not evaluate the effectiveness of legal representation, then simply say so.</a:t>
            </a:r>
          </a:p>
          <a:p>
            <a:r>
              <a:rPr lang="en-US" dirty="0"/>
              <a:t> </a:t>
            </a:r>
          </a:p>
          <a:p>
            <a:pPr lvl="0"/>
            <a:r>
              <a:rPr lang="en-US" b="1" dirty="0"/>
              <a:t>Do not bury responses in unnecessary detail</a:t>
            </a:r>
          </a:p>
          <a:p>
            <a:r>
              <a:rPr lang="en-US" dirty="0"/>
              <a:t>For example, if asked to state whether you have a technology use policy, and to briefly discuss the policy, don’t bury the discussion of the policy in a description of unrelated technology issues such as the purchase of new laptops.</a:t>
            </a:r>
            <a:br>
              <a:rPr lang="en-US" dirty="0"/>
            </a:br>
            <a:r>
              <a:rPr lang="en-US" dirty="0"/>
              <a:t> </a:t>
            </a:r>
          </a:p>
          <a:p>
            <a:pPr lvl="0"/>
            <a:r>
              <a:rPr lang="en-US" b="1" dirty="0"/>
              <a:t>Be accurate</a:t>
            </a:r>
          </a:p>
          <a:p>
            <a:r>
              <a:rPr lang="en-US" dirty="0"/>
              <a:t>We do not read the RFPs in a vacuum; rather we look at Case Service Reports, PQV Reports, Reports from the Office of Compliance and Enforcement, and Grant Activity Reports. While it is appropriate to put your best foot forward, excessive embellishment can hurt an applicant’s credibility.</a:t>
            </a:r>
          </a:p>
          <a:p>
            <a:r>
              <a:rPr lang="en-US" dirty="0"/>
              <a:t> </a:t>
            </a:r>
          </a:p>
          <a:p>
            <a:pPr lvl="0"/>
            <a:r>
              <a:rPr lang="en-US" b="1" dirty="0"/>
              <a:t>Make sure responses are consistent throughout</a:t>
            </a:r>
          </a:p>
          <a:p>
            <a:r>
              <a:rPr lang="en-US" dirty="0"/>
              <a:t>While we appreciate that different sections of the application might be completed by different staff with appropriate expertise, one person should read the completed application before submission to assure consistency in your answers.  </a:t>
            </a:r>
          </a:p>
          <a:p>
            <a:r>
              <a:rPr lang="en-US" dirty="0"/>
              <a:t> </a:t>
            </a:r>
          </a:p>
          <a:p>
            <a:pPr lvl="0"/>
            <a:r>
              <a:rPr lang="en-US" b="1" dirty="0"/>
              <a:t>Proofread for grammar, spelling and punctuation</a:t>
            </a:r>
          </a:p>
          <a:p>
            <a:r>
              <a:rPr lang="en-US" dirty="0"/>
              <a:t>Again, one person, perhaps not even one of the drafters, should be responsible for a final edit. Improper grammar or spelling is distracting to the substance of the application, and it can negatively impact the assessment of the program’s overall quality.</a:t>
            </a:r>
          </a:p>
          <a:p>
            <a:r>
              <a:rPr lang="en-US" dirty="0"/>
              <a:t> </a:t>
            </a:r>
          </a:p>
          <a:p>
            <a:r>
              <a:rPr lang="en-US" dirty="0"/>
              <a:t> </a:t>
            </a:r>
            <a:r>
              <a:rPr lang="en-US" b="1" dirty="0"/>
              <a:t>SLIDE</a:t>
            </a:r>
            <a:endParaRPr lang="en-US" dirty="0"/>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12</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7632" y="8153400"/>
            <a:ext cx="1088136" cy="1088136"/>
          </a:xfrm>
          <a:prstGeom prst="rect">
            <a:avLst/>
          </a:prstGeom>
        </p:spPr>
      </p:pic>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Turning to LSC’s Funding Decisions,</a:t>
            </a:r>
          </a:p>
          <a:p>
            <a:r>
              <a:rPr lang="en-US" dirty="0"/>
              <a:t> </a:t>
            </a:r>
          </a:p>
          <a:p>
            <a:r>
              <a:rPr lang="en-US" dirty="0">
                <a:latin typeface="Times New Roman" panose="02020603050405020304" pitchFamily="18" charset="0"/>
                <a:cs typeface="Times New Roman" panose="02020603050405020304" pitchFamily="18" charset="0"/>
              </a:rPr>
              <a:t>LSC grant decisions are based on Programmatic quality, appropriate fiscal oversight, and regulatory compliance.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assesses these areas based on all current information available -- This includes grant activity data, program visit reports, a program’s implementation of any special grant conditions, audit reports, evaluation reports from other funders, and of course all components of the grant application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Based on our consideration of all of this information, the President of the Legal Services Corporation may award a grant for up to 3 years. In some instances, a grant term of less than 3 years, and sometimes special grant conditions may be appropriate.</a:t>
            </a:r>
          </a:p>
          <a:p>
            <a:r>
              <a:rPr lang="en-US" dirty="0"/>
              <a:t> </a:t>
            </a:r>
          </a:p>
          <a:p>
            <a:r>
              <a:rPr lang="en-US" b="1" dirty="0"/>
              <a:t>SLIDE</a:t>
            </a:r>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13</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1432" y="8001002"/>
            <a:ext cx="1164336" cy="1164336"/>
          </a:xfrm>
          <a:prstGeom prst="rect">
            <a:avLst/>
          </a:prstGeom>
        </p:spPr>
      </p:pic>
    </p:spTree>
    <p:extLst>
      <p:ext uri="{BB962C8B-B14F-4D97-AF65-F5344CB8AC3E}">
        <p14:creationId xmlns:p14="http://schemas.microsoft.com/office/powerpoint/2010/main" val="1268032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400" dirty="0">
                <a:latin typeface="Times New Roman" panose="02020603050405020304" pitchFamily="18" charset="0"/>
                <a:cs typeface="Times New Roman" panose="02020603050405020304" pitchFamily="18" charset="0"/>
              </a:rPr>
              <a:t>So, let me address grant applications that raise concerns. Here’s what can happen:</a:t>
            </a:r>
          </a:p>
          <a:p>
            <a:r>
              <a:rPr lang="en-US" sz="1400" dirty="0">
                <a:latin typeface="Times New Roman" panose="02020603050405020304" pitchFamily="18" charset="0"/>
                <a:cs typeface="Times New Roman" panose="02020603050405020304" pitchFamily="18" charset="0"/>
              </a:rPr>
              <a:t>• If an answer is insufficient or the applicant failed to respond to an inquiry, LSC will request supplemental information</a:t>
            </a:r>
          </a:p>
          <a:p>
            <a:r>
              <a:rPr lang="en-US" sz="1400" dirty="0">
                <a:latin typeface="Times New Roman" panose="02020603050405020304" pitchFamily="18" charset="0"/>
                <a:cs typeface="Times New Roman" panose="02020603050405020304" pitchFamily="18" charset="0"/>
              </a:rPr>
              <a:t>• If the concerns relate to potential weakness in programmatic quality, LSC may conduct an onsite capability assessment, attach Special Grant Conditions, or award less than 3-year funding</a:t>
            </a:r>
          </a:p>
          <a:p>
            <a:r>
              <a:rPr lang="en-US" sz="1400" dirty="0">
                <a:latin typeface="Times New Roman" panose="02020603050405020304" pitchFamily="18" charset="0"/>
                <a:cs typeface="Times New Roman" panose="02020603050405020304" pitchFamily="18" charset="0"/>
              </a:rPr>
              <a:t>• If the concerns demonstrate serious deficiencies in the applicant’s capacity to provide legal services consistent with LSC </a:t>
            </a:r>
            <a:r>
              <a:rPr lang="en-US" sz="1400" dirty="0" err="1">
                <a:latin typeface="Times New Roman" panose="02020603050405020304" pitchFamily="18" charset="0"/>
                <a:cs typeface="Times New Roman" panose="02020603050405020304" pitchFamily="18" charset="0"/>
              </a:rPr>
              <a:t>LSC</a:t>
            </a:r>
            <a:r>
              <a:rPr lang="en-US" sz="1400" dirty="0">
                <a:latin typeface="Times New Roman" panose="02020603050405020304" pitchFamily="18" charset="0"/>
                <a:cs typeface="Times New Roman" panose="02020603050405020304" pitchFamily="18" charset="0"/>
              </a:rPr>
              <a:t> Regulations, requirements, or Performance Criteria, LSC might not fund the grant application and instead may re-open the service area for competition.</a:t>
            </a:r>
          </a:p>
          <a:p>
            <a:pPr eaLnBrk="1" hangingPunct="1"/>
            <a:endParaRPr lang="en-US" altLang="en-US" dirty="0"/>
          </a:p>
          <a:p>
            <a:pPr eaLnBrk="1" hangingPunct="1"/>
            <a:r>
              <a:rPr lang="en-US" altLang="en-US" b="1" dirty="0"/>
              <a:t>SLIDE</a:t>
            </a:r>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14</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1432" y="8001002"/>
            <a:ext cx="1164336" cy="1164336"/>
          </a:xfrm>
          <a:prstGeom prst="rect">
            <a:avLst/>
          </a:prstGeom>
        </p:spPr>
      </p:pic>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2813" eaLnBrk="1" hangingPunct="1"/>
            <a:r>
              <a:rPr lang="en-US" altLang="en-US" sz="1200" dirty="0"/>
              <a:t>This year</a:t>
            </a:r>
            <a:r>
              <a:rPr lang="en-US" altLang="en-US" sz="1200" baseline="0" dirty="0"/>
              <a:t>, we are also asking that you submit Client Success Stories. These stories are useful for meetings with members of Congress, and will also be used on LSC’s website and in other published materials. A client stories template will be available in LSC Grants and you are to include your stories with any accompanying pictures or videos in the template to be uploaded under the Uploads section.</a:t>
            </a:r>
          </a:p>
          <a:p>
            <a:pPr defTabSz="912813" eaLnBrk="1" hangingPunct="1"/>
            <a:endParaRPr lang="en-US" altLang="en-US" sz="1200" baseline="0" dirty="0"/>
          </a:p>
          <a:p>
            <a:pPr marL="171450" indent="-171450" defTabSz="912813" eaLnBrk="1" hangingPunct="1">
              <a:buFont typeface="Arial" panose="020B0604020202020204" pitchFamily="34" charset="0"/>
              <a:buChar char="•"/>
            </a:pPr>
            <a:r>
              <a:rPr lang="en-US" altLang="en-US" sz="1200" baseline="0" dirty="0"/>
              <a:t>The m</a:t>
            </a:r>
            <a:r>
              <a:rPr lang="en-US" altLang="en-US" sz="1200" dirty="0"/>
              <a:t>inimum number of stories to submit</a:t>
            </a:r>
            <a:r>
              <a:rPr lang="en-US" altLang="en-US" sz="1200" baseline="0" dirty="0"/>
              <a:t> is one client success story per</a:t>
            </a:r>
            <a:r>
              <a:rPr lang="en-US" altLang="en-US" sz="1200" dirty="0"/>
              <a:t> Congressional District in your service area. For example, if there are</a:t>
            </a:r>
            <a:r>
              <a:rPr lang="en-US" altLang="en-US" sz="1200" baseline="0" dirty="0"/>
              <a:t> 4 Congressional Districts within your service area, you are required to submit 4 client success stories, one client success story from each Congressional District. </a:t>
            </a:r>
            <a:r>
              <a:rPr lang="en-US" altLang="en-US" sz="1200" dirty="0"/>
              <a:t>If your service area contains only</a:t>
            </a:r>
            <a:r>
              <a:rPr lang="en-US" altLang="en-US" sz="1200" baseline="0" dirty="0"/>
              <a:t> one Congressional District, then please provide two stories at a minimum stories.</a:t>
            </a:r>
            <a:endParaRPr lang="en-US" altLang="en-US" sz="1200" dirty="0"/>
          </a:p>
          <a:p>
            <a:pPr marL="171450" indent="-171450" defTabSz="912813" eaLnBrk="1" hangingPunct="1">
              <a:buFont typeface="Arial" panose="020B0604020202020204" pitchFamily="34" charset="0"/>
              <a:buChar char="•"/>
            </a:pPr>
            <a:r>
              <a:rPr lang="en-US" altLang="en-US" sz="1200" dirty="0"/>
              <a:t>Please</a:t>
            </a:r>
            <a:r>
              <a:rPr lang="en-US" altLang="en-US" sz="1200" baseline="0" dirty="0"/>
              <a:t> d</a:t>
            </a:r>
            <a:r>
              <a:rPr lang="en-US" altLang="en-US" sz="1200" dirty="0"/>
              <a:t>o not submit stories for Agricultural Workers at</a:t>
            </a:r>
            <a:r>
              <a:rPr lang="en-US" altLang="en-US" sz="1200" baseline="0" dirty="0"/>
              <a:t> this time.</a:t>
            </a:r>
          </a:p>
          <a:p>
            <a:pPr marL="171450" indent="-171450" defTabSz="912813" eaLnBrk="1" hangingPunct="1">
              <a:buFont typeface="Arial" panose="020B0604020202020204" pitchFamily="34" charset="0"/>
              <a:buChar char="•"/>
            </a:pPr>
            <a:r>
              <a:rPr lang="en-US" altLang="en-US" sz="1200" dirty="0"/>
              <a:t>Photos or videos are encouraged. Photos</a:t>
            </a:r>
            <a:r>
              <a:rPr lang="en-US" altLang="en-US" sz="1200" baseline="0" dirty="0"/>
              <a:t> should be of good quality but under 15 megabytes per image. Videos should be uploaded to a service such as </a:t>
            </a:r>
            <a:r>
              <a:rPr lang="en-US" altLang="en-US" sz="1200" baseline="0" dirty="0" err="1"/>
              <a:t>Youtube</a:t>
            </a:r>
            <a:r>
              <a:rPr lang="en-US" altLang="en-US" sz="1200" baseline="0" dirty="0"/>
              <a:t> and you can provide the link to the video in the client stories template.</a:t>
            </a:r>
            <a:endParaRPr lang="en-US" altLang="en-US" sz="1200" dirty="0"/>
          </a:p>
          <a:p>
            <a:pPr marL="171450" indent="-171450" defTabSz="912813">
              <a:spcBef>
                <a:spcPct val="20000"/>
              </a:spcBef>
              <a:buFont typeface="Arial" panose="020B0604020202020204" pitchFamily="34" charset="0"/>
              <a:buChar char="•"/>
            </a:pPr>
            <a:r>
              <a:rPr lang="en-US" altLang="en-US" sz="1200" dirty="0"/>
              <a:t> Stories may be derived from your </a:t>
            </a:r>
            <a:r>
              <a:rPr lang="en-US" altLang="en-US" sz="1200" dirty="0">
                <a:latin typeface="+mn-lt"/>
                <a:cs typeface="+mn-cs"/>
              </a:rPr>
              <a:t>“accomplishments for clients” and from your “involvement with the justice and advocacy community” under Performance Area 3, but must follow Client Success Stories template provided in LSC Grants.</a:t>
            </a:r>
          </a:p>
          <a:p>
            <a:endParaRPr lang="en-US" dirty="0"/>
          </a:p>
          <a:p>
            <a:pPr defTabSz="912813" eaLnBrk="1" hangingPunct="1"/>
            <a:r>
              <a:rPr lang="en-US" b="1" dirty="0"/>
              <a:t>SLIDE</a:t>
            </a:r>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15</a:t>
            </a:fld>
            <a:endParaRPr lang="en-US"/>
          </a:p>
        </p:txBody>
      </p:sp>
    </p:spTree>
    <p:extLst>
      <p:ext uri="{BB962C8B-B14F-4D97-AF65-F5344CB8AC3E}">
        <p14:creationId xmlns:p14="http://schemas.microsoft.com/office/powerpoint/2010/main" val="2487850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Let’s talk about the RFP inquiries</a:t>
            </a:r>
          </a:p>
          <a:p>
            <a:endParaRPr lang="en-US" dirty="0"/>
          </a:p>
          <a:p>
            <a:r>
              <a:rPr lang="en-US" b="1" dirty="0"/>
              <a:t>SLIDE</a:t>
            </a:r>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16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324" y="8077202"/>
            <a:ext cx="1198414" cy="1191322"/>
          </a:xfrm>
          <a:prstGeom prst="rect">
            <a:avLst/>
          </a:prstGeom>
        </p:spPr>
      </p:pic>
    </p:spTree>
    <p:extLst>
      <p:ext uri="{BB962C8B-B14F-4D97-AF65-F5344CB8AC3E}">
        <p14:creationId xmlns:p14="http://schemas.microsoft.com/office/powerpoint/2010/main" val="1157171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RFP Inquiries are based on the LSC Performance Criteria. </a:t>
            </a:r>
          </a:p>
          <a:p>
            <a:r>
              <a:rPr lang="en-US" dirty="0"/>
              <a:t> </a:t>
            </a:r>
          </a:p>
          <a:p>
            <a:pPr lvl="0"/>
            <a:r>
              <a:rPr lang="en-US" dirty="0"/>
              <a:t>Applicants must respond to each RFP inquiry.  </a:t>
            </a:r>
          </a:p>
          <a:p>
            <a:r>
              <a:rPr lang="en-US" dirty="0"/>
              <a:t> </a:t>
            </a:r>
          </a:p>
          <a:p>
            <a:pPr lvl="0"/>
            <a:r>
              <a:rPr lang="en-US" dirty="0"/>
              <a:t>If the applicant does not have a particular system, strategy, procedure, policy, task, or activity in place at the time the grant proposal is submitted to LSC, the grant proposal must still demonstrate the applicant’s capacity and plans for adopting these requirements.</a:t>
            </a:r>
          </a:p>
          <a:p>
            <a:r>
              <a:rPr lang="en-US" b="1" dirty="0"/>
              <a:t> </a:t>
            </a:r>
            <a:endParaRPr lang="en-US" dirty="0"/>
          </a:p>
          <a:p>
            <a:r>
              <a:rPr lang="en-US" b="1" dirty="0"/>
              <a:t>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17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324" y="8077202"/>
            <a:ext cx="1198414" cy="1191322"/>
          </a:xfrm>
          <a:prstGeom prst="rect">
            <a:avLst/>
          </a:prstGeom>
        </p:spPr>
      </p:pic>
    </p:spTree>
    <p:extLst>
      <p:ext uri="{BB962C8B-B14F-4D97-AF65-F5344CB8AC3E}">
        <p14:creationId xmlns:p14="http://schemas.microsoft.com/office/powerpoint/2010/main" val="444925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Each performance area is weighted. On the screen you see the weights for each of the Performance Areas, as well as how many RFP Inquiries and RFP Charts are in each performance area. Keep these weights in mind as you respond to the RFP inquiries.</a:t>
            </a:r>
          </a:p>
          <a:p>
            <a:r>
              <a:rPr lang="en-US" b="1" dirty="0"/>
              <a:t> </a:t>
            </a:r>
            <a:endParaRPr lang="en-US" dirty="0"/>
          </a:p>
          <a:p>
            <a:r>
              <a:rPr lang="en-US" b="1" dirty="0"/>
              <a:t> </a:t>
            </a:r>
            <a:endParaRPr lang="en-US" dirty="0"/>
          </a:p>
          <a:p>
            <a:r>
              <a:rPr lang="en-US" b="1" dirty="0"/>
              <a:t>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18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324" y="8077202"/>
            <a:ext cx="1198414" cy="1191322"/>
          </a:xfrm>
          <a:prstGeom prst="rect">
            <a:avLst/>
          </a:prstGeom>
        </p:spPr>
      </p:pic>
    </p:spTree>
    <p:extLst>
      <p:ext uri="{BB962C8B-B14F-4D97-AF65-F5344CB8AC3E}">
        <p14:creationId xmlns:p14="http://schemas.microsoft.com/office/powerpoint/2010/main" val="347303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Hello, on behalf of the Legal Services Corporation I would like to welcome you to the 21st Annual Applicant Informational Session. This is Kris Reinertson, I am with the Office of Program Performance and  I will be moderating today’s presentation.  On this year’s panel, we have:  </a:t>
            </a:r>
          </a:p>
          <a:p>
            <a:endParaRPr lang="en-US" altLang="en-US" dirty="0"/>
          </a:p>
          <a:p>
            <a:r>
              <a:rPr lang="en-US" altLang="en-US" dirty="0"/>
              <a:t>•  Ed Caspar, Reginald Haley, Evora Thomas, Lewis Creekmore, Ronké Hughes and James Scruggs from the Office of Program Performance, </a:t>
            </a:r>
          </a:p>
          <a:p>
            <a:endParaRPr lang="en-US" altLang="en-US" dirty="0"/>
          </a:p>
          <a:p>
            <a:endParaRPr lang="en-US" altLang="en-US" dirty="0"/>
          </a:p>
          <a:p>
            <a:r>
              <a:rPr lang="en-US" altLang="en-US" b="1" dirty="0"/>
              <a:t>SLIDE</a:t>
            </a:r>
            <a:r>
              <a:rPr lang="en-US" altLang="en-US" dirty="0"/>
              <a:t> </a:t>
            </a:r>
          </a:p>
          <a:p>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324" y="8077202"/>
            <a:ext cx="1198414" cy="1191322"/>
          </a:xfrm>
          <a:prstGeom prst="rect">
            <a:avLst/>
          </a:prstGeom>
        </p:spPr>
      </p:pic>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Applicants will prepare their grant proposals using the LSC online application.</a:t>
            </a:r>
          </a:p>
          <a:p>
            <a:r>
              <a:rPr lang="en-US" dirty="0"/>
              <a:t> </a:t>
            </a:r>
          </a:p>
          <a:p>
            <a:pPr lvl="0"/>
            <a:r>
              <a:rPr lang="en-US" dirty="0"/>
              <a:t>To prepare the grant proposal, applicants will log in at </a:t>
            </a:r>
            <a:r>
              <a:rPr lang="en-US" u="sng" dirty="0">
                <a:hlinkClick r:id="rId3"/>
              </a:rPr>
              <a:t>https://lscgrants.lsc.gov</a:t>
            </a:r>
            <a:r>
              <a:rPr lang="en-US" dirty="0"/>
              <a:t> to access the grant application. </a:t>
            </a:r>
          </a:p>
          <a:p>
            <a:r>
              <a:rPr lang="en-US" dirty="0"/>
              <a:t> </a:t>
            </a:r>
          </a:p>
          <a:p>
            <a:pPr lvl="0"/>
            <a:r>
              <a:rPr lang="en-US" dirty="0"/>
              <a:t>On the blue navigation bar on the left-hand side of the screen, you will find the link to all components of the grant application including the link to the RFP Inquiries and Charts. </a:t>
            </a:r>
          </a:p>
          <a:p>
            <a:r>
              <a:rPr lang="en-US" b="1" dirty="0"/>
              <a:t> </a:t>
            </a:r>
            <a:endParaRPr lang="en-US" dirty="0"/>
          </a:p>
          <a:p>
            <a:pPr lvl="0"/>
            <a:r>
              <a:rPr lang="en-US" dirty="0"/>
              <a:t>Clicking that link will open a page that lists all of the Performance Areas and Criteria. If you follow any of the links, the page will open for that Performance Criteria. Let’s suppose we click on Performance Area 1, Criterion 2 now. </a:t>
            </a:r>
          </a:p>
          <a:p>
            <a:r>
              <a:rPr lang="en-US" dirty="0"/>
              <a:t> </a:t>
            </a:r>
          </a:p>
          <a:p>
            <a:r>
              <a:rPr lang="en-US" b="1" dirty="0"/>
              <a:t>SLIDE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19</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2324" y="8077202"/>
            <a:ext cx="1198414" cy="1191322"/>
          </a:xfrm>
          <a:prstGeom prst="rect">
            <a:avLst/>
          </a:prstGeom>
        </p:spPr>
      </p:pic>
    </p:spTree>
    <p:extLst>
      <p:ext uri="{BB962C8B-B14F-4D97-AF65-F5344CB8AC3E}">
        <p14:creationId xmlns:p14="http://schemas.microsoft.com/office/powerpoint/2010/main" val="1707110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will open up a page for that criterion. It will include the full text of each RFP Inquiry that’s associated with it. You can type into the text boxes, but you may want to type out the responses in a word processor beforehand, and then just paste it into the form. </a:t>
            </a:r>
          </a:p>
          <a:p>
            <a:r>
              <a:rPr lang="en-US" b="1" dirty="0"/>
              <a:t>SLIDE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20</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324" y="8077202"/>
            <a:ext cx="1198414" cy="1191322"/>
          </a:xfrm>
          <a:prstGeom prst="rect">
            <a:avLst/>
          </a:prstGeom>
        </p:spPr>
      </p:pic>
    </p:spTree>
    <p:extLst>
      <p:ext uri="{BB962C8B-B14F-4D97-AF65-F5344CB8AC3E}">
        <p14:creationId xmlns:p14="http://schemas.microsoft.com/office/powerpoint/2010/main" val="1668217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that same page, you’ll also see the RFP Charts that are associated with the criterion. RFP Charts are additional data forms that are also a part of the RFP.</a:t>
            </a:r>
          </a:p>
          <a:p>
            <a:r>
              <a:rPr lang="en-US" dirty="0"/>
              <a:t> </a:t>
            </a:r>
          </a:p>
          <a:p>
            <a:r>
              <a:rPr lang="en-US" dirty="0"/>
              <a:t>On the criterion page, a link is provided for each RFP Chart. If you click on the link, the chart will open. You will complete the chart, and you’ll find a “Save and Return” button at the bottom of the page. That will bring you back to the criterion page. </a:t>
            </a:r>
          </a:p>
          <a:p>
            <a:r>
              <a:rPr lang="en-US" dirty="0"/>
              <a:t> </a:t>
            </a:r>
          </a:p>
          <a:p>
            <a:r>
              <a:rPr lang="en-US" dirty="0"/>
              <a:t>A full list of all the RFP charts are in the RFP Narrative Instruction. </a:t>
            </a:r>
          </a:p>
          <a:p>
            <a:r>
              <a:rPr lang="en-US" dirty="0"/>
              <a:t> </a:t>
            </a:r>
          </a:p>
          <a:p>
            <a:r>
              <a:rPr lang="en-US" b="1" dirty="0"/>
              <a:t>SLIDE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21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324" y="8077202"/>
            <a:ext cx="1198414" cy="1191322"/>
          </a:xfrm>
          <a:prstGeom prst="rect">
            <a:avLst/>
          </a:prstGeom>
        </p:spPr>
      </p:pic>
    </p:spTree>
    <p:extLst>
      <p:ext uri="{BB962C8B-B14F-4D97-AF65-F5344CB8AC3E}">
        <p14:creationId xmlns:p14="http://schemas.microsoft.com/office/powerpoint/2010/main" val="1222898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For those of you applying for multiple service areas, such as migrant or Native American, there are a couple of things to keep in mind. </a:t>
            </a:r>
          </a:p>
          <a:p>
            <a:pPr lvl="0"/>
            <a:r>
              <a:rPr lang="en-US" dirty="0"/>
              <a:t>First, applicants are expected to specifically describe the service delivery system for that service area. </a:t>
            </a:r>
          </a:p>
          <a:p>
            <a:pPr lvl="0"/>
            <a:r>
              <a:rPr lang="en-US" dirty="0"/>
              <a:t>Second, for a few inquiries, such as those pertaining to board governance, the response may be the same for each of the service areas. In those instances, applicants may state that the response is the same as that provided in the application for the service area receiving the larger grant  </a:t>
            </a:r>
          </a:p>
          <a:p>
            <a:r>
              <a:rPr lang="en-US" dirty="0"/>
              <a:t> </a:t>
            </a:r>
          </a:p>
          <a:p>
            <a:r>
              <a:rPr lang="en-US" b="1" dirty="0"/>
              <a:t>SLIDE</a:t>
            </a:r>
            <a:endParaRPr lang="en-US" dirty="0"/>
          </a:p>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22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324" y="8077202"/>
            <a:ext cx="1198414" cy="1191322"/>
          </a:xfrm>
          <a:prstGeom prst="rect">
            <a:avLst/>
          </a:prstGeom>
        </p:spPr>
      </p:pic>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0C7B4565-50A5-4266-A123-A9D0EB64ADE8}" type="slidenum">
              <a:rPr lang="en-US" smtClean="0"/>
              <a:pPr>
                <a:defRPr/>
              </a:pPr>
              <a:t>24</a:t>
            </a:fld>
            <a:endParaRPr lang="en-US"/>
          </a:p>
        </p:txBody>
      </p:sp>
    </p:spTree>
    <p:extLst>
      <p:ext uri="{BB962C8B-B14F-4D97-AF65-F5344CB8AC3E}">
        <p14:creationId xmlns:p14="http://schemas.microsoft.com/office/powerpoint/2010/main" val="3531738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386DB0EE-94C9-407B-9556-413197B2D342}" type="slidenum">
              <a:rPr lang="en-US" smtClean="0"/>
              <a:pPr>
                <a:defRPr/>
              </a:pPr>
              <a:t>25</a:t>
            </a:fld>
            <a:endParaRPr lang="en-US"/>
          </a:p>
        </p:txBody>
      </p:sp>
    </p:spTree>
    <p:extLst>
      <p:ext uri="{BB962C8B-B14F-4D97-AF65-F5344CB8AC3E}">
        <p14:creationId xmlns:p14="http://schemas.microsoft.com/office/powerpoint/2010/main" val="138683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06A5C011-6A91-4533-92AF-2E371FBB1057}" type="slidenum">
              <a:rPr lang="en-US" smtClean="0"/>
              <a:pPr>
                <a:defRPr/>
              </a:pPr>
              <a:t>26</a:t>
            </a:fld>
            <a:endParaRPr lang="en-US"/>
          </a:p>
        </p:txBody>
      </p:sp>
    </p:spTree>
    <p:extLst>
      <p:ext uri="{BB962C8B-B14F-4D97-AF65-F5344CB8AC3E}">
        <p14:creationId xmlns:p14="http://schemas.microsoft.com/office/powerpoint/2010/main" val="2031958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78DE7085-ABD6-4A8D-AF91-797761B20420}" type="slidenum">
              <a:rPr lang="en-US" smtClean="0"/>
              <a:pPr>
                <a:defRPr/>
              </a:pPr>
              <a:t>27</a:t>
            </a:fld>
            <a:endParaRPr lang="en-US"/>
          </a:p>
        </p:txBody>
      </p:sp>
    </p:spTree>
    <p:extLst>
      <p:ext uri="{BB962C8B-B14F-4D97-AF65-F5344CB8AC3E}">
        <p14:creationId xmlns:p14="http://schemas.microsoft.com/office/powerpoint/2010/main" val="90609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103E30F8-3548-429B-A697-CA3CDBD6804F}" type="slidenum">
              <a:rPr lang="en-US" smtClean="0"/>
              <a:pPr>
                <a:defRPr/>
              </a:pPr>
              <a:t>28</a:t>
            </a:fld>
            <a:endParaRPr lang="en-US"/>
          </a:p>
        </p:txBody>
      </p:sp>
    </p:spTree>
    <p:extLst>
      <p:ext uri="{BB962C8B-B14F-4D97-AF65-F5344CB8AC3E}">
        <p14:creationId xmlns:p14="http://schemas.microsoft.com/office/powerpoint/2010/main" val="215455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8FB65C49-2753-4F20-89AB-DD57911A1D6F}" type="slidenum">
              <a:rPr lang="en-US" smtClean="0"/>
              <a:pPr>
                <a:defRPr/>
              </a:pPr>
              <a:t>29</a:t>
            </a:fld>
            <a:endParaRPr lang="en-US"/>
          </a:p>
        </p:txBody>
      </p:sp>
    </p:spTree>
    <p:extLst>
      <p:ext uri="{BB962C8B-B14F-4D97-AF65-F5344CB8AC3E}">
        <p14:creationId xmlns:p14="http://schemas.microsoft.com/office/powerpoint/2010/main" val="2855174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r>
              <a:rPr lang="en-US" altLang="en-US" dirty="0"/>
              <a:t>•  Megan Lacchini and Shanda Gottlieb from the Office of Compliance and Enforcement</a:t>
            </a:r>
          </a:p>
          <a:p>
            <a:endParaRPr lang="en-US" altLang="en-US" dirty="0"/>
          </a:p>
          <a:p>
            <a:r>
              <a:rPr lang="en-US" altLang="en-US" b="1" dirty="0"/>
              <a:t>SLIDE</a:t>
            </a:r>
            <a:r>
              <a:rPr lang="en-US" altLang="en-US" dirty="0"/>
              <a:t> </a:t>
            </a:r>
          </a:p>
          <a:p>
            <a:endParaRPr lang="en-US" altLang="en-US" dirty="0"/>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324" y="8077202"/>
            <a:ext cx="1198414" cy="1191322"/>
          </a:xfrm>
          <a:prstGeom prst="rect">
            <a:avLst/>
          </a:prstGeom>
        </p:spPr>
      </p:pic>
    </p:spTree>
    <p:extLst>
      <p:ext uri="{BB962C8B-B14F-4D97-AF65-F5344CB8AC3E}">
        <p14:creationId xmlns:p14="http://schemas.microsoft.com/office/powerpoint/2010/main" val="345178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07C4ECC3-12D2-46A5-BDC0-8E832C2E2E54}" type="slidenum">
              <a:rPr lang="en-US" smtClean="0"/>
              <a:pPr>
                <a:defRPr/>
              </a:pPr>
              <a:t>30</a:t>
            </a:fld>
            <a:endParaRPr lang="en-US"/>
          </a:p>
        </p:txBody>
      </p:sp>
    </p:spTree>
    <p:extLst>
      <p:ext uri="{BB962C8B-B14F-4D97-AF65-F5344CB8AC3E}">
        <p14:creationId xmlns:p14="http://schemas.microsoft.com/office/powerpoint/2010/main" val="1941746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8E72883B-75F0-4CE7-B355-5C07911BB5B5}" type="slidenum">
              <a:rPr lang="en-US" smtClean="0"/>
              <a:pPr>
                <a:defRPr/>
              </a:pPr>
              <a:t>31</a:t>
            </a:fld>
            <a:endParaRPr lang="en-US"/>
          </a:p>
        </p:txBody>
      </p:sp>
    </p:spTree>
    <p:extLst>
      <p:ext uri="{BB962C8B-B14F-4D97-AF65-F5344CB8AC3E}">
        <p14:creationId xmlns:p14="http://schemas.microsoft.com/office/powerpoint/2010/main" val="1083804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E075E80A-9B69-48B7-8E14-8EDC1FE6540B}" type="slidenum">
              <a:rPr lang="en-US" smtClean="0"/>
              <a:pPr>
                <a:defRPr/>
              </a:pPr>
              <a:t>32</a:t>
            </a:fld>
            <a:endParaRPr lang="en-US"/>
          </a:p>
        </p:txBody>
      </p:sp>
    </p:spTree>
    <p:extLst>
      <p:ext uri="{BB962C8B-B14F-4D97-AF65-F5344CB8AC3E}">
        <p14:creationId xmlns:p14="http://schemas.microsoft.com/office/powerpoint/2010/main" val="1262863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9CC2C17-974F-4EBC-B802-C54D5CD8D558}" type="slidenum">
              <a:rPr lang="en-US" smtClean="0"/>
              <a:pPr>
                <a:defRPr/>
              </a:pPr>
              <a:t>33</a:t>
            </a:fld>
            <a:endParaRPr lang="en-US"/>
          </a:p>
        </p:txBody>
      </p:sp>
    </p:spTree>
    <p:extLst>
      <p:ext uri="{BB962C8B-B14F-4D97-AF65-F5344CB8AC3E}">
        <p14:creationId xmlns:p14="http://schemas.microsoft.com/office/powerpoint/2010/main" val="1496170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35</a:t>
            </a:fld>
            <a:endParaRPr lang="en-US"/>
          </a:p>
        </p:txBody>
      </p:sp>
    </p:spTree>
    <p:extLst>
      <p:ext uri="{BB962C8B-B14F-4D97-AF65-F5344CB8AC3E}">
        <p14:creationId xmlns:p14="http://schemas.microsoft.com/office/powerpoint/2010/main" val="40141232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2840038" y="376238"/>
            <a:ext cx="3067050" cy="2300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xfrm>
            <a:off x="903532" y="2954229"/>
            <a:ext cx="4957451" cy="35731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Performance Area One (Title Page)</a:t>
            </a:r>
          </a:p>
          <a:p>
            <a:r>
              <a:rPr lang="en-US" b="1" dirty="0"/>
              <a:t> </a:t>
            </a:r>
            <a:endParaRPr lang="en-US" b="1" dirty="0">
              <a:solidFill>
                <a:srgbClr val="FF0000"/>
              </a:solidFill>
            </a:endParaRPr>
          </a:p>
          <a:p>
            <a:r>
              <a:rPr lang="en-US" b="1" dirty="0">
                <a:solidFill>
                  <a:srgbClr val="FF0000"/>
                </a:solidFill>
              </a:rPr>
              <a:t>Moderator: </a:t>
            </a:r>
            <a:r>
              <a:rPr lang="en-US" dirty="0">
                <a:solidFill>
                  <a:srgbClr val="FF0000"/>
                </a:solidFill>
              </a:rPr>
              <a:t>Now, let’s begin our discussion on the application process, what LSC looks for in your grant application, and answer any questions you may have. We’ll start with James Scruggs and Performance Area One which is “</a:t>
            </a:r>
            <a:r>
              <a:rPr lang="en-US" i="1" dirty="0">
                <a:solidFill>
                  <a:srgbClr val="FF0000"/>
                </a:solidFill>
              </a:rPr>
              <a:t>Effectiveness in identifying the most pressing civil legal needs of low-income people in the service area and targeting resources to address those needs”</a:t>
            </a:r>
            <a:endParaRPr lang="en-US" dirty="0">
              <a:solidFill>
                <a:srgbClr val="FF0000"/>
              </a:solidFill>
            </a:endParaRPr>
          </a:p>
          <a:p>
            <a:r>
              <a:rPr lang="en-US" dirty="0"/>
              <a:t> </a:t>
            </a:r>
          </a:p>
          <a:p>
            <a:r>
              <a:rPr lang="en-US" b="1" dirty="0"/>
              <a:t>NEXT SLIDE: Performance Area 1 Overview</a:t>
            </a:r>
          </a:p>
          <a:p>
            <a:r>
              <a:rPr lang="en-US" b="1" dirty="0"/>
              <a:t> </a:t>
            </a:r>
          </a:p>
          <a:p>
            <a:r>
              <a:rPr lang="en-US" b="1" dirty="0">
                <a:solidFill>
                  <a:srgbClr val="FF0000"/>
                </a:solidFill>
              </a:rPr>
              <a:t>Moderator:</a:t>
            </a:r>
            <a:r>
              <a:rPr lang="en-US" dirty="0">
                <a:solidFill>
                  <a:srgbClr val="FF0000"/>
                </a:solidFill>
              </a:rPr>
              <a:t>	What does Performance Area One cover and why is it important in LSC’s assessment of programmatic quality? </a:t>
            </a:r>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36</a:t>
            </a:fld>
            <a:endParaRPr lang="en-US"/>
          </a:p>
        </p:txBody>
      </p:sp>
    </p:spTree>
    <p:extLst>
      <p:ext uri="{BB962C8B-B14F-4D97-AF65-F5344CB8AC3E}">
        <p14:creationId xmlns:p14="http://schemas.microsoft.com/office/powerpoint/2010/main" val="36766877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2835275" y="300038"/>
            <a:ext cx="3319463" cy="24907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xfrm>
            <a:off x="919562" y="3037551"/>
            <a:ext cx="5168349" cy="42950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lvl="0"/>
            <a:r>
              <a:rPr lang="en-US" sz="1200" kern="1200" dirty="0">
                <a:solidFill>
                  <a:schemeClr val="tx1"/>
                </a:solidFill>
                <a:effectLst/>
                <a:latin typeface="+mn-lt"/>
                <a:ea typeface="+mn-ea"/>
                <a:cs typeface="+mn-cs"/>
              </a:rPr>
              <a:t>Applicants should think of Performance Area One as a roadmap to their program and should be able to demonstrate how they’ve conducted a thorough assessment of the most pressing legal needs in their service area </a:t>
            </a:r>
            <a:r>
              <a:rPr lang="en-US" sz="1200" u="sng"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how they plan to allocate resources to meet those needs.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Performance Area One has four criteria and this year applicants are required to respond to 11 inquiries and 7 charts: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Criterion 1 covers Legal Needs Assessment </a:t>
            </a:r>
          </a:p>
          <a:p>
            <a:pPr lvl="1"/>
            <a:r>
              <a:rPr lang="en-US" sz="1200" kern="1200" dirty="0">
                <a:solidFill>
                  <a:schemeClr val="tx1"/>
                </a:solidFill>
                <a:effectLst/>
                <a:latin typeface="+mn-lt"/>
                <a:ea typeface="+mn-ea"/>
                <a:cs typeface="+mn-cs"/>
              </a:rPr>
              <a:t>Criterion 2 covers Setting Priorities, Goals, Strategies and Outcomes</a:t>
            </a:r>
          </a:p>
          <a:p>
            <a:pPr lvl="1"/>
            <a:r>
              <a:rPr lang="en-US" sz="1200" kern="1200" dirty="0">
                <a:solidFill>
                  <a:schemeClr val="tx1"/>
                </a:solidFill>
                <a:effectLst/>
                <a:latin typeface="+mn-lt"/>
                <a:ea typeface="+mn-ea"/>
                <a:cs typeface="+mn-cs"/>
              </a:rPr>
              <a:t>Criterion 3 &amp; 4 covers Implementation, Evaluation, and Adjustment </a:t>
            </a:r>
          </a:p>
          <a:p>
            <a:r>
              <a:rPr lang="en-US" dirty="0"/>
              <a:t> </a:t>
            </a:r>
          </a:p>
          <a:p>
            <a:r>
              <a:rPr lang="en-US" b="1" dirty="0"/>
              <a:t> </a:t>
            </a:r>
            <a:endParaRPr lang="en-US" dirty="0"/>
          </a:p>
          <a:p>
            <a:r>
              <a:rPr lang="en-US" b="1" dirty="0">
                <a:solidFill>
                  <a:srgbClr val="FF0000"/>
                </a:solidFill>
              </a:rPr>
              <a:t>Moderator: What is the relationship of Performance Area One with the other performance areas?</a:t>
            </a:r>
            <a:endParaRPr lang="en-US" dirty="0">
              <a:solidFill>
                <a:srgbClr val="FF0000"/>
              </a:solidFill>
            </a:endParaRPr>
          </a:p>
          <a:p>
            <a:r>
              <a:rPr lang="en-US" dirty="0">
                <a:solidFill>
                  <a:srgbClr val="FF0000"/>
                </a:solidFill>
              </a:rPr>
              <a:t> </a:t>
            </a:r>
          </a:p>
          <a:p>
            <a:pPr lvl="0"/>
            <a:r>
              <a:rPr lang="en-US" sz="1200" kern="1200" dirty="0">
                <a:solidFill>
                  <a:schemeClr val="tx1"/>
                </a:solidFill>
                <a:effectLst/>
                <a:latin typeface="+mn-lt"/>
                <a:ea typeface="+mn-ea"/>
                <a:cs typeface="+mn-cs"/>
              </a:rPr>
              <a:t>Applicants should look at Performance Area One as the first impression LSC has about their programs. It sets the framework for how an applicant provides client-centered, effective, and efficient legal services. Performance Area One not only lays out the plan for the program’s legal work (which is Performance Area Three), but it also lays out plans for effective intake (which is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Performance Area Two), and the program’s strategic plan, which should include goals for program leadership and administration (which are covered in Performance Area Four).  </a:t>
            </a:r>
          </a:p>
          <a:p>
            <a:endParaRPr lang="en-US" dirty="0"/>
          </a:p>
          <a:p>
            <a:pPr lvl="0"/>
            <a:endParaRPr lang="en-US" dirty="0"/>
          </a:p>
          <a:p>
            <a:r>
              <a:rPr lang="en-US" b="1" dirty="0"/>
              <a:t>NEXT SLIDE: Needs Assessment</a:t>
            </a:r>
            <a:endParaRPr lang="en-US" dirty="0"/>
          </a:p>
          <a:p>
            <a:endParaRPr lang="en-US" dirty="0"/>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37</a:t>
            </a:fld>
            <a:endParaRPr lang="en-US"/>
          </a:p>
        </p:txBody>
      </p:sp>
    </p:spTree>
    <p:extLst>
      <p:ext uri="{BB962C8B-B14F-4D97-AF65-F5344CB8AC3E}">
        <p14:creationId xmlns:p14="http://schemas.microsoft.com/office/powerpoint/2010/main" val="3273490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2911475" y="282575"/>
            <a:ext cx="3022600" cy="226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Rectangle 1"/>
          <p:cNvSpPr/>
          <p:nvPr/>
        </p:nvSpPr>
        <p:spPr>
          <a:xfrm>
            <a:off x="484533" y="2782068"/>
            <a:ext cx="5888935" cy="6338237"/>
          </a:xfrm>
          <a:prstGeom prst="rect">
            <a:avLst/>
          </a:prstGeom>
        </p:spPr>
        <p:txBody>
          <a:bodyPr wrap="square">
            <a:spAutoFit/>
          </a:bodyPr>
          <a:lstStyle/>
          <a:p>
            <a:pPr marL="0" marR="0">
              <a:spcBef>
                <a:spcPts val="0"/>
              </a:spcBef>
              <a:spcAft>
                <a:spcPts val="0"/>
              </a:spcAft>
            </a:pPr>
            <a:r>
              <a:rPr lang="en-US" sz="1200" b="1" dirty="0">
                <a:solidFill>
                  <a:srgbClr val="FF0000"/>
                </a:solidFill>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R="0" lvl="0">
              <a:lnSpc>
                <a:spcPct val="115000"/>
              </a:lnSpc>
              <a:spcBef>
                <a:spcPts val="0"/>
              </a:spcBef>
              <a:spcAft>
                <a:spcPts val="0"/>
              </a:spcAft>
              <a:tabLst>
                <a:tab pos="457200" algn="l"/>
              </a:tabLst>
            </a:pPr>
            <a:r>
              <a:rPr lang="en-US" sz="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Moderator: What is most important for applicants to focus on in describing their needs assessment?</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In responding to the inquiries and charts under this section, applicants should be mindful of these four elements in describing their most recent legal needs assessment. </a:t>
            </a:r>
          </a:p>
          <a:p>
            <a:pPr marL="457200" marR="0">
              <a:lnSpc>
                <a:spcPct val="115000"/>
              </a:lnSpc>
              <a:spcBef>
                <a:spcPts val="0"/>
              </a:spcBef>
              <a:spcAft>
                <a:spcPts val="0"/>
              </a:spcAft>
            </a:pPr>
            <a:r>
              <a:rPr lang="en-US" sz="1200" dirty="0">
                <a:latin typeface="Times New Roman" panose="02020603050405020304" pitchFamily="18" charset="0"/>
                <a:ea typeface="Times New Roman" panose="02020603050405020304" pitchFamily="18" charset="0"/>
              </a:rPr>
              <a:t> </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Is the last needs assessment RECENT?</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LSC wants to know the date of the program’s most recent comprehensive legal needs assessment. When was it conducted?</a:t>
            </a:r>
          </a:p>
          <a:p>
            <a:pPr marL="457200" marR="0">
              <a:lnSpc>
                <a:spcPct val="115000"/>
              </a:lnSpc>
              <a:spcBef>
                <a:spcPts val="0"/>
              </a:spcBef>
              <a:spcAft>
                <a:spcPts val="0"/>
              </a:spcAft>
            </a:pPr>
            <a:r>
              <a:rPr lang="en-US" sz="1200" dirty="0">
                <a:latin typeface="Times New Roman" panose="02020603050405020304" pitchFamily="18" charset="0"/>
                <a:ea typeface="Times New Roman" panose="02020603050405020304" pitchFamily="18" charset="0"/>
              </a:rPr>
              <a:t> </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Does the program conduct PERIODIC assessments?</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LSC also wants to know how often programs are conducting comprehensive legal needs assessments. Is it every year? Every 3 years? Or, every 5 years?   </a:t>
            </a:r>
          </a:p>
          <a:p>
            <a:pPr marL="457200" marR="0">
              <a:lnSpc>
                <a:spcPct val="115000"/>
              </a:lnSpc>
              <a:spcBef>
                <a:spcPts val="0"/>
              </a:spcBef>
              <a:spcAft>
                <a:spcPts val="0"/>
              </a:spcAft>
            </a:pPr>
            <a:r>
              <a:rPr lang="en-US" sz="1200" dirty="0">
                <a:latin typeface="Times New Roman" panose="02020603050405020304" pitchFamily="18" charset="0"/>
                <a:ea typeface="Times New Roman" panose="02020603050405020304" pitchFamily="18" charset="0"/>
              </a:rPr>
              <a:t> </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Does the program conduct ONGOING assessments?</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LSC wants to know what programs are doing between comprehensive needs assessments to keep abreast of the emerging needs in the service area. For example, is there a growing population with new legal needs? Maybe disaster has struck? How is the program identifying and assessing emerging legal needs?</a:t>
            </a:r>
          </a:p>
          <a:p>
            <a:pPr marL="457200" marR="0">
              <a:lnSpc>
                <a:spcPct val="115000"/>
              </a:lnSpc>
              <a:spcBef>
                <a:spcPts val="0"/>
              </a:spcBef>
              <a:spcAft>
                <a:spcPts val="0"/>
              </a:spcAft>
            </a:pPr>
            <a:r>
              <a:rPr lang="en-US" sz="1200" dirty="0">
                <a:latin typeface="Times New Roman" panose="02020603050405020304" pitchFamily="18" charset="0"/>
                <a:ea typeface="Times New Roman" panose="02020603050405020304" pitchFamily="18" charset="0"/>
              </a:rPr>
              <a:t> </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Was the last needs assessment COMPREHENSIVE?</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LSC is interested in knowing what approaches the program has considered to carry out its most recent legal needs assessment. This could include getting the views of the client community; getting the views of people that work with and know the problems of the client community, analyzing data, and using available or emerging technology, such as GIS mapping. </a:t>
            </a:r>
          </a:p>
          <a:p>
            <a:pPr marL="457200" marR="0">
              <a:lnSpc>
                <a:spcPct val="115000"/>
              </a:lnSpc>
              <a:spcBef>
                <a:spcPts val="0"/>
              </a:spcBef>
              <a:spcAft>
                <a:spcPts val="0"/>
              </a:spcAft>
            </a:pPr>
            <a:r>
              <a:rPr lang="en-US" sz="1200" dirty="0">
                <a:latin typeface="Times New Roman" panose="02020603050405020304" pitchFamily="18" charset="0"/>
                <a:ea typeface="Times New Roman" panose="02020603050405020304" pitchFamily="18" charset="0"/>
              </a:rPr>
              <a:t> </a:t>
            </a:r>
          </a:p>
          <a:p>
            <a:pPr marL="742950" marR="0" lvl="1" indent="-285750">
              <a:spcBef>
                <a:spcPts val="0"/>
              </a:spcBef>
              <a:spcAft>
                <a:spcPts val="0"/>
              </a:spcAft>
              <a:buFont typeface="Arial" panose="020B0604020202020204" pitchFamily="34" charset="0"/>
              <a:buChar char="•"/>
              <a:tabLst>
                <a:tab pos="685800" algn="l"/>
              </a:tabLst>
            </a:pP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NOTE:</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If an applicant has </a:t>
            </a:r>
            <a:r>
              <a:rPr lang="en-US" sz="1200" u="sng" dirty="0">
                <a:latin typeface="Times New Roman" panose="02020603050405020304" pitchFamily="18" charset="0"/>
                <a:ea typeface="Times New Roman" panose="02020603050405020304" pitchFamily="18" charset="0"/>
                <a:cs typeface="Times New Roman" panose="02020603050405020304" pitchFamily="18" charset="0"/>
              </a:rPr>
              <a:t>NOT</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conducted a recent comprehensive legal needs assessment, applicants should explain the reasons why and describe what approaches have been taken in the interim to determine the most pressing legal needs in the service area. In addition, applicants should note when it plans to conduct a new comprehensive needs assessment.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pPr>
              <a:defRPr/>
            </a:pPr>
            <a:fld id="{976EEE6F-0204-4086-B615-51A2C249D8EC}" type="slidenum">
              <a:rPr lang="en-US" smtClean="0"/>
              <a:pPr>
                <a:defRPr/>
              </a:pPr>
              <a:t>38</a:t>
            </a:fld>
            <a:endParaRPr lang="en-US"/>
          </a:p>
        </p:txBody>
      </p:sp>
    </p:spTree>
    <p:extLst>
      <p:ext uri="{BB962C8B-B14F-4D97-AF65-F5344CB8AC3E}">
        <p14:creationId xmlns:p14="http://schemas.microsoft.com/office/powerpoint/2010/main" val="354443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9888" y="325438"/>
            <a:ext cx="3009900" cy="2259012"/>
          </a:xfrm>
        </p:spPr>
      </p:sp>
      <p:sp>
        <p:nvSpPr>
          <p:cNvPr id="3" name="Notes Placeholder 2"/>
          <p:cNvSpPr>
            <a:spLocks noGrp="1"/>
          </p:cNvSpPr>
          <p:nvPr>
            <p:ph type="body" idx="1"/>
          </p:nvPr>
        </p:nvSpPr>
        <p:spPr>
          <a:xfrm>
            <a:off x="903533" y="2839458"/>
            <a:ext cx="4971429" cy="5720327"/>
          </a:xfrm>
        </p:spPr>
        <p:txBody>
          <a:bodyPr/>
          <a:lstStyle/>
          <a:p>
            <a:r>
              <a:rPr lang="en-US" dirty="0"/>
              <a:t>Applicants are required to complete three charts relating to their most recent legal needs assessment. The first chart requires applicants to enter the specific dates for when they conducted the most recent legal needs assessment and for when they intend to conduct their next comprehensive needs assessment. </a:t>
            </a:r>
          </a:p>
          <a:p>
            <a:endParaRPr lang="en-US" dirty="0"/>
          </a:p>
          <a:p>
            <a:pPr marL="0" marR="0" lvl="0" indent="0" algn="l" defTabSz="912813"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NEXT SLIDE: Needs Assessment Data Chart</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39</a:t>
            </a:fld>
            <a:endParaRPr lang="en-US"/>
          </a:p>
        </p:txBody>
      </p:sp>
    </p:spTree>
    <p:extLst>
      <p:ext uri="{BB962C8B-B14F-4D97-AF65-F5344CB8AC3E}">
        <p14:creationId xmlns:p14="http://schemas.microsoft.com/office/powerpoint/2010/main" val="26140311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9888" y="325438"/>
            <a:ext cx="3009900" cy="2259012"/>
          </a:xfrm>
        </p:spPr>
      </p:sp>
      <p:sp>
        <p:nvSpPr>
          <p:cNvPr id="3" name="Notes Placeholder 2"/>
          <p:cNvSpPr>
            <a:spLocks noGrp="1"/>
          </p:cNvSpPr>
          <p:nvPr>
            <p:ph type="body" idx="1"/>
          </p:nvPr>
        </p:nvSpPr>
        <p:spPr>
          <a:xfrm>
            <a:off x="903533" y="2839459"/>
            <a:ext cx="4971429" cy="3687947"/>
          </a:xfrm>
        </p:spPr>
        <p:txBody>
          <a:bodyPr/>
          <a:lstStyle/>
          <a:p>
            <a:r>
              <a:rPr lang="en-US" dirty="0">
                <a:effectLst/>
              </a:rPr>
              <a:t>The other two charts required under Needs Assessment include the data collection methods and sources and tools used. These charts let LSC know what methods were used for data collection, what stakeholders were consulted as part of the assessment process, and what data the program relied on to determine the most pressing needs within the service area. </a:t>
            </a:r>
          </a:p>
          <a:p>
            <a:pPr lvl="0"/>
            <a:endParaRPr lang="en-US" dirty="0">
              <a:effectLst/>
            </a:endParaRPr>
          </a:p>
          <a:p>
            <a:pPr lvl="0"/>
            <a:r>
              <a:rPr lang="en-US" dirty="0">
                <a:effectLst/>
              </a:rPr>
              <a:t>Applicants should also be aware that in addition to discussing their needs assessment process and completing the charts on data collection and sources used, this year’s RFP also requires them to upload the needs assessment report that they submitted to their boards to determine program priorities.</a:t>
            </a:r>
          </a:p>
          <a:p>
            <a:endParaRPr lang="en-US" dirty="0"/>
          </a:p>
          <a:p>
            <a:pPr marL="0" marR="0" lvl="0" indent="0" algn="l" defTabSz="912813"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NEXT SLIDE: Priorities, Goals, Strategies &amp; Desired Outcomes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40</a:t>
            </a:fld>
            <a:endParaRPr lang="en-US"/>
          </a:p>
        </p:txBody>
      </p:sp>
    </p:spTree>
    <p:extLst>
      <p:ext uri="{BB962C8B-B14F-4D97-AF65-F5344CB8AC3E}">
        <p14:creationId xmlns:p14="http://schemas.microsoft.com/office/powerpoint/2010/main" val="2238575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   Let’s take a moment to talk about who our audience should be. </a:t>
            </a:r>
          </a:p>
          <a:p>
            <a:endParaRPr lang="en-US" altLang="en-US" dirty="0"/>
          </a:p>
          <a:p>
            <a:r>
              <a:rPr lang="en-US" altLang="en-US" dirty="0"/>
              <a:t>•   This presentation is for applicants who are filing the standard grant proposal for 2019 funding</a:t>
            </a:r>
          </a:p>
          <a:p>
            <a:endParaRPr lang="en-US" altLang="en-US" dirty="0"/>
          </a:p>
          <a:p>
            <a:r>
              <a:rPr lang="en-US" altLang="en-US" dirty="0"/>
              <a:t>•   That includes all current recipients that did not have a program quality visit in the past two years and all new applicants</a:t>
            </a:r>
          </a:p>
          <a:p>
            <a:endParaRPr lang="en-US" altLang="en-US" dirty="0"/>
          </a:p>
          <a:p>
            <a:r>
              <a:rPr lang="en-US" altLang="en-US" dirty="0"/>
              <a:t>•   If you are unsure whether you will be using the Standard RFP or the Post PQV RFP, please email LSCgrants@lsc.gov </a:t>
            </a:r>
          </a:p>
          <a:p>
            <a:endParaRPr lang="en-US" altLang="en-US" dirty="0"/>
          </a:p>
          <a:p>
            <a:r>
              <a:rPr lang="en-US" altLang="en-US" dirty="0"/>
              <a:t>•   We will NOT be covering materials for other grant programs such as Technology </a:t>
            </a:r>
            <a:r>
              <a:rPr lang="en-US" altLang="en-US" dirty="0" err="1"/>
              <a:t>Innitiative</a:t>
            </a:r>
            <a:r>
              <a:rPr lang="en-US" altLang="en-US" dirty="0"/>
              <a:t> Grant and Pro Bono Innovation Fund.  </a:t>
            </a:r>
          </a:p>
          <a:p>
            <a:endParaRPr lang="en-US" altLang="en-US" dirty="0"/>
          </a:p>
          <a:p>
            <a:endParaRPr lang="en-US" altLang="en-US" dirty="0"/>
          </a:p>
          <a:p>
            <a:r>
              <a:rPr lang="en-US" altLang="en-US" b="1" dirty="0"/>
              <a:t>SLIDE</a:t>
            </a:r>
            <a:r>
              <a:rPr lang="en-US" altLang="en-US" dirty="0"/>
              <a:t> </a:t>
            </a:r>
          </a:p>
          <a:p>
            <a:endParaRPr lang="en-US"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324" y="8077202"/>
            <a:ext cx="1198414" cy="1191322"/>
          </a:xfrm>
          <a:prstGeom prst="rect">
            <a:avLst/>
          </a:prstGeom>
        </p:spPr>
      </p:pic>
    </p:spTree>
    <p:extLst>
      <p:ext uri="{BB962C8B-B14F-4D97-AF65-F5344CB8AC3E}">
        <p14:creationId xmlns:p14="http://schemas.microsoft.com/office/powerpoint/2010/main" val="16735161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816225" y="306388"/>
            <a:ext cx="3013075" cy="2260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xfrm>
            <a:off x="824094" y="2839452"/>
            <a:ext cx="4962344" cy="52601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b="1" dirty="0">
                <a:solidFill>
                  <a:srgbClr val="FF0000"/>
                </a:solidFill>
              </a:rPr>
              <a:t>Moderator: How is the needs assessment process integrated with setting priorities, measuring outcomes and evaluating program effectiveness?</a:t>
            </a:r>
            <a:endParaRPr lang="en-US" dirty="0">
              <a:solidFill>
                <a:srgbClr val="FF0000"/>
              </a:solidFill>
            </a:endParaRPr>
          </a:p>
          <a:p>
            <a:pPr lvl="0"/>
            <a:endParaRPr lang="en-US" dirty="0"/>
          </a:p>
          <a:p>
            <a:pPr lvl="0"/>
            <a:r>
              <a:rPr lang="en-US" dirty="0"/>
              <a:t>Everything a program does flows from the needs assessment. A program’s priorities are typically developed from the needs assessment, which enables it to allocate resources to meet the most pressing needs within its service area. LSC is interested in the applicant’s priorities and goals, the strategies for achieving the goals, and the desired outcomes for 2018. </a:t>
            </a:r>
          </a:p>
          <a:p>
            <a:pPr lvl="0"/>
            <a:endParaRPr lang="en-US" dirty="0"/>
          </a:p>
          <a:p>
            <a:pPr lvl="0"/>
            <a:r>
              <a:rPr lang="en-US" dirty="0"/>
              <a:t>Basically, we’re trying to understand if the applicant’s priorities, goals, strategies, and desired outcomes are significant and appropriate given the most pressing needs in the client community. Are they practical and achievable given the program’s resources? Are they realistic?</a:t>
            </a:r>
          </a:p>
          <a:p>
            <a:pPr lvl="0"/>
            <a:endParaRPr lang="en-US" dirty="0"/>
          </a:p>
          <a:p>
            <a:pPr lvl="0"/>
            <a:r>
              <a:rPr lang="en-US" sz="1200" kern="1200" dirty="0">
                <a:solidFill>
                  <a:schemeClr val="tx1"/>
                </a:solidFill>
                <a:effectLst/>
                <a:latin typeface="+mn-lt"/>
                <a:ea typeface="+mn-ea"/>
                <a:cs typeface="+mn-cs"/>
              </a:rPr>
              <a:t>LSC is also interested in whether the program has achieved the desired outcomes from its last grant application (and that applies to renewal and competition). In other words, is the program meeting its goals? </a:t>
            </a:r>
          </a:p>
          <a:p>
            <a:r>
              <a:rPr lang="en-US" dirty="0">
                <a:effectLst/>
              </a:rPr>
              <a:t> </a:t>
            </a:r>
          </a:p>
          <a:p>
            <a:pPr lvl="0"/>
            <a:r>
              <a:rPr lang="en-US" sz="1200" kern="1200" dirty="0">
                <a:solidFill>
                  <a:schemeClr val="tx1"/>
                </a:solidFill>
                <a:effectLst/>
                <a:latin typeface="+mn-lt"/>
                <a:ea typeface="+mn-ea"/>
                <a:cs typeface="+mn-cs"/>
              </a:rPr>
              <a:t>The information applicants provide in this section is important because it helps LSC make the connection between funding and the impact of legal services, which helps in making make the case for continued funding of civil legal aid for low-income people.</a:t>
            </a:r>
          </a:p>
          <a:p>
            <a:r>
              <a:rPr lang="en-US" dirty="0">
                <a:effectLst/>
              </a:rPr>
              <a:t> </a:t>
            </a:r>
          </a:p>
          <a:p>
            <a:pPr marL="0" marR="0" lvl="0" indent="0" algn="l" defTabSz="912813"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NEXT SLIDE: Understanding Priorities, Goals, Strategies and Desired Outcomes</a:t>
            </a:r>
            <a:endParaRPr lang="en-US" sz="1200" kern="1200" dirty="0">
              <a:solidFill>
                <a:schemeClr val="tx1"/>
              </a:solidFill>
              <a:effectLst/>
              <a:latin typeface="+mn-lt"/>
              <a:ea typeface="+mn-ea"/>
              <a:cs typeface="+mn-cs"/>
            </a:endParaRPr>
          </a:p>
          <a:p>
            <a:endParaRPr lang="en-US" dirty="0">
              <a:effectLst/>
            </a:endParaRPr>
          </a:p>
          <a:p>
            <a:pPr lvl="0"/>
            <a:endParaRPr lang="en-US" dirty="0"/>
          </a:p>
          <a:p>
            <a:endParaRPr lang="en-US" altLang="en-US" dirty="0"/>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41</a:t>
            </a:fld>
            <a:endParaRPr lang="en-US"/>
          </a:p>
        </p:txBody>
      </p:sp>
    </p:spTree>
    <p:extLst>
      <p:ext uri="{BB962C8B-B14F-4D97-AF65-F5344CB8AC3E}">
        <p14:creationId xmlns:p14="http://schemas.microsoft.com/office/powerpoint/2010/main" val="969369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xfrm>
            <a:off x="2836863" y="252413"/>
            <a:ext cx="2835275" cy="2127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70892" y="2730758"/>
            <a:ext cx="5367130" cy="5868972"/>
          </a:xfrm>
        </p:spPr>
        <p:txBody>
          <a:bodyPr/>
          <a:lstStyle/>
          <a:p>
            <a:pPr lvl="0"/>
            <a:r>
              <a:rPr lang="en-US" b="1" dirty="0">
                <a:solidFill>
                  <a:srgbClr val="FF0000"/>
                </a:solidFill>
              </a:rPr>
              <a:t>Moderator: Do you have any tips for applicants to assist with filling out the Priorities, Goals and Desired Outcomes chart? </a:t>
            </a:r>
          </a:p>
          <a:p>
            <a:pPr lvl="0"/>
            <a:endParaRPr lang="en-US" dirty="0"/>
          </a:p>
          <a:p>
            <a:pPr lvl="0"/>
            <a:r>
              <a:rPr lang="en-US" dirty="0">
                <a:effectLst/>
              </a:rPr>
              <a:t>Yes, these next two slides define and give examples of what priorities, goals, strategies, and desired outcomes are. The definitions on these next couple of slides use “housing” as a common thread in discussing an applicant’s priorities, goals, strategies, and desired outcomes.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PRIORITIES</a:t>
            </a:r>
            <a:r>
              <a:rPr lang="en-US" sz="1200" kern="1200" dirty="0">
                <a:solidFill>
                  <a:schemeClr val="tx1"/>
                </a:solidFill>
                <a:effectLst/>
                <a:latin typeface="+mn-lt"/>
                <a:ea typeface="+mn-ea"/>
                <a:cs typeface="+mn-cs"/>
              </a:rPr>
              <a:t> are a simple statement of the work to be undertaken. An example of a priority is </a:t>
            </a:r>
            <a:r>
              <a:rPr lang="en-US" sz="1200" u="sng" kern="1200" dirty="0">
                <a:solidFill>
                  <a:schemeClr val="tx1"/>
                </a:solidFill>
                <a:effectLst/>
                <a:latin typeface="+mn-lt"/>
                <a:ea typeface="+mn-ea"/>
                <a:cs typeface="+mn-cs"/>
              </a:rPr>
              <a:t>preservation of the home.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b="1" dirty="0">
                <a:effectLst/>
              </a:rPr>
              <a:t>GOALS</a:t>
            </a:r>
            <a:r>
              <a:rPr lang="en-US" dirty="0">
                <a:effectLst/>
              </a:rPr>
              <a:t> are broad statements of the results that applicants intend to achieve.  An example of a goal is: </a:t>
            </a:r>
            <a:r>
              <a:rPr lang="en-US" u="sng" dirty="0">
                <a:effectLst/>
              </a:rPr>
              <a:t>Maintain low-income tenants in habitable, decent, safe, affordable housing.</a:t>
            </a:r>
            <a:endParaRPr lang="en-US" dirty="0">
              <a:effectLst/>
            </a:endParaRPr>
          </a:p>
          <a:p>
            <a:endParaRPr lang="en-US" dirty="0"/>
          </a:p>
          <a:p>
            <a:pPr lvl="0"/>
            <a:endParaRPr lang="en-US" dirty="0"/>
          </a:p>
          <a:p>
            <a:pPr lvl="0"/>
            <a:r>
              <a:rPr lang="en-US" b="1" dirty="0"/>
              <a:t>NEXT SLIDE: Understanding Priorities, Goals, Strategies and Desired Outcomes</a:t>
            </a:r>
          </a:p>
          <a:p>
            <a:endParaRPr lang="en-US" dirty="0"/>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42</a:t>
            </a:fld>
            <a:endParaRPr lang="en-US"/>
          </a:p>
        </p:txBody>
      </p:sp>
    </p:spTree>
    <p:extLst>
      <p:ext uri="{BB962C8B-B14F-4D97-AF65-F5344CB8AC3E}">
        <p14:creationId xmlns:p14="http://schemas.microsoft.com/office/powerpoint/2010/main" val="26260666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xfrm>
            <a:off x="2838450" y="288925"/>
            <a:ext cx="2882900" cy="21637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xfrm>
            <a:off x="670895" y="2839459"/>
            <a:ext cx="5009943" cy="36879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STRATEGIES</a:t>
            </a:r>
            <a:r>
              <a:rPr lang="en-US" sz="1200" kern="1200" dirty="0">
                <a:solidFill>
                  <a:schemeClr val="tx1"/>
                </a:solidFill>
                <a:effectLst/>
                <a:latin typeface="+mn-lt"/>
                <a:ea typeface="+mn-ea"/>
                <a:cs typeface="+mn-cs"/>
              </a:rPr>
              <a:t> are the activities the applicant will pursue to achieve the goal. </a:t>
            </a:r>
          </a:p>
          <a:p>
            <a:pPr lvl="0"/>
            <a:r>
              <a:rPr lang="en-US" dirty="0">
                <a:effectLst/>
              </a:rPr>
              <a:t>An example of a case strategy is </a:t>
            </a:r>
            <a:r>
              <a:rPr lang="en-US" u="sng" dirty="0">
                <a:effectLst/>
              </a:rPr>
              <a:t>Legal representation in eviction cases</a:t>
            </a:r>
            <a:r>
              <a:rPr lang="en-US" dirty="0">
                <a:effectLst/>
              </a:rPr>
              <a:t>; and </a:t>
            </a:r>
          </a:p>
          <a:p>
            <a:pPr lvl="0"/>
            <a:r>
              <a:rPr lang="en-US" dirty="0">
                <a:effectLst/>
              </a:rPr>
              <a:t>An example of a non-case strategy is a </a:t>
            </a:r>
            <a:r>
              <a:rPr lang="en-US" u="sng" dirty="0">
                <a:effectLst/>
              </a:rPr>
              <a:t>Community Education session on tenant’s rights</a:t>
            </a:r>
            <a:r>
              <a:rPr lang="en-US" dirty="0">
                <a:effectLst/>
              </a:rPr>
              <a:t>. </a:t>
            </a:r>
          </a:p>
          <a:p>
            <a:pPr lvl="0"/>
            <a:r>
              <a:rPr lang="en-US" dirty="0">
                <a:effectLst/>
              </a:rPr>
              <a:t>Don’t be confused about the strategies here and your strategic planning process. These strategies are what guides your legal work, based on the needs assessment. They are only a part of your strategic plan, which we will cover in a moment.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OUTCOMES</a:t>
            </a:r>
            <a:r>
              <a:rPr lang="en-US" sz="1200" kern="1200" dirty="0">
                <a:solidFill>
                  <a:schemeClr val="tx1"/>
                </a:solidFill>
                <a:effectLst/>
                <a:latin typeface="+mn-lt"/>
                <a:ea typeface="+mn-ea"/>
                <a:cs typeface="+mn-cs"/>
              </a:rPr>
              <a:t> are the tangible results achieved for clients from the legal services provided that affect their health, living conditions, income, domestic stability, assets and/or employment status. An example is to</a:t>
            </a:r>
            <a:r>
              <a:rPr lang="en-US" sz="1200" i="1"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Prevent evictions for families in 300 cases</a:t>
            </a:r>
            <a:r>
              <a:rPr lang="en-US" sz="1200" i="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endParaRPr lang="en-US" altLang="en-US" dirty="0"/>
          </a:p>
          <a:p>
            <a:endParaRPr lang="en-US" dirty="0"/>
          </a:p>
          <a:p>
            <a:r>
              <a:rPr lang="en-US" b="1" dirty="0"/>
              <a:t>NEXT SLIDE: Priorities, Goals, Strategies, and Desired Outcomes Charts</a:t>
            </a:r>
          </a:p>
          <a:p>
            <a:endParaRPr lang="en-US" altLang="en-US" dirty="0"/>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43</a:t>
            </a:fld>
            <a:endParaRPr lang="en-US"/>
          </a:p>
        </p:txBody>
      </p:sp>
    </p:spTree>
    <p:extLst>
      <p:ext uri="{BB962C8B-B14F-4D97-AF65-F5344CB8AC3E}">
        <p14:creationId xmlns:p14="http://schemas.microsoft.com/office/powerpoint/2010/main" val="5772649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2814638" y="230188"/>
            <a:ext cx="2833687" cy="2125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sz="quarter" idx="10"/>
          </p:nvPr>
        </p:nvSpPr>
        <p:spPr>
          <a:xfrm>
            <a:off x="670892" y="2730761"/>
            <a:ext cx="5367130" cy="4183220"/>
          </a:xfrm>
        </p:spPr>
        <p:txBody>
          <a:bodyPr>
            <a:normAutofit fontScale="85000" lnSpcReduction="20000"/>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Moderator: What suggestions do you have for applicants in completing the Priorities, Goals, Strategies and Desired Outcomes charts?</a:t>
            </a:r>
            <a:endParaRPr lang="en-US" sz="1200" kern="1200" dirty="0">
              <a:solidFill>
                <a:schemeClr val="tx1"/>
              </a:solidFill>
              <a:effectLst/>
              <a:latin typeface="+mn-lt"/>
              <a:ea typeface="+mn-ea"/>
              <a:cs typeface="+mn-cs"/>
            </a:endParaRPr>
          </a:p>
          <a:p>
            <a:pPr lvl="0"/>
            <a:endParaRPr lang="en-US" dirty="0">
              <a:effectLst/>
            </a:endParaRPr>
          </a:p>
          <a:p>
            <a:pPr lvl="0"/>
            <a:endParaRPr lang="en-US" dirty="0">
              <a:effectLst/>
            </a:endParaRPr>
          </a:p>
          <a:p>
            <a:pPr lvl="0"/>
            <a:r>
              <a:rPr lang="en-US" dirty="0">
                <a:effectLst/>
              </a:rPr>
              <a:t>This chart requires applicants to provide their priorities, goals, strategies, and desired outcomes for 2018. The chart looks forward to what the program expects to achieve.  The example in this slide uses “Income Maintenance” as a priority, with a couple of goals and strategies under each goal.  </a:t>
            </a:r>
          </a:p>
          <a:p>
            <a:r>
              <a:rPr lang="en-US" sz="1200" kern="1200" dirty="0">
                <a:solidFill>
                  <a:schemeClr val="tx1"/>
                </a:solidFill>
                <a:effectLst/>
                <a:latin typeface="+mn-lt"/>
                <a:ea typeface="+mn-ea"/>
                <a:cs typeface="+mn-cs"/>
              </a:rPr>
              <a:t> </a:t>
            </a:r>
          </a:p>
          <a:p>
            <a:pPr lvl="0"/>
            <a:r>
              <a:rPr lang="en-US" dirty="0">
                <a:effectLst/>
              </a:rPr>
              <a:t>Applicants should consider previous outcomes to help guide them in determining realistic outcomes for 2018. For each priority, applicants will likely have more than one goal, strategy, and desired outcome. </a:t>
            </a:r>
          </a:p>
          <a:p>
            <a:r>
              <a:rPr lang="en-US" sz="1200" kern="1200" dirty="0">
                <a:solidFill>
                  <a:schemeClr val="tx1"/>
                </a:solidFill>
                <a:effectLst/>
                <a:latin typeface="+mn-lt"/>
                <a:ea typeface="+mn-ea"/>
                <a:cs typeface="+mn-cs"/>
              </a:rPr>
              <a:t> </a:t>
            </a:r>
          </a:p>
          <a:p>
            <a:pPr lvl="0"/>
            <a:r>
              <a:rPr lang="en-US" dirty="0">
                <a:effectLst/>
              </a:rPr>
              <a:t>LSC is interested in knowing:</a:t>
            </a:r>
          </a:p>
          <a:p>
            <a:r>
              <a:rPr lang="en-US" sz="1200" kern="1200" dirty="0">
                <a:solidFill>
                  <a:schemeClr val="tx1"/>
                </a:solidFill>
                <a:effectLst/>
                <a:latin typeface="+mn-lt"/>
                <a:ea typeface="+mn-ea"/>
                <a:cs typeface="+mn-cs"/>
              </a:rPr>
              <a:t> </a:t>
            </a:r>
          </a:p>
          <a:p>
            <a:pPr lvl="1"/>
            <a:r>
              <a:rPr lang="en-US" dirty="0">
                <a:effectLst/>
              </a:rPr>
              <a:t>how the applicant plans to address its priorities (which were determined through the needs assessment); </a:t>
            </a:r>
          </a:p>
          <a:p>
            <a:pPr lvl="1"/>
            <a:r>
              <a:rPr lang="en-US" dirty="0">
                <a:effectLst/>
              </a:rPr>
              <a:t>what goals it has set forth to address those priorities (which are clearly-defined and client-centered); </a:t>
            </a:r>
          </a:p>
          <a:p>
            <a:pPr lvl="1"/>
            <a:r>
              <a:rPr lang="en-US" dirty="0">
                <a:effectLst/>
              </a:rPr>
              <a:t>how it plans to meet those goals (through various strategies); and what its intended result is (which are the desired outcomes).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the meat and potatoes for applicants holding themselves accountable to their boards, to funders, and to the client community. </a:t>
            </a:r>
          </a:p>
          <a:p>
            <a:pPr lvl="0"/>
            <a:endParaRPr lang="en-US" dirty="0"/>
          </a:p>
          <a:p>
            <a:r>
              <a:rPr lang="en-US" sz="1200" b="1" kern="1200" dirty="0">
                <a:solidFill>
                  <a:schemeClr val="tx1"/>
                </a:solidFill>
                <a:effectLst/>
                <a:latin typeface="+mn-lt"/>
                <a:ea typeface="+mn-ea"/>
                <a:cs typeface="+mn-cs"/>
              </a:rPr>
              <a:t>NEXT SLIDE: Outcomes Data Chart</a:t>
            </a:r>
            <a:endParaRPr lang="en-US" sz="1200" kern="1200" dirty="0">
              <a:solidFill>
                <a:schemeClr val="tx1"/>
              </a:solidFill>
              <a:effectLst/>
              <a:latin typeface="+mn-lt"/>
              <a:ea typeface="+mn-ea"/>
              <a:cs typeface="+mn-cs"/>
            </a:endParaRPr>
          </a:p>
          <a:p>
            <a:endParaRPr lang="en-US" dirty="0"/>
          </a:p>
        </p:txBody>
      </p:sp>
      <p:sp>
        <p:nvSpPr>
          <p:cNvPr id="2" name="Slide Number Placeholder 1"/>
          <p:cNvSpPr>
            <a:spLocks noGrp="1"/>
          </p:cNvSpPr>
          <p:nvPr>
            <p:ph type="sldNum" sz="quarter" idx="11"/>
          </p:nvPr>
        </p:nvSpPr>
        <p:spPr/>
        <p:txBody>
          <a:bodyPr/>
          <a:lstStyle/>
          <a:p>
            <a:pPr>
              <a:defRPr/>
            </a:pPr>
            <a:fld id="{976EEE6F-0204-4086-B615-51A2C249D8EC}" type="slidenum">
              <a:rPr lang="en-US" smtClean="0"/>
              <a:pPr>
                <a:defRPr/>
              </a:pPr>
              <a:t>44</a:t>
            </a:fld>
            <a:endParaRPr lang="en-US"/>
          </a:p>
        </p:txBody>
      </p:sp>
    </p:spTree>
    <p:extLst>
      <p:ext uri="{BB962C8B-B14F-4D97-AF65-F5344CB8AC3E}">
        <p14:creationId xmlns:p14="http://schemas.microsoft.com/office/powerpoint/2010/main" val="23595824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9888" y="325438"/>
            <a:ext cx="3009900" cy="2259012"/>
          </a:xfrm>
        </p:spPr>
      </p:sp>
      <p:sp>
        <p:nvSpPr>
          <p:cNvPr id="3" name="Notes Placeholder 2"/>
          <p:cNvSpPr>
            <a:spLocks noGrp="1"/>
          </p:cNvSpPr>
          <p:nvPr>
            <p:ph type="body" idx="1"/>
          </p:nvPr>
        </p:nvSpPr>
        <p:spPr>
          <a:xfrm>
            <a:off x="670895" y="2839459"/>
            <a:ext cx="5204067" cy="3687947"/>
          </a:xfrm>
        </p:spPr>
        <p:txBody>
          <a:bodyPr/>
          <a:lstStyle/>
          <a:p>
            <a:pPr lvl="0"/>
            <a:r>
              <a:rPr lang="en-US" dirty="0">
                <a:effectLst/>
              </a:rPr>
              <a:t>As with last year’s RFP, applicants must complete a chart that asks these two simple questions:</a:t>
            </a:r>
          </a:p>
          <a:p>
            <a:pPr lvl="1"/>
            <a:r>
              <a:rPr lang="en-US" dirty="0">
                <a:effectLst/>
              </a:rPr>
              <a:t> Do you collect outcomes achieved for clients for all extended services cases? And</a:t>
            </a:r>
          </a:p>
          <a:p>
            <a:pPr lvl="1"/>
            <a:r>
              <a:rPr lang="en-US" dirty="0">
                <a:effectLst/>
              </a:rPr>
              <a:t>Do you collect outcomes achieved for clients for all limited services cases?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year LSC has added some additional inquiries under Criterion 2, regarding outcomes in extended and limited services cases. Applicants must discuss how they assess outcomes for both limited and extended services cases, and how they use that data for advocacy strategy. Applicants must also discuss the methods that they use to collect outcomes data for both extended and limited services cases. </a:t>
            </a:r>
          </a:p>
          <a:p>
            <a:endParaRPr lang="en-US" sz="1200" kern="1200" dirty="0">
              <a:solidFill>
                <a:schemeClr val="tx1"/>
              </a:solidFill>
              <a:effectLst/>
              <a:latin typeface="+mn-lt"/>
              <a:ea typeface="+mn-ea"/>
              <a:cs typeface="+mn-cs"/>
            </a:endParaRPr>
          </a:p>
          <a:p>
            <a:pPr marL="0" marR="0" lvl="0" indent="0" algn="l" defTabSz="912813" rtl="0" eaLnBrk="0" fontAlgn="base" latinLnBrk="0" hangingPunct="0">
              <a:lnSpc>
                <a:spcPct val="100000"/>
              </a:lnSpc>
              <a:spcBef>
                <a:spcPct val="30000"/>
              </a:spcBef>
              <a:spcAft>
                <a:spcPct val="0"/>
              </a:spcAft>
              <a:buClrTx/>
              <a:buSzTx/>
              <a:buFontTx/>
              <a:buNone/>
              <a:tabLst/>
              <a:defRPr/>
            </a:pPr>
            <a:r>
              <a:rPr lang="en-US" b="1" dirty="0"/>
              <a:t>NEXT SLIDE: Implementation, Evaluation, and Adjustment</a:t>
            </a: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45</a:t>
            </a:fld>
            <a:endParaRPr lang="en-US"/>
          </a:p>
        </p:txBody>
      </p:sp>
    </p:spTree>
    <p:extLst>
      <p:ext uri="{BB962C8B-B14F-4D97-AF65-F5344CB8AC3E}">
        <p14:creationId xmlns:p14="http://schemas.microsoft.com/office/powerpoint/2010/main" val="919312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9575" y="430213"/>
            <a:ext cx="3101975" cy="2327275"/>
          </a:xfrm>
        </p:spPr>
      </p:sp>
      <p:sp>
        <p:nvSpPr>
          <p:cNvPr id="3" name="Notes Placeholder 2"/>
          <p:cNvSpPr>
            <a:spLocks noGrp="1"/>
          </p:cNvSpPr>
          <p:nvPr>
            <p:ph type="body" idx="1"/>
          </p:nvPr>
        </p:nvSpPr>
        <p:spPr>
          <a:xfrm>
            <a:off x="834060" y="3067910"/>
            <a:ext cx="5174459" cy="5491872"/>
          </a:xfrm>
        </p:spPr>
        <p:txBody>
          <a:bodyPr/>
          <a:lstStyle/>
          <a:p>
            <a:pPr lvl="0"/>
            <a:r>
              <a:rPr lang="en-US" dirty="0">
                <a:effectLst/>
              </a:rPr>
              <a:t>LSC is interested in knowing whether the program regularly evaluates the effectiveness of its delivery system by comparing the results achieved with the goals, strategies, and outcomes that were originally intended </a:t>
            </a:r>
            <a:r>
              <a:rPr lang="en-US" u="sng" dirty="0">
                <a:effectLst/>
              </a:rPr>
              <a:t>AND </a:t>
            </a:r>
            <a:r>
              <a:rPr lang="en-US" dirty="0">
                <a:effectLst/>
              </a:rPr>
              <a:t>whether the program makes appropriate changes in its goals and strategies to ensure that intended outcomes are achieved. </a:t>
            </a:r>
          </a:p>
          <a:p>
            <a:r>
              <a:rPr lang="en-US" sz="1200" kern="1200" dirty="0">
                <a:solidFill>
                  <a:schemeClr val="tx1"/>
                </a:solidFill>
                <a:effectLst/>
                <a:latin typeface="+mn-lt"/>
                <a:ea typeface="+mn-ea"/>
                <a:cs typeface="+mn-cs"/>
              </a:rPr>
              <a:t> </a:t>
            </a:r>
          </a:p>
          <a:p>
            <a:pPr lvl="0"/>
            <a:r>
              <a:rPr lang="en-US" dirty="0">
                <a:effectLst/>
              </a:rPr>
              <a:t>LSC wants to know what approaches the applicant has taken to evaluate the effectiveness of its work and what adjustments have been made to ensure outcomes are met or to meet any emerging needs. Does the program regularly review its strategic plan? Are the staff and board utilizing the strategic plan? </a:t>
            </a:r>
          </a:p>
          <a:p>
            <a:pPr lvl="0"/>
            <a:endParaRPr lang="en-US" dirty="0">
              <a:effectLst/>
            </a:endParaRPr>
          </a:p>
          <a:p>
            <a:endParaRPr lang="en-US" sz="1200" kern="1200" dirty="0">
              <a:solidFill>
                <a:schemeClr val="tx1"/>
              </a:solidFill>
              <a:effectLst/>
              <a:latin typeface="+mn-lt"/>
              <a:ea typeface="+mn-ea"/>
              <a:cs typeface="+mn-cs"/>
            </a:endParaRPr>
          </a:p>
          <a:p>
            <a:pPr marL="0" marR="0" lvl="0" indent="0" algn="l" defTabSz="912813" rtl="0" eaLnBrk="0" fontAlgn="base" latinLnBrk="0" hangingPunct="0">
              <a:lnSpc>
                <a:spcPct val="100000"/>
              </a:lnSpc>
              <a:spcBef>
                <a:spcPct val="30000"/>
              </a:spcBef>
              <a:spcAft>
                <a:spcPct val="0"/>
              </a:spcAft>
              <a:buClrTx/>
              <a:buSzTx/>
              <a:buFontTx/>
              <a:buNone/>
              <a:tabLst/>
              <a:defRPr/>
            </a:pPr>
            <a:r>
              <a:rPr lang="en-US" b="1" dirty="0"/>
              <a:t>NEXT SLIDE: Strategic Planning</a:t>
            </a:r>
            <a:endParaRPr lang="en-US" dirty="0"/>
          </a:p>
          <a:p>
            <a:pPr lvl="0"/>
            <a:endParaRPr lang="en-US" dirty="0">
              <a:effectLst/>
            </a:endParaRPr>
          </a:p>
          <a:p>
            <a:endParaRPr lang="en-US" dirty="0"/>
          </a:p>
          <a:p>
            <a:pPr lvl="0"/>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46</a:t>
            </a:fld>
            <a:endParaRPr lang="en-US"/>
          </a:p>
        </p:txBody>
      </p:sp>
    </p:spTree>
    <p:extLst>
      <p:ext uri="{BB962C8B-B14F-4D97-AF65-F5344CB8AC3E}">
        <p14:creationId xmlns:p14="http://schemas.microsoft.com/office/powerpoint/2010/main" val="34929510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rgbClr val="FF0000"/>
                </a:solidFill>
              </a:rPr>
              <a:t>Moderator: What is the importance of strategic planning?</a:t>
            </a:r>
          </a:p>
          <a:p>
            <a:pPr lvl="0"/>
            <a:r>
              <a:rPr lang="en-US" sz="1200" kern="1200" dirty="0">
                <a:solidFill>
                  <a:schemeClr val="tx1"/>
                </a:solidFill>
                <a:effectLst/>
                <a:latin typeface="+mn-lt"/>
                <a:ea typeface="+mn-ea"/>
                <a:cs typeface="+mn-cs"/>
              </a:rPr>
              <a:t>Strategic planning is important for programs to help them properly allocate resources and guide to their work.  LSC is interested in knowing details about a program’s most recent strategic planning process. For example, when did it occur, who was involved (staff, board, community members), and how it was conducted.</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LSC is also interested in knowing whether a program’s strategic plan sets out specific measurable goals and whether it helps to insure the short- and long-term sustainability of the program. For example, does the strategic plan address areas outside of the legal work (like staffing, technology, resource development, organizational structure, and finances)?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LSC is also interested in whether a program’s strategic plan includes timelines and identifies specific people or groups responsible for accomplishing goals. </a:t>
            </a:r>
          </a:p>
          <a:p>
            <a:pPr lvl="0"/>
            <a:endParaRPr lang="en-US" dirty="0"/>
          </a:p>
          <a:p>
            <a:pPr lvl="0"/>
            <a:endParaRPr lang="en-US" dirty="0"/>
          </a:p>
          <a:p>
            <a:pPr lvl="0"/>
            <a:r>
              <a:rPr lang="en-US" b="1" dirty="0"/>
              <a:t>NEXT SLIDE: Strategic Planning Process Chart</a:t>
            </a:r>
          </a:p>
          <a:p>
            <a:pPr lvl="0"/>
            <a:endParaRPr lang="en-US" dirty="0"/>
          </a:p>
          <a:p>
            <a:endParaRPr lang="en-US"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47</a:t>
            </a:fld>
            <a:endParaRPr lang="en-US"/>
          </a:p>
        </p:txBody>
      </p:sp>
    </p:spTree>
    <p:extLst>
      <p:ext uri="{BB962C8B-B14F-4D97-AF65-F5344CB8AC3E}">
        <p14:creationId xmlns:p14="http://schemas.microsoft.com/office/powerpoint/2010/main" val="23021629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9888" y="325438"/>
            <a:ext cx="3009900" cy="2259012"/>
          </a:xfrm>
        </p:spPr>
      </p:sp>
      <p:sp>
        <p:nvSpPr>
          <p:cNvPr id="3" name="Notes Placeholder 2"/>
          <p:cNvSpPr>
            <a:spLocks noGrp="1"/>
          </p:cNvSpPr>
          <p:nvPr>
            <p:ph type="body" idx="1"/>
          </p:nvPr>
        </p:nvSpPr>
        <p:spPr>
          <a:xfrm>
            <a:off x="903533" y="2839458"/>
            <a:ext cx="4971429" cy="5490234"/>
          </a:xfrm>
        </p:spPr>
        <p:txBody>
          <a:bodyPr>
            <a:normAutofit lnSpcReduction="10000"/>
          </a:bodyPr>
          <a:lstStyle/>
          <a:p>
            <a:r>
              <a:rPr lang="en-US" sz="1200" kern="1200" dirty="0">
                <a:solidFill>
                  <a:schemeClr val="tx1"/>
                </a:solidFill>
                <a:effectLst/>
                <a:latin typeface="+mn-lt"/>
                <a:ea typeface="+mn-ea"/>
                <a:cs typeface="+mn-cs"/>
              </a:rPr>
              <a:t>Like last year, applicants will need to complete the Strategic Planning Process Chart.  With this chart, LSC wants to know when you conducted your most recent strategic planning process.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Applicants will need to enter the date when the most recent strategic plan was adopted by the board and the date when you plan to conduct the next strategic planning process.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addition, applicants will be asked to enter the time range of their most recent strategic planning process. When did it begin and end?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year’s RFP also requires applicants to include their most recent strategic plan as part of the application uploads, in addition to completing the strategic planning chart.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addition, two new questions concerning strategic planning have been added to inquiry 4, criterion 1. Applicants with current plans will need to discuss their progress in achieving their strategic plan’s goals. Applicants with newly implemented strategic plans will need to discuss how they plan to measure progress. Applicants with strategic plans that are more than five years old will also have to discuss their plans for starting a new strategic planning process, including the anticipated start date. </a:t>
            </a:r>
          </a:p>
          <a:p>
            <a:r>
              <a:rPr lang="en-US" sz="1200" kern="1200" dirty="0">
                <a:solidFill>
                  <a:schemeClr val="tx1"/>
                </a:solidFill>
                <a:effectLst/>
                <a:latin typeface="+mn-lt"/>
                <a:ea typeface="+mn-ea"/>
                <a:cs typeface="+mn-cs"/>
              </a:rPr>
              <a:t> </a:t>
            </a:r>
          </a:p>
          <a:p>
            <a:endParaRPr lang="en-US" dirty="0"/>
          </a:p>
          <a:p>
            <a:endParaRPr lang="en-US" dirty="0"/>
          </a:p>
          <a:p>
            <a:r>
              <a:rPr lang="en-US" b="1" dirty="0"/>
              <a:t>NEXT SLIDE: Outcomes Met for Previous Priorities Chart</a:t>
            </a:r>
          </a:p>
          <a:p>
            <a:pPr lvl="0"/>
            <a:endParaRPr lang="en-US" dirty="0"/>
          </a:p>
          <a:p>
            <a:endParaRPr lang="en-US"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48</a:t>
            </a:fld>
            <a:endParaRPr lang="en-US"/>
          </a:p>
        </p:txBody>
      </p:sp>
    </p:spTree>
    <p:extLst>
      <p:ext uri="{BB962C8B-B14F-4D97-AF65-F5344CB8AC3E}">
        <p14:creationId xmlns:p14="http://schemas.microsoft.com/office/powerpoint/2010/main" val="36350895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2814638" y="230188"/>
            <a:ext cx="2833687" cy="2125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lide Number Placeholder 2"/>
          <p:cNvSpPr>
            <a:spLocks noGrp="1"/>
          </p:cNvSpPr>
          <p:nvPr>
            <p:ph type="sldNum" sz="quarter" idx="10"/>
          </p:nvPr>
        </p:nvSpPr>
        <p:spPr/>
        <p:txBody>
          <a:bodyPr/>
          <a:lstStyle/>
          <a:p>
            <a:pPr>
              <a:defRPr/>
            </a:pPr>
            <a:fld id="{976EEE6F-0204-4086-B615-51A2C249D8EC}" type="slidenum">
              <a:rPr lang="en-US" smtClean="0"/>
              <a:pPr>
                <a:defRPr/>
              </a:pPr>
              <a:t>49</a:t>
            </a:fld>
            <a:endParaRPr lang="en-US"/>
          </a:p>
        </p:txBody>
      </p:sp>
      <p:sp>
        <p:nvSpPr>
          <p:cNvPr id="6" name="TextBox 5">
            <a:extLst>
              <a:ext uri="{FF2B5EF4-FFF2-40B4-BE49-F238E27FC236}">
                <a16:creationId xmlns:a16="http://schemas.microsoft.com/office/drawing/2014/main" id="{6E10A73A-201A-431B-85CF-A8072A1D2BD6}"/>
              </a:ext>
            </a:extLst>
          </p:cNvPr>
          <p:cNvSpPr txBox="1"/>
          <p:nvPr/>
        </p:nvSpPr>
        <p:spPr>
          <a:xfrm>
            <a:off x="685800" y="4006705"/>
            <a:ext cx="5459552" cy="3306817"/>
          </a:xfrm>
          <a:prstGeom prst="rect">
            <a:avLst/>
          </a:prstGeom>
          <a:noFill/>
        </p:spPr>
        <p:txBody>
          <a:bodyPr wrap="square" lIns="89675" tIns="44838" rIns="89675" bIns="44838" rtlCol="0">
            <a:spAutoFit/>
          </a:bodyPr>
          <a:lstStyle/>
          <a:p>
            <a:pPr lvl="0"/>
            <a:r>
              <a:rPr lang="en-US" sz="1100" dirty="0"/>
              <a:t>•   LSC is interested in knowing whether a program has met the outcomes completed in its goals the prior year.</a:t>
            </a:r>
          </a:p>
          <a:p>
            <a:pPr lvl="0"/>
            <a:endParaRPr lang="en-US" sz="1100" dirty="0"/>
          </a:p>
          <a:p>
            <a:pPr lvl="0"/>
            <a:r>
              <a:rPr lang="en-US" sz="1100" dirty="0"/>
              <a:t>•   The Priorities, Goals, Strategies, and Desired Outcomes presented in last year’s application, or renewal, are used to complete the chart you see here. It requires applicants to let LSC know if its desired outcomes from 2017 were met. </a:t>
            </a:r>
          </a:p>
          <a:p>
            <a:pPr lvl="0"/>
            <a:endParaRPr lang="en-US" sz="1100" dirty="0"/>
          </a:p>
          <a:p>
            <a:pPr lvl="0"/>
            <a:r>
              <a:rPr lang="en-US" sz="1100" dirty="0"/>
              <a:t>If the program had stated in last year’s application that it would represent 50 private tenant and 10 public housing tenant families in retaining their residences through cases undertaken in 2017, LSC wants to know whether the program met its proposed outcomes. And, if the program did not meet its outcomes, LSC wants to know why. </a:t>
            </a:r>
          </a:p>
          <a:p>
            <a:pPr lvl="0"/>
            <a:endParaRPr lang="en-US" sz="1100" dirty="0">
              <a:solidFill>
                <a:srgbClr val="FF0000"/>
              </a:solidFill>
            </a:endParaRPr>
          </a:p>
          <a:p>
            <a:pPr lvl="0"/>
            <a:r>
              <a:rPr lang="en-US" sz="1100" dirty="0">
                <a:solidFill>
                  <a:srgbClr val="FF0000"/>
                </a:solidFill>
              </a:rPr>
              <a:t>Moderator: Thanks for those tips and insights.  </a:t>
            </a:r>
          </a:p>
          <a:p>
            <a:pPr lvl="0"/>
            <a:endParaRPr lang="en-US" sz="1100" dirty="0">
              <a:solidFill>
                <a:srgbClr val="FF0000"/>
              </a:solidFill>
            </a:endParaRPr>
          </a:p>
          <a:p>
            <a:pPr lvl="0"/>
            <a:r>
              <a:rPr lang="en-US" sz="1100" dirty="0">
                <a:solidFill>
                  <a:srgbClr val="FF0000"/>
                </a:solidFill>
              </a:rPr>
              <a:t>I see the time keeper is signaling us to move on to Performance Area Two, which centers on Access and Intake.</a:t>
            </a:r>
          </a:p>
          <a:p>
            <a:pPr lvl="0"/>
            <a:endParaRPr lang="en-US" sz="1100" b="1" dirty="0"/>
          </a:p>
          <a:p>
            <a:pPr lvl="0"/>
            <a:r>
              <a:rPr lang="en-US" sz="1100" b="1" dirty="0"/>
              <a:t>Performance Area Two – moderator inquiries</a:t>
            </a:r>
          </a:p>
          <a:p>
            <a:endParaRPr lang="en-US" sz="1100" dirty="0">
              <a:latin typeface="+mn-lt"/>
            </a:endParaRPr>
          </a:p>
        </p:txBody>
      </p:sp>
    </p:spTree>
    <p:extLst>
      <p:ext uri="{BB962C8B-B14F-4D97-AF65-F5344CB8AC3E}">
        <p14:creationId xmlns:p14="http://schemas.microsoft.com/office/powerpoint/2010/main" val="40595328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rgbClr val="FF0000"/>
                </a:solidFill>
              </a:rPr>
              <a:t>Moderator – Please provide an</a:t>
            </a:r>
            <a:r>
              <a:rPr lang="en-US" altLang="en-US" sz="1200" b="1" baseline="0" dirty="0">
                <a:solidFill>
                  <a:srgbClr val="FF0000"/>
                </a:solidFill>
              </a:rPr>
              <a:t> overview of Performance Area 2</a:t>
            </a:r>
            <a:endParaRPr lang="en-US" altLang="en-US" sz="1200"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rgbClr val="FF0000"/>
                </a:solidFill>
              </a:rPr>
              <a:t>*CLICK*</a:t>
            </a:r>
          </a:p>
          <a:p>
            <a:endParaRPr lang="en-US" dirty="0"/>
          </a:p>
        </p:txBody>
      </p:sp>
    </p:spTree>
    <p:extLst>
      <p:ext uri="{BB962C8B-B14F-4D97-AF65-F5344CB8AC3E}">
        <p14:creationId xmlns:p14="http://schemas.microsoft.com/office/powerpoint/2010/main" val="2772852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dirty="0"/>
              <a:t>Here is today’s agenda. We will… </a:t>
            </a:r>
            <a:endParaRPr lang="en-US" sz="1100" dirty="0"/>
          </a:p>
          <a:p>
            <a:r>
              <a:rPr lang="en-US" dirty="0"/>
              <a:t> </a:t>
            </a:r>
            <a:endParaRPr lang="en-US" sz="1100" dirty="0"/>
          </a:p>
          <a:p>
            <a:pPr marL="627063" lvl="1" indent="-171450">
              <a:buFont typeface="Arial" panose="020B0604020202020204" pitchFamily="34" charset="0"/>
              <a:buChar char="•"/>
            </a:pPr>
            <a:r>
              <a:rPr lang="en-US" dirty="0"/>
              <a:t>provide an overview of the LSC Grant Award process</a:t>
            </a:r>
          </a:p>
          <a:p>
            <a:pPr marL="627063" lvl="1" indent="-171450">
              <a:buFont typeface="Arial" panose="020B0604020202020204" pitchFamily="34" charset="0"/>
              <a:buChar char="•"/>
            </a:pPr>
            <a:r>
              <a:rPr lang="en-US" dirty="0"/>
              <a:t>discuss LSC’s expectations for responding to the RFP Inquiries and Charts, </a:t>
            </a:r>
          </a:p>
          <a:p>
            <a:pPr marL="627063" lvl="1" indent="-171450">
              <a:buFont typeface="Arial" panose="020B0604020202020204" pitchFamily="34" charset="0"/>
              <a:buChar char="•"/>
            </a:pPr>
            <a:r>
              <a:rPr lang="en-US" dirty="0"/>
              <a:t>discuss the application process under each of the four Performance Areas</a:t>
            </a:r>
          </a:p>
          <a:p>
            <a:pPr marL="627063" lvl="1" indent="-171450">
              <a:buFont typeface="Arial" panose="020B0604020202020204" pitchFamily="34" charset="0"/>
              <a:buChar char="•"/>
            </a:pPr>
            <a:r>
              <a:rPr lang="en-US" dirty="0"/>
              <a:t>Discuss the Fiscal Application</a:t>
            </a:r>
          </a:p>
          <a:p>
            <a:pPr marL="627063" lvl="1" indent="-171450">
              <a:buFont typeface="Arial" panose="020B0604020202020204" pitchFamily="34" charset="0"/>
              <a:buChar char="•"/>
            </a:pPr>
            <a:r>
              <a:rPr lang="en-US" dirty="0"/>
              <a:t>Discuss </a:t>
            </a:r>
            <a:r>
              <a:rPr lang="en-US" dirty="0" err="1"/>
              <a:t>Subgrants</a:t>
            </a:r>
            <a:r>
              <a:rPr lang="en-US" dirty="0"/>
              <a:t> of LSC funds</a:t>
            </a:r>
          </a:p>
          <a:p>
            <a:pPr marL="627063" lvl="1" indent="-171450">
              <a:buFont typeface="Arial" panose="020B0604020202020204" pitchFamily="34" charset="0"/>
              <a:buChar char="•"/>
            </a:pPr>
            <a:r>
              <a:rPr lang="en-US" strike="sngStrike" dirty="0"/>
              <a:t>Discuss LSC regulations and Grant Assurances; </a:t>
            </a:r>
            <a:r>
              <a:rPr lang="en-US" dirty="0"/>
              <a:t>and </a:t>
            </a:r>
          </a:p>
          <a:p>
            <a:r>
              <a:rPr lang="en-US" dirty="0"/>
              <a:t> </a:t>
            </a:r>
            <a:endParaRPr lang="en-US" sz="1100" dirty="0"/>
          </a:p>
          <a:p>
            <a:r>
              <a:rPr lang="en-US" dirty="0"/>
              <a:t> </a:t>
            </a:r>
            <a:endParaRPr lang="en-US" sz="1100" dirty="0"/>
          </a:p>
          <a:p>
            <a:r>
              <a:rPr lang="en-US" dirty="0"/>
              <a:t>We expect the conference to continue approximately 90 minutes.</a:t>
            </a:r>
            <a:endParaRPr lang="en-US" sz="1100" dirty="0"/>
          </a:p>
          <a:p>
            <a:r>
              <a:rPr lang="en-US" dirty="0"/>
              <a:t>Please send questions to AISitems@lsc.gov.  </a:t>
            </a:r>
            <a:endParaRPr lang="en-US" sz="1100" dirty="0"/>
          </a:p>
          <a:p>
            <a:r>
              <a:rPr lang="en-US" dirty="0"/>
              <a:t> </a:t>
            </a:r>
            <a:endParaRPr lang="en-US" sz="1100" dirty="0"/>
          </a:p>
          <a:p>
            <a:br>
              <a:rPr lang="en-US" b="1" dirty="0"/>
            </a:br>
            <a:r>
              <a:rPr lang="en-US" b="1" dirty="0"/>
              <a:t> </a:t>
            </a:r>
            <a:endParaRPr lang="en-US" sz="1100" dirty="0"/>
          </a:p>
          <a:p>
            <a:r>
              <a:rPr lang="en-US" b="1" dirty="0"/>
              <a:t>NEXT SLIDE </a:t>
            </a:r>
            <a:endParaRPr lang="en-US" sz="1100" dirty="0"/>
          </a:p>
          <a:p>
            <a:endParaRPr lang="en-US" altLang="en-US" dirty="0"/>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324" y="8077202"/>
            <a:ext cx="1198414" cy="1191322"/>
          </a:xfrm>
          <a:prstGeom prst="rect">
            <a:avLst/>
          </a:prstGeom>
        </p:spPr>
      </p:pic>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As many of you know, PA 2 sets forth the core values and tenets for creating and maintaining effective relations with clients. The way a program treats clients provides important insights into the relationship the organization hopes to build with the</a:t>
            </a:r>
            <a:r>
              <a:rPr lang="en-US" sz="1200" kern="1200" baseline="0" dirty="0">
                <a:solidFill>
                  <a:schemeClr val="tx1"/>
                </a:solidFill>
                <a:effectLst/>
                <a:latin typeface="+mn-lt"/>
                <a:ea typeface="+mn-ea"/>
                <a:cs typeface="+mn-cs"/>
              </a:rPr>
              <a:t> community, and t</a:t>
            </a:r>
            <a:r>
              <a:rPr lang="en-US" sz="1200" kern="1200" dirty="0">
                <a:solidFill>
                  <a:schemeClr val="tx1"/>
                </a:solidFill>
                <a:effectLst/>
                <a:latin typeface="+mn-lt"/>
                <a:ea typeface="+mn-ea"/>
                <a:cs typeface="+mn-cs"/>
              </a:rPr>
              <a:t>he methods chosen demonstrate the commitment</a:t>
            </a:r>
            <a:r>
              <a:rPr lang="en-US" sz="1200" kern="1200" baseline="0" dirty="0">
                <a:solidFill>
                  <a:schemeClr val="tx1"/>
                </a:solidFill>
                <a:effectLst/>
                <a:latin typeface="+mn-lt"/>
                <a:ea typeface="+mn-ea"/>
                <a:cs typeface="+mn-cs"/>
              </a:rPr>
              <a:t> to that community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endParaRPr lang="en-US" dirty="0"/>
          </a:p>
          <a:p>
            <a:r>
              <a:rPr lang="en-US" sz="1200" kern="1200" dirty="0">
                <a:solidFill>
                  <a:schemeClr val="tx1"/>
                </a:solidFill>
                <a:effectLst/>
                <a:latin typeface="+mn-lt"/>
                <a:ea typeface="+mn-ea"/>
                <a:cs typeface="+mn-cs"/>
              </a:rPr>
              <a:t>Inquiries in this portion of the RFP focus on:</a:t>
            </a:r>
            <a:endParaRPr lang="en-US" sz="1000" kern="1200" dirty="0">
              <a:solidFill>
                <a:schemeClr val="tx1"/>
              </a:solidFill>
              <a:effectLst/>
              <a:latin typeface="+mn-lt"/>
              <a:ea typeface="+mn-ea"/>
              <a:cs typeface="+mn-cs"/>
            </a:endParaRPr>
          </a:p>
          <a:p>
            <a:pPr marL="627063" lvl="1" indent="-171450">
              <a:buFont typeface="Arial" panose="020B0604020202020204" pitchFamily="34" charset="0"/>
              <a:buChar char="•"/>
            </a:pPr>
            <a:r>
              <a:rPr lang="en-US" sz="1200" kern="1200" dirty="0">
                <a:solidFill>
                  <a:schemeClr val="tx1"/>
                </a:solidFill>
                <a:effectLst/>
                <a:latin typeface="+mn-lt"/>
                <a:ea typeface="+mn-ea"/>
                <a:cs typeface="+mn-cs"/>
              </a:rPr>
              <a:t>How the applicant engages and serves the target population, specifically exploring whether intake is efficient and conducted in a way that affirms the clients’ dignity. </a:t>
            </a:r>
            <a:endParaRPr lang="en-US" sz="1000" kern="1200" dirty="0">
              <a:solidFill>
                <a:schemeClr val="tx1"/>
              </a:solidFill>
              <a:effectLst/>
              <a:latin typeface="+mn-lt"/>
              <a:ea typeface="+mn-ea"/>
              <a:cs typeface="+mn-cs"/>
            </a:endParaRPr>
          </a:p>
          <a:p>
            <a:pPr marL="627063" lvl="1" indent="-171450">
              <a:buFont typeface="Arial" panose="020B0604020202020204" pitchFamily="34" charset="0"/>
              <a:buChar char="•"/>
            </a:pPr>
            <a:r>
              <a:rPr lang="en-US" sz="1200" kern="1200" dirty="0">
                <a:solidFill>
                  <a:schemeClr val="tx1"/>
                </a:solidFill>
                <a:effectLst/>
                <a:latin typeface="+mn-lt"/>
                <a:ea typeface="+mn-ea"/>
                <a:cs typeface="+mn-cs"/>
              </a:rPr>
              <a:t>Whether services provided are culturally and linguistically sensitive.</a:t>
            </a:r>
            <a:endParaRPr lang="en-US" sz="1000" kern="1200" dirty="0">
              <a:solidFill>
                <a:schemeClr val="tx1"/>
              </a:solidFill>
              <a:effectLst/>
              <a:latin typeface="+mn-lt"/>
              <a:ea typeface="+mn-ea"/>
              <a:cs typeface="+mn-cs"/>
            </a:endParaRPr>
          </a:p>
          <a:p>
            <a:pPr marL="627063" lvl="1" indent="-171450">
              <a:buFont typeface="Arial" panose="020B0604020202020204" pitchFamily="34" charset="0"/>
              <a:buChar char="•"/>
            </a:pPr>
            <a:r>
              <a:rPr lang="en-US" sz="1200" kern="1200" dirty="0">
                <a:solidFill>
                  <a:schemeClr val="tx1"/>
                </a:solidFill>
                <a:effectLst/>
                <a:latin typeface="+mn-lt"/>
                <a:ea typeface="+mn-ea"/>
                <a:cs typeface="+mn-cs"/>
              </a:rPr>
              <a:t>Whether the approach to client services is shaped by the population’s specific needs.</a:t>
            </a:r>
            <a:endParaRPr lang="en-US" sz="1000" kern="1200" dirty="0">
              <a:solidFill>
                <a:schemeClr val="tx1"/>
              </a:solidFill>
              <a:effectLst/>
              <a:latin typeface="+mn-lt"/>
              <a:ea typeface="+mn-ea"/>
              <a:cs typeface="+mn-cs"/>
            </a:endParaRPr>
          </a:p>
          <a:p>
            <a:pPr marL="627063" lvl="1" indent="-171450">
              <a:buFont typeface="Arial" panose="020B0604020202020204" pitchFamily="34" charset="0"/>
              <a:buChar char="•"/>
            </a:pPr>
            <a:r>
              <a:rPr lang="en-US" sz="1200" kern="1200" dirty="0">
                <a:solidFill>
                  <a:schemeClr val="tx1"/>
                </a:solidFill>
                <a:effectLst/>
                <a:latin typeface="+mn-lt"/>
                <a:ea typeface="+mn-ea"/>
                <a:cs typeface="+mn-cs"/>
              </a:rPr>
              <a:t>And the overall accessibility and utilization of the applicant’s services.  </a:t>
            </a:r>
            <a:endParaRPr lang="en-US" sz="10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portion of the application is worth 20% of the total score, and</a:t>
            </a:r>
            <a:r>
              <a:rPr lang="en-US" baseline="0" dirty="0"/>
              <a:t> it has been </a:t>
            </a:r>
            <a:r>
              <a:rPr lang="en-US" sz="1200" dirty="0"/>
              <a:t>revised since the last grant cycle. There are now seven (7) inquiries and seven (7) charts.  I will draw your attention to a few and provide some information about how best to address them. </a:t>
            </a:r>
            <a:endParaRPr lang="en-US" sz="1200" kern="1200" dirty="0">
              <a:solidFill>
                <a:schemeClr val="tx1"/>
              </a:solidFill>
              <a:effectLst/>
              <a:latin typeface="+mn-lt"/>
              <a:ea typeface="+mn-ea"/>
              <a:cs typeface="+mn-cs"/>
            </a:endParaRPr>
          </a:p>
          <a:p>
            <a:r>
              <a:rPr lang="en-US" dirty="0"/>
              <a:t> </a:t>
            </a:r>
          </a:p>
          <a:p>
            <a:pPr>
              <a:defRPr/>
            </a:pPr>
            <a:endParaRPr lang="en-US" dirty="0"/>
          </a:p>
          <a:p>
            <a:pPr>
              <a:defRPr/>
            </a:pPr>
            <a:endParaRPr lang="en-US" dirty="0"/>
          </a:p>
          <a:p>
            <a:pPr>
              <a:defRPr/>
            </a:pPr>
            <a:r>
              <a:rPr lang="en-US" b="1" dirty="0">
                <a:solidFill>
                  <a:srgbClr val="FF0000"/>
                </a:solidFill>
              </a:rPr>
              <a:t>*CLICK*</a:t>
            </a:r>
          </a:p>
          <a:p>
            <a:pPr>
              <a:defRPr/>
            </a:pPr>
            <a:endParaRPr lang="en-US" dirty="0"/>
          </a:p>
          <a:p>
            <a:pPr marL="168861" indent="-168861">
              <a:buFont typeface="Arial" pitchFamily="34" charset="0"/>
              <a:buChar char="•"/>
              <a:defRPr/>
            </a:pPr>
            <a:endParaRPr lang="en-US" dirty="0"/>
          </a:p>
          <a:p>
            <a:pPr>
              <a:defRPr/>
            </a:pPr>
            <a:endParaRPr lang="en-US" dirty="0"/>
          </a:p>
        </p:txBody>
      </p:sp>
    </p:spTree>
    <p:extLst>
      <p:ext uri="{BB962C8B-B14F-4D97-AF65-F5344CB8AC3E}">
        <p14:creationId xmlns:p14="http://schemas.microsoft.com/office/powerpoint/2010/main" val="31790955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3094038" y="696913"/>
            <a:ext cx="2630487" cy="1973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85800" y="2670040"/>
            <a:ext cx="5486400" cy="6119835"/>
          </a:xfrm>
        </p:spPr>
        <p:txBody>
          <a:bodyPr>
            <a:normAutofit fontScale="85000" lnSpcReduction="10000"/>
          </a:bodyPr>
          <a:lstStyle/>
          <a:p>
            <a:pPr>
              <a:defRPr/>
            </a:pPr>
            <a:r>
              <a:rPr lang="en-US" sz="1300" b="1" dirty="0"/>
              <a:t>(The moderator will trigger each trait to drop into the slide as it is discussed)</a:t>
            </a:r>
          </a:p>
          <a:p>
            <a:pPr>
              <a:defRPr/>
            </a:pPr>
            <a:endParaRPr lang="en-US" sz="1300" dirty="0"/>
          </a:p>
          <a:p>
            <a:r>
              <a:rPr lang="en-US" sz="1200" kern="1200" dirty="0">
                <a:solidFill>
                  <a:schemeClr val="tx1"/>
                </a:solidFill>
                <a:effectLst/>
                <a:latin typeface="+mn-lt"/>
                <a:ea typeface="+mn-ea"/>
                <a:cs typeface="+mn-cs"/>
              </a:rPr>
              <a:t>The Performance Criteria provide indicators of a successful intake system which are reinforced in the ABA Standards for the Provision of Civil Legal Aid. To offer some additional insight into what LSC is looking for, I would like to highlight some qualities of an effective intake system: </a:t>
            </a:r>
          </a:p>
          <a:p>
            <a:endParaRPr lang="en-US" sz="1300" dirty="0"/>
          </a:p>
          <a:p>
            <a:pPr marL="285750" indent="-285750">
              <a:buFont typeface="Arial" panose="020B0604020202020204" pitchFamily="34" charset="0"/>
              <a:buChar char="•"/>
              <a:defRPr/>
            </a:pPr>
            <a:r>
              <a:rPr lang="en-US" sz="1300" dirty="0"/>
              <a:t>The system should foster </a:t>
            </a:r>
            <a:r>
              <a:rPr lang="en-US" sz="1300" b="1" dirty="0"/>
              <a:t>engagement</a:t>
            </a:r>
            <a:r>
              <a:rPr lang="en-US" sz="1300" dirty="0"/>
              <a:t> with the communities its serves.</a:t>
            </a:r>
            <a:r>
              <a:rPr lang="en-US" sz="1300" baseline="0" dirty="0"/>
              <a:t> It should serve as a conduit for the public to reach the program and seek assistance. It should not be used to limit contact but to facilitate interactions between the program and the public. </a:t>
            </a:r>
          </a:p>
          <a:p>
            <a:pPr marL="285750" indent="-285750">
              <a:buFont typeface="Arial" panose="020B0604020202020204" pitchFamily="34" charset="0"/>
              <a:buChar char="•"/>
              <a:defRPr/>
            </a:pPr>
            <a:endParaRPr lang="en-US" sz="1300" dirty="0"/>
          </a:p>
          <a:p>
            <a:pPr marL="285750" marR="0" lvl="0" indent="-285750" algn="l" defTabSz="91281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a:t>The system should be </a:t>
            </a:r>
            <a:r>
              <a:rPr lang="en-US" sz="1400" b="1" dirty="0"/>
              <a:t>tailored</a:t>
            </a:r>
            <a:r>
              <a:rPr lang="en-US" sz="1400" dirty="0"/>
              <a:t> to meet the communities’ needs,</a:t>
            </a:r>
            <a:r>
              <a:rPr lang="en-US" sz="1400" baseline="0" dirty="0"/>
              <a:t> and should be</a:t>
            </a:r>
            <a:r>
              <a:rPr lang="en-US" sz="1300" dirty="0"/>
              <a:t> structured to complement the services that the program offers.</a:t>
            </a:r>
            <a:r>
              <a:rPr lang="en-US" sz="1300" baseline="0" dirty="0"/>
              <a:t> It should be crafted in a way that includes and considers feedback from potential clients, community partners, and key stakeholders. </a:t>
            </a:r>
            <a:endParaRPr lang="en-US" sz="1300" dirty="0"/>
          </a:p>
          <a:p>
            <a:pPr>
              <a:defRPr/>
            </a:pPr>
            <a:endParaRPr lang="en-US" sz="1300" dirty="0"/>
          </a:p>
          <a:p>
            <a:pPr marL="285750" marR="0" lvl="0" indent="-285750" algn="l" defTabSz="91281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300" dirty="0"/>
              <a:t>The system’s process</a:t>
            </a:r>
            <a:r>
              <a:rPr lang="en-US" sz="1300" baseline="0" dirty="0"/>
              <a:t> should be </a:t>
            </a:r>
            <a:r>
              <a:rPr lang="en-US" sz="1300" b="1" baseline="0" dirty="0"/>
              <a:t>streamlined</a:t>
            </a:r>
            <a:r>
              <a:rPr lang="en-US" sz="1300" baseline="0" dirty="0"/>
              <a:t> for both potential clients and staff. From the potential client’s perspective, the process should flow seamlessly and contain few steps. For staff, the system should </a:t>
            </a:r>
            <a:r>
              <a:rPr lang="en-US" sz="1300" dirty="0"/>
              <a:t>integrated into office workflow so that seams and barriers are either removed or minimized.</a:t>
            </a:r>
            <a:r>
              <a:rPr lang="en-US" sz="1300" baseline="0" dirty="0"/>
              <a:t> </a:t>
            </a:r>
            <a:endParaRPr lang="en-US" sz="1300" dirty="0"/>
          </a:p>
          <a:p>
            <a:pPr>
              <a:defRPr/>
            </a:pPr>
            <a:endParaRPr lang="en-US" sz="1300" dirty="0"/>
          </a:p>
          <a:p>
            <a:pPr marL="285750" indent="-285750">
              <a:buFont typeface="Arial" panose="020B0604020202020204" pitchFamily="34" charset="0"/>
              <a:buChar char="•"/>
              <a:defRPr/>
            </a:pPr>
            <a:r>
              <a:rPr lang="en-US" sz="1300" dirty="0"/>
              <a:t>The intake</a:t>
            </a:r>
            <a:r>
              <a:rPr lang="en-US" sz="1300" baseline="0" dirty="0"/>
              <a:t> system should be </a:t>
            </a:r>
            <a:r>
              <a:rPr lang="en-US" sz="1300" b="1" baseline="0" dirty="0"/>
              <a:t>flexible</a:t>
            </a:r>
            <a:r>
              <a:rPr lang="en-US" sz="1300" baseline="0" dirty="0"/>
              <a:t> and </a:t>
            </a:r>
            <a:r>
              <a:rPr lang="en-US" sz="1300" b="1" baseline="0" dirty="0"/>
              <a:t>accessible</a:t>
            </a:r>
            <a:r>
              <a:rPr lang="en-US" sz="1300" baseline="0" dirty="0"/>
              <a:t>: </a:t>
            </a:r>
            <a:r>
              <a:rPr lang="en-US" sz="1200" kern="1200" dirty="0">
                <a:solidFill>
                  <a:schemeClr val="tx1"/>
                </a:solidFill>
                <a:effectLst/>
                <a:latin typeface="+mn-lt"/>
                <a:ea typeface="+mn-ea"/>
                <a:cs typeface="+mn-cs"/>
              </a:rPr>
              <a:t>flexible in that it can adapt to evolving client needs, and accessible in that it provides multiple points of entry and accommodates those who traditionally face barriers to service. </a:t>
            </a:r>
          </a:p>
          <a:p>
            <a:pPr>
              <a:defRPr/>
            </a:pPr>
            <a:endParaRPr lang="en-US" sz="1300" dirty="0"/>
          </a:p>
          <a:p>
            <a:pPr marL="285750" marR="0" lvl="0" indent="-285750" algn="l" defTabSz="91281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300" dirty="0"/>
              <a:t>Its</a:t>
            </a:r>
            <a:r>
              <a:rPr lang="en-US" sz="1300" baseline="0" dirty="0"/>
              <a:t> staff</a:t>
            </a:r>
            <a:r>
              <a:rPr lang="en-US" sz="1300" dirty="0"/>
              <a:t> are trained, knowledgeable, and competent. They should have be </a:t>
            </a:r>
            <a:r>
              <a:rPr lang="en-US" sz="1300" b="0" dirty="0"/>
              <a:t>knowledgeable</a:t>
            </a:r>
            <a:r>
              <a:rPr lang="en-US" sz="1300" baseline="0" dirty="0"/>
              <a:t> about program services, </a:t>
            </a:r>
            <a:r>
              <a:rPr lang="en-US" sz="1300" b="0" baseline="0" dirty="0"/>
              <a:t>substantive</a:t>
            </a:r>
            <a:r>
              <a:rPr lang="en-US" sz="1300" baseline="0" dirty="0"/>
              <a:t> law, and relevant technology; and </a:t>
            </a:r>
            <a:r>
              <a:rPr lang="en-US" sz="1300" b="1" baseline="0" dirty="0"/>
              <a:t>skilled</a:t>
            </a:r>
            <a:r>
              <a:rPr lang="en-US" sz="1300" baseline="0" dirty="0"/>
              <a:t> </a:t>
            </a:r>
            <a:r>
              <a:rPr lang="en-US" sz="1300" dirty="0"/>
              <a:t>at conducting effective interviews and interacting with the client community in a culturally sensitive way.  </a:t>
            </a:r>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sz="1300" dirty="0"/>
          </a:p>
          <a:p>
            <a:pPr marL="0" marR="0" lvl="0" indent="0" algn="l" defTabSz="9128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300" dirty="0"/>
              <a:t>And</a:t>
            </a:r>
            <a:r>
              <a:rPr lang="en-US" sz="1300" baseline="0" dirty="0"/>
              <a:t> finally, the system itself should be </a:t>
            </a:r>
            <a:r>
              <a:rPr lang="en-US" sz="1300" b="1" baseline="0" dirty="0"/>
              <a:t>examined for effectiveness </a:t>
            </a:r>
            <a:r>
              <a:rPr lang="en-US" sz="1300" baseline="0" dirty="0"/>
              <a:t>on an ongoing basis. </a:t>
            </a:r>
            <a:endParaRPr lang="en-US" sz="1300" dirty="0"/>
          </a:p>
          <a:p>
            <a:pPr>
              <a:defRPr/>
            </a:pPr>
            <a:endParaRPr lang="en-US" sz="1300" dirty="0"/>
          </a:p>
          <a:p>
            <a:pPr>
              <a:defRPr/>
            </a:pPr>
            <a:endParaRPr lang="en-US" sz="1300" b="1" dirty="0"/>
          </a:p>
          <a:p>
            <a:pPr marL="0" marR="0" lvl="0" indent="0" algn="l" defTabSz="912813" rtl="0" eaLnBrk="0" fontAlgn="base" latinLnBrk="0" hangingPunct="0">
              <a:lnSpc>
                <a:spcPct val="100000"/>
              </a:lnSpc>
              <a:spcBef>
                <a:spcPct val="30000"/>
              </a:spcBef>
              <a:spcAft>
                <a:spcPct val="0"/>
              </a:spcAft>
              <a:buClrTx/>
              <a:buSzTx/>
              <a:buFontTx/>
              <a:buNone/>
              <a:tabLst/>
              <a:defRPr/>
            </a:pPr>
            <a:r>
              <a:rPr lang="en-US" b="1" dirty="0">
                <a:solidFill>
                  <a:srgbClr val="FF0000"/>
                </a:solidFill>
              </a:rPr>
              <a:t>*CLICK*</a:t>
            </a:r>
          </a:p>
          <a:p>
            <a:pPr>
              <a:defRPr/>
            </a:pPr>
            <a:endParaRPr lang="en-US" dirty="0"/>
          </a:p>
          <a:p>
            <a:pPr>
              <a:defRPr/>
            </a:pPr>
            <a:endParaRPr lang="en-US" dirty="0"/>
          </a:p>
        </p:txBody>
      </p:sp>
    </p:spTree>
    <p:extLst>
      <p:ext uri="{BB962C8B-B14F-4D97-AF65-F5344CB8AC3E}">
        <p14:creationId xmlns:p14="http://schemas.microsoft.com/office/powerpoint/2010/main" val="34126140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70892" y="4222199"/>
            <a:ext cx="5367130" cy="4555985"/>
          </a:xfrm>
        </p:spPr>
        <p:txBody>
          <a:bodyPr>
            <a:normAutofit fontScale="55000" lnSpcReduction="20000"/>
          </a:bodyPr>
          <a:lstStyle/>
          <a:p>
            <a:pPr>
              <a:defRPr/>
            </a:pPr>
            <a:r>
              <a:rPr lang="en-US" sz="1200" b="1" dirty="0">
                <a:solidFill>
                  <a:srgbClr val="FF0000"/>
                </a:solidFill>
              </a:rPr>
              <a:t>Moderator – Criterion 1 centers around dignity and sensitivity.</a:t>
            </a:r>
            <a:r>
              <a:rPr lang="en-US" sz="1200" b="1" baseline="0" dirty="0">
                <a:solidFill>
                  <a:srgbClr val="FF0000"/>
                </a:solidFill>
              </a:rPr>
              <a:t> </a:t>
            </a:r>
            <a:r>
              <a:rPr lang="en-US" sz="1200" b="1" dirty="0">
                <a:solidFill>
                  <a:srgbClr val="FF0000"/>
                </a:solidFill>
              </a:rPr>
              <a:t>What exemplifies dignity and sensitivity in an intake system?</a:t>
            </a:r>
            <a:r>
              <a:rPr lang="en-US" sz="1200" b="1" baseline="0" dirty="0">
                <a:solidFill>
                  <a:srgbClr val="FF0000"/>
                </a:solidFill>
              </a:rPr>
              <a:t> </a:t>
            </a:r>
          </a:p>
          <a:p>
            <a:pPr>
              <a:defRPr/>
            </a:pPr>
            <a:endParaRPr lang="en-US" sz="1200" b="1" baseline="0" dirty="0">
              <a:solidFill>
                <a:srgbClr val="FF0000"/>
              </a:solidFill>
            </a:endParaRPr>
          </a:p>
          <a:p>
            <a:pPr>
              <a:defRPr/>
            </a:pPr>
            <a:r>
              <a:rPr lang="en-US" sz="1200" b="0" baseline="0" dirty="0">
                <a:solidFill>
                  <a:srgbClr val="FF0000"/>
                </a:solidFill>
              </a:rPr>
              <a:t>A system that is client-centered is one that really exemplifies those attributes. </a:t>
            </a:r>
          </a:p>
          <a:p>
            <a:pPr>
              <a:defRPr/>
            </a:pPr>
            <a:endParaRPr lang="en-US" sz="1200" b="1" baseline="0" dirty="0">
              <a:solidFill>
                <a:srgbClr val="FF0000"/>
              </a:solidFill>
            </a:endParaRPr>
          </a:p>
          <a:p>
            <a:pPr>
              <a:defRPr/>
            </a:pPr>
            <a:r>
              <a:rPr lang="en-US" sz="1200" b="1" dirty="0">
                <a:solidFill>
                  <a:srgbClr val="FF0000"/>
                </a:solidFill>
              </a:rPr>
              <a:t>Moderator –</a:t>
            </a:r>
            <a:r>
              <a:rPr lang="en-US" sz="1200" b="1" baseline="0" dirty="0">
                <a:solidFill>
                  <a:srgbClr val="FF0000"/>
                </a:solidFill>
              </a:rPr>
              <a:t> Can you explore that a little more? What does client-centered mean and wh</a:t>
            </a:r>
            <a:r>
              <a:rPr lang="en-US" sz="1200" b="1" dirty="0">
                <a:solidFill>
                  <a:srgbClr val="FF0000"/>
                </a:solidFill>
              </a:rPr>
              <a:t>y is it important in</a:t>
            </a:r>
            <a:r>
              <a:rPr lang="en-US" sz="1200" b="1" baseline="0" dirty="0">
                <a:solidFill>
                  <a:srgbClr val="FF0000"/>
                </a:solidFill>
              </a:rPr>
              <a:t> thinking about</a:t>
            </a:r>
            <a:r>
              <a:rPr lang="en-US" sz="1200" b="1" dirty="0">
                <a:solidFill>
                  <a:srgbClr val="FF0000"/>
                </a:solidFill>
              </a:rPr>
              <a:t> intake systems?</a:t>
            </a:r>
          </a:p>
          <a:p>
            <a:pPr>
              <a:defRPr/>
            </a:pPr>
            <a:endParaRPr lang="en-US" sz="1200" dirty="0"/>
          </a:p>
          <a:p>
            <a:pPr>
              <a:defRPr/>
            </a:pPr>
            <a:r>
              <a:rPr lang="en-US" sz="1200" dirty="0"/>
              <a:t>The essence of dignity and sensitivity is an intake system that treats clients with respect and establishes a relationship of trust and confidence in the organization, its staff, and the assistance it provides. Client-centered</a:t>
            </a:r>
            <a:r>
              <a:rPr lang="en-US" sz="1200" baseline="0" dirty="0"/>
              <a:t> also clear, easy-to-navigate processes.</a:t>
            </a:r>
            <a:r>
              <a:rPr lang="en-US" sz="1200" dirty="0"/>
              <a:t> The community should know how your</a:t>
            </a:r>
            <a:r>
              <a:rPr lang="en-US" sz="1200" baseline="0" dirty="0"/>
              <a:t> system</a:t>
            </a:r>
            <a:r>
              <a:rPr lang="en-US" sz="1200" dirty="0"/>
              <a:t> works. No one</a:t>
            </a:r>
            <a:r>
              <a:rPr lang="en-US" sz="1200" baseline="0" dirty="0"/>
              <a:t> on the outside should have to guess about how to request assistance. </a:t>
            </a:r>
            <a:r>
              <a:rPr lang="en-US" sz="1200" dirty="0"/>
              <a:t>Information about intake should be easy to find and easy to comprehend. Using the system should require as little effort as possible from prospective clients. It can be a</a:t>
            </a:r>
            <a:r>
              <a:rPr lang="en-US" sz="1200" baseline="0" dirty="0"/>
              <a:t> complex system behind the scenes, but the public should not have to be concerned about the inner-workings. </a:t>
            </a:r>
          </a:p>
          <a:p>
            <a:pPr defTabSz="914400" eaLnBrk="1" fontAlgn="auto" hangingPunct="1">
              <a:spcBef>
                <a:spcPts val="0"/>
              </a:spcBef>
              <a:spcAft>
                <a:spcPts val="0"/>
              </a:spcAf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Intake is normally the first contact a client has with the provider.</a:t>
            </a:r>
            <a:r>
              <a:rPr lang="en-US" sz="1200" baseline="0" dirty="0"/>
              <a:t> No one wants to feel lost in a maze, so that </a:t>
            </a:r>
            <a:r>
              <a:rPr lang="en-US" sz="1200" dirty="0"/>
              <a:t>introduction needs to occur in the least burdensome way possible.</a:t>
            </a:r>
            <a:r>
              <a:rPr lang="en-US" sz="1200" baseline="0" dirty="0"/>
              <a:t> </a:t>
            </a:r>
            <a:endParaRPr lang="en-US" dirty="0"/>
          </a:p>
          <a:p>
            <a:pPr defTabSz="914400" eaLnBrk="1" fontAlgn="auto" hangingPunct="1">
              <a:spcBef>
                <a:spcPts val="0"/>
              </a:spcBef>
              <a:spcAft>
                <a:spcPts val="0"/>
              </a:spcAft>
              <a:defRPr/>
            </a:pPr>
            <a:endParaRPr lang="en-US" dirty="0"/>
          </a:p>
          <a:p>
            <a:pPr defTabSz="914400" eaLnBrk="1" fontAlgn="auto" hangingPunct="1">
              <a:spcBef>
                <a:spcPts val="0"/>
              </a:spcBef>
              <a:spcAft>
                <a:spcPts val="0"/>
              </a:spcAft>
              <a:defRPr/>
            </a:pPr>
            <a:r>
              <a:rPr lang="en-US" baseline="0" dirty="0"/>
              <a:t>The</a:t>
            </a:r>
            <a:r>
              <a:rPr lang="en-US" dirty="0"/>
              <a:t> inquiries</a:t>
            </a:r>
            <a:r>
              <a:rPr lang="en-US" baseline="0" dirty="0"/>
              <a:t> associated with Criterion 1 allow LSC to get a sense of how the program approaches intake and access. </a:t>
            </a:r>
          </a:p>
          <a:p>
            <a:pPr defTabSz="914400" eaLnBrk="1" fontAlgn="auto" hangingPunct="1">
              <a:spcBef>
                <a:spcPts val="0"/>
              </a:spcBef>
              <a:spcAft>
                <a:spcPts val="0"/>
              </a:spcAft>
              <a:defRPr/>
            </a:pPr>
            <a:endParaRPr lang="en-US" baseline="0" dirty="0"/>
          </a:p>
          <a:p>
            <a:pPr defTabSz="914400" eaLnBrk="1" fontAlgn="auto" hangingPunct="1">
              <a:spcBef>
                <a:spcPts val="0"/>
              </a:spcBef>
              <a:spcAft>
                <a:spcPts val="0"/>
              </a:spcAft>
              <a:defRPr/>
            </a:pPr>
            <a:r>
              <a:rPr lang="en-US" dirty="0"/>
              <a:t>This section has changed since the last RFP. The questions are pretty</a:t>
            </a:r>
            <a:r>
              <a:rPr lang="en-US" baseline="0" dirty="0"/>
              <a:t> straightforward, but I’d like to draw your attention to a few key items: </a:t>
            </a:r>
          </a:p>
          <a:p>
            <a:pPr defTabSz="914400" eaLnBrk="1" fontAlgn="auto" hangingPunct="1">
              <a:spcBef>
                <a:spcPts val="0"/>
              </a:spcBef>
              <a:spcAft>
                <a:spcPts val="0"/>
              </a:spcAft>
              <a:defRPr/>
            </a:pPr>
            <a:endParaRPr lang="en-US" baseline="0" dirty="0"/>
          </a:p>
          <a:p>
            <a:pPr defTabSz="914400" eaLnBrk="1" fontAlgn="auto" hangingPunct="1">
              <a:spcBef>
                <a:spcPts val="0"/>
              </a:spcBef>
              <a:spcAft>
                <a:spcPts val="0"/>
              </a:spcAft>
              <a:defRPr/>
            </a:pPr>
            <a:r>
              <a:rPr lang="en-US" b="1" baseline="0" dirty="0"/>
              <a:t>(Items reveal on click)</a:t>
            </a:r>
          </a:p>
          <a:p>
            <a:pPr defTabSz="914400" eaLnBrk="1" fontAlgn="auto" hangingPunct="1">
              <a:spcBef>
                <a:spcPts val="0"/>
              </a:spcBef>
              <a:spcAft>
                <a:spcPts val="0"/>
              </a:spcAft>
              <a:defRPr/>
            </a:pPr>
            <a:endParaRPr lang="en-US" baseline="0" dirty="0"/>
          </a:p>
          <a:p>
            <a:pPr marL="171450" indent="-171450" defTabSz="914400" eaLnBrk="1" fontAlgn="auto" hangingPunct="1">
              <a:spcBef>
                <a:spcPts val="0"/>
              </a:spcBef>
              <a:spcAft>
                <a:spcPts val="0"/>
              </a:spcAft>
              <a:buFont typeface="Arial" panose="020B0604020202020204" pitchFamily="34" charset="0"/>
              <a:buChar char="•"/>
              <a:defRPr/>
            </a:pPr>
            <a:r>
              <a:rPr lang="en-US" dirty="0"/>
              <a:t>In the first inquiry,  RFP asks you to describe your intake system, its modes of operation</a:t>
            </a:r>
            <a:r>
              <a:rPr lang="en-US" baseline="0" dirty="0"/>
              <a:t> and any pertinent policies, how the system includes triage, how referrals are handled,  and policies for emergency cases. W</a:t>
            </a:r>
            <a:r>
              <a:rPr lang="en-US" dirty="0"/>
              <a:t>e are looking for a clear, well developed picture of how the intake system functions, including any differences by office</a:t>
            </a:r>
            <a:r>
              <a:rPr lang="en-US" baseline="0" dirty="0"/>
              <a:t> or </a:t>
            </a:r>
            <a:r>
              <a:rPr lang="en-US" dirty="0"/>
              <a:t>unit.  </a:t>
            </a:r>
          </a:p>
          <a:p>
            <a:pPr marL="0" indent="0" defTabSz="914400" eaLnBrk="1" fontAlgn="auto" hangingPunct="1">
              <a:spcBef>
                <a:spcPts val="0"/>
              </a:spcBef>
              <a:spcAft>
                <a:spcPts val="0"/>
              </a:spcAft>
              <a:buFont typeface="Arial" panose="020B0604020202020204" pitchFamily="34" charset="0"/>
              <a:buNone/>
              <a:defRPr/>
            </a:pPr>
            <a:endParaRPr lang="en-US" baseline="0" dirty="0"/>
          </a:p>
          <a:p>
            <a:pPr marL="171450" indent="-171450" defTabSz="914400" eaLnBrk="1" fontAlgn="auto" hangingPunct="1">
              <a:spcBef>
                <a:spcPts val="0"/>
              </a:spcBef>
              <a:spcAft>
                <a:spcPts val="0"/>
              </a:spcAft>
              <a:buFont typeface="Arial" panose="020B0604020202020204" pitchFamily="34" charset="0"/>
              <a:buChar char="•"/>
              <a:defRPr/>
            </a:pPr>
            <a:r>
              <a:rPr lang="en-US" baseline="0" dirty="0"/>
              <a:t>In the second inquiry, LSC is looking for detailed information about how intake functions are staffed. In responding to this inquiry, listing job titles alone is </a:t>
            </a:r>
            <a:r>
              <a:rPr lang="en-US" i="1" baseline="0" dirty="0"/>
              <a:t>not</a:t>
            </a:r>
            <a:r>
              <a:rPr lang="en-US" baseline="0" dirty="0"/>
              <a:t> sufficient. It is important to describe how each role actually functions in the system. </a:t>
            </a:r>
          </a:p>
          <a:p>
            <a:pPr marL="455613" lvl="1" indent="0" defTabSz="914400" eaLnBrk="1" fontAlgn="auto" hangingPunct="1">
              <a:spcBef>
                <a:spcPts val="0"/>
              </a:spcBef>
              <a:spcAft>
                <a:spcPts val="0"/>
              </a:spcAft>
              <a:buFont typeface="Arial" panose="020B0604020202020204" pitchFamily="34" charset="0"/>
              <a:buNone/>
              <a:defRPr/>
            </a:pPr>
            <a:endParaRPr lang="en-US" baseline="0" dirty="0"/>
          </a:p>
          <a:p>
            <a:pPr marL="171450" indent="-171450" defTabSz="914400" eaLnBrk="1" fontAlgn="auto" hangingPunct="1">
              <a:spcBef>
                <a:spcPts val="0"/>
              </a:spcBef>
              <a:spcAft>
                <a:spcPts val="0"/>
              </a:spcAft>
              <a:buFont typeface="Arial" panose="020B0604020202020204" pitchFamily="34" charset="0"/>
              <a:buChar char="•"/>
              <a:defRPr/>
            </a:pPr>
            <a:r>
              <a:rPr lang="en-US" baseline="0" dirty="0"/>
              <a:t>In the third inquiry in this section, </a:t>
            </a:r>
            <a:r>
              <a:rPr lang="en-US" dirty="0"/>
              <a:t>LSC wants to know</a:t>
            </a:r>
            <a:r>
              <a:rPr lang="en-US" dirty="0">
                <a:cs typeface="Calibri"/>
              </a:rPr>
              <a:t> how intake staff are trained during the onboarding process and beyond. Be</a:t>
            </a:r>
            <a:r>
              <a:rPr lang="en-US" baseline="0" dirty="0">
                <a:cs typeface="Calibri"/>
              </a:rPr>
              <a:t> specific. </a:t>
            </a:r>
          </a:p>
          <a:p>
            <a:pPr marL="0" indent="0" defTabSz="914400" eaLnBrk="1" fontAlgn="auto" hangingPunct="1">
              <a:spcBef>
                <a:spcPts val="0"/>
              </a:spcBef>
              <a:spcAft>
                <a:spcPts val="0"/>
              </a:spcAft>
              <a:buFont typeface="Arial" panose="020B0604020202020204" pitchFamily="34" charset="0"/>
              <a:buNone/>
              <a:defRPr/>
            </a:pPr>
            <a:endParaRPr lang="en-US" baseline="0" dirty="0">
              <a:cs typeface="Calibri"/>
            </a:endParaRPr>
          </a:p>
          <a:p>
            <a:pPr marL="171450" indent="-171450" defTabSz="914400" eaLnBrk="1" fontAlgn="auto" hangingPunct="1">
              <a:spcBef>
                <a:spcPts val="0"/>
              </a:spcBef>
              <a:spcAft>
                <a:spcPts val="0"/>
              </a:spcAft>
              <a:buFont typeface="Arial" panose="020B0604020202020204" pitchFamily="34" charset="0"/>
              <a:buChar char="•"/>
              <a:defRPr/>
            </a:pPr>
            <a:r>
              <a:rPr lang="en-US" baseline="0" dirty="0"/>
              <a:t>And, finally, the last inquiry asks about intake system evaluation. </a:t>
            </a:r>
            <a:r>
              <a:rPr lang="en-US" dirty="0"/>
              <a:t>Evaluation is a critical part of assessing any systems. LSC recognizes that evaluation methods differ and that evaluations can come in different shapes and sizes. For example, an program can examine the entire system of access or just a part of that</a:t>
            </a:r>
            <a:r>
              <a:rPr lang="en-US" baseline="0" dirty="0"/>
              <a:t> </a:t>
            </a:r>
            <a:r>
              <a:rPr lang="en-US" dirty="0"/>
              <a:t>system. Therefore, there is no single way to answer this inquiry. LSC is looking for information about evaluations conducted internally </a:t>
            </a:r>
            <a:r>
              <a:rPr lang="en-US" i="1" dirty="0"/>
              <a:t>and</a:t>
            </a:r>
            <a:r>
              <a:rPr lang="en-US" dirty="0"/>
              <a:t> by external groups, like other funders, for example. </a:t>
            </a:r>
            <a:r>
              <a:rPr lang="en-US" dirty="0">
                <a:cs typeface="Calibri"/>
              </a:rPr>
              <a:t>Also, the final subpart asks applicants to identify any significant changes to the intake system in the last two years. We understand that from time to time programs make adjustments to different parts of the intake system. This may be a change in staffing, workflow, or technology used, as a few examples. </a:t>
            </a:r>
            <a:endParaRPr lang="en-US" dirty="0"/>
          </a:p>
          <a:p>
            <a:pPr marL="455613" lvl="1" indent="0" defTabSz="914400" eaLnBrk="1" fontAlgn="auto" hangingPunct="1">
              <a:spcBef>
                <a:spcPts val="0"/>
              </a:spcBef>
              <a:spcAft>
                <a:spcPts val="0"/>
              </a:spcAft>
              <a:buFont typeface="Arial" panose="020B0604020202020204" pitchFamily="34" charset="0"/>
              <a:buNone/>
              <a:defRPr/>
            </a:pPr>
            <a:endParaRPr lang="en-US" dirty="0"/>
          </a:p>
          <a:p>
            <a:pPr defTabSz="914400" eaLnBrk="1" fontAlgn="auto" hangingPunct="1">
              <a:spcBef>
                <a:spcPts val="0"/>
              </a:spcBef>
              <a:spcAft>
                <a:spcPts val="0"/>
              </a:spcAft>
              <a:defRPr/>
            </a:pPr>
            <a:endParaRPr lang="en-US" dirty="0"/>
          </a:p>
          <a:p>
            <a:pPr defTabSz="914400" eaLnBrk="1" fontAlgn="auto" hangingPunct="1">
              <a:spcBef>
                <a:spcPts val="0"/>
              </a:spcBef>
              <a:spcAft>
                <a:spcPts val="0"/>
              </a:spcAft>
              <a:defRPr/>
            </a:pPr>
            <a:r>
              <a:rPr lang="en-US" b="1" dirty="0">
                <a:cs typeface="Calibri"/>
              </a:rPr>
              <a:t>*CLICK*</a:t>
            </a:r>
          </a:p>
        </p:txBody>
      </p:sp>
    </p:spTree>
    <p:extLst>
      <p:ext uri="{BB962C8B-B14F-4D97-AF65-F5344CB8AC3E}">
        <p14:creationId xmlns:p14="http://schemas.microsoft.com/office/powerpoint/2010/main" val="16113062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xfrm>
            <a:off x="670892" y="4222199"/>
            <a:ext cx="5367130" cy="45559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a:p>
          <a:p>
            <a:r>
              <a:rPr lang="en-US" altLang="en-US" dirty="0"/>
              <a:t>There are now</a:t>
            </a:r>
            <a:r>
              <a:rPr lang="en-US" altLang="en-US" baseline="0" dirty="0"/>
              <a:t> six (6)</a:t>
            </a:r>
            <a:r>
              <a:rPr lang="en-US" altLang="en-US" dirty="0"/>
              <a:t> charts in the RFP associated</a:t>
            </a:r>
            <a:r>
              <a:rPr lang="en-US" altLang="en-US" baseline="0" dirty="0"/>
              <a:t> with PA 2, Criterion 1</a:t>
            </a:r>
            <a:r>
              <a:rPr lang="en-US" altLang="en-US" dirty="0"/>
              <a:t>.  The first asks two questions about the whether</a:t>
            </a:r>
            <a:r>
              <a:rPr lang="en-US" altLang="en-US" baseline="0" dirty="0"/>
              <a:t> the intake system is coordinated or centralized </a:t>
            </a:r>
            <a:r>
              <a:rPr lang="en-US" altLang="en-US" dirty="0"/>
              <a:t>and whether the office handles intake separately by office or unit. These are simple Yes/No questions.   </a:t>
            </a:r>
            <a:endParaRPr lang="en-US" altLang="en-US" dirty="0">
              <a:cs typeface="Calibri"/>
            </a:endParaRPr>
          </a:p>
          <a:p>
            <a:endParaRPr lang="en-US" altLang="en-US" dirty="0"/>
          </a:p>
          <a:p>
            <a:r>
              <a:rPr lang="en-US" altLang="en-US" b="1" dirty="0">
                <a:cs typeface="Calibri"/>
              </a:rPr>
              <a:t>*CLICK*</a:t>
            </a:r>
          </a:p>
        </p:txBody>
      </p:sp>
    </p:spTree>
    <p:extLst>
      <p:ext uri="{BB962C8B-B14F-4D97-AF65-F5344CB8AC3E}">
        <p14:creationId xmlns:p14="http://schemas.microsoft.com/office/powerpoint/2010/main" val="1411728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a:t>
            </a:r>
            <a:r>
              <a:rPr lang="en-US" baseline="0" dirty="0">
                <a:cs typeface="Calibri"/>
              </a:rPr>
              <a:t> next</a:t>
            </a:r>
            <a:r>
              <a:rPr lang="en-US" dirty="0">
                <a:cs typeface="Calibri"/>
              </a:rPr>
              <a:t> chart is new and</a:t>
            </a:r>
            <a:r>
              <a:rPr lang="en-US" baseline="0" dirty="0">
                <a:cs typeface="Calibri"/>
              </a:rPr>
              <a:t> focuses on whether the program has written procedures for intake</a:t>
            </a:r>
            <a:r>
              <a:rPr lang="en-US" dirty="0">
                <a:cs typeface="Calibri"/>
              </a:rPr>
              <a:t>. It will require applicants to answer Yes/No about written procedures for different modes of intake and then give the date of the last revision. </a:t>
            </a:r>
          </a:p>
          <a:p>
            <a:endParaRPr lang="en-US" dirty="0">
              <a:cs typeface="Calibri"/>
            </a:endParaRPr>
          </a:p>
          <a:p>
            <a:r>
              <a:rPr lang="en-US" b="1" dirty="0">
                <a:cs typeface="Calibri"/>
              </a:rPr>
              <a:t>*CLICK*</a:t>
            </a:r>
          </a:p>
        </p:txBody>
      </p:sp>
    </p:spTree>
    <p:extLst>
      <p:ext uri="{BB962C8B-B14F-4D97-AF65-F5344CB8AC3E}">
        <p14:creationId xmlns:p14="http://schemas.microsoft.com/office/powerpoint/2010/main" val="37114186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are the next two charts. The one on the top is new and asks for a little more detail about any evaluation(s) of the intake system.  </a:t>
            </a:r>
          </a:p>
          <a:p>
            <a:endParaRPr lang="en-US" dirty="0">
              <a:cs typeface="Calibri"/>
            </a:endParaRPr>
          </a:p>
          <a:p>
            <a:r>
              <a:rPr lang="en-US" dirty="0">
                <a:cs typeface="Calibri"/>
              </a:rPr>
              <a:t>The one on the bottom is self-explanatory seeks detail about availability of various modes of intake and the levels of utilization. </a:t>
            </a:r>
          </a:p>
          <a:p>
            <a:endParaRPr lang="en-US" dirty="0">
              <a:cs typeface="Calibri"/>
            </a:endParaRPr>
          </a:p>
          <a:p>
            <a:r>
              <a:rPr lang="en-US" b="1" dirty="0">
                <a:cs typeface="Calibri"/>
              </a:rPr>
              <a:t>*CLICK*</a:t>
            </a:r>
          </a:p>
        </p:txBody>
      </p:sp>
    </p:spTree>
    <p:extLst>
      <p:ext uri="{BB962C8B-B14F-4D97-AF65-F5344CB8AC3E}">
        <p14:creationId xmlns:p14="http://schemas.microsoft.com/office/powerpoint/2010/main" val="35128688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xfrm>
            <a:off x="3548063" y="696913"/>
            <a:ext cx="2170112" cy="1628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xfrm>
            <a:off x="670892" y="2500664"/>
            <a:ext cx="5367130" cy="6442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000" dirty="0"/>
              <a:t> </a:t>
            </a:r>
          </a:p>
          <a:p>
            <a:r>
              <a:rPr lang="en-US" sz="1000" dirty="0"/>
              <a:t>The Intake</a:t>
            </a:r>
            <a:r>
              <a:rPr lang="en-US" sz="1000" baseline="0" dirty="0"/>
              <a:t> System Technology chart is next and is also self-explanatory. </a:t>
            </a:r>
          </a:p>
          <a:p>
            <a:endParaRPr lang="en-US" sz="1000" dirty="0"/>
          </a:p>
          <a:p>
            <a:r>
              <a:rPr lang="en-US" sz="1000" b="1" dirty="0"/>
              <a:t>*CLICK*</a:t>
            </a:r>
          </a:p>
          <a:p>
            <a:endParaRPr lang="en-US" sz="1000" dirty="0"/>
          </a:p>
          <a:p>
            <a:endParaRPr lang="en-US" sz="1000" dirty="0"/>
          </a:p>
          <a:p>
            <a:endParaRPr lang="en-US" sz="1000" dirty="0"/>
          </a:p>
          <a:p>
            <a:endParaRPr lang="en-US" sz="800" dirty="0"/>
          </a:p>
        </p:txBody>
      </p:sp>
    </p:spTree>
    <p:extLst>
      <p:ext uri="{BB962C8B-B14F-4D97-AF65-F5344CB8AC3E}">
        <p14:creationId xmlns:p14="http://schemas.microsoft.com/office/powerpoint/2010/main" val="17263923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xfrm>
            <a:off x="670892" y="4222199"/>
            <a:ext cx="5367130" cy="45559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LSC is also interested</a:t>
            </a:r>
            <a:r>
              <a:rPr lang="en-US" baseline="0" dirty="0"/>
              <a:t> in the time it takes a prospective client to navigate the applicant’s intake system. Information related to this inquiry is captured in the final chart in PA 2 Criterion 1 – </a:t>
            </a:r>
            <a:r>
              <a:rPr lang="en-US" b="0" i="1" dirty="0"/>
              <a:t>I</a:t>
            </a:r>
            <a:r>
              <a:rPr lang="en-US" sz="1200" b="0" i="1" dirty="0"/>
              <a:t>ntake Methods: Relative Percent of each Method and Time Elapsed Before Receiving Service</a:t>
            </a:r>
            <a:r>
              <a:rPr lang="en-US" baseline="0" dirty="0"/>
              <a:t> </a:t>
            </a:r>
            <a:r>
              <a:rPr lang="en-US" dirty="0"/>
              <a:t>chart</a:t>
            </a:r>
            <a:r>
              <a:rPr lang="en-US" sz="1200" b="0" i="1" dirty="0"/>
              <a:t>.</a:t>
            </a:r>
            <a:r>
              <a:rPr lang="en-US" sz="1200" b="0" i="1" baseline="0" dirty="0"/>
              <a:t> </a:t>
            </a:r>
            <a:r>
              <a:rPr lang="en-US" dirty="0"/>
              <a:t>In this chart, applicants are asked to specify the amount of time elapsed</a:t>
            </a:r>
            <a:r>
              <a:rPr lang="en-US" baseline="0" dirty="0"/>
              <a:t> between initial contact and </a:t>
            </a:r>
            <a:r>
              <a:rPr lang="en-US" dirty="0"/>
              <a:t>each step in the intake process. There are many factors that can influence elapsed time between initial contact and service so there is no formula or “right answer</a:t>
            </a:r>
            <a:r>
              <a:rPr lang="en-US" baseline="0" dirty="0"/>
              <a:t>.” LSC is mindful that e</a:t>
            </a:r>
            <a:r>
              <a:rPr lang="en-US" dirty="0"/>
              <a:t>ach program needs to be responsive to the community in which it is situated, and as a result, there may be variance in the amount if time</a:t>
            </a:r>
            <a:r>
              <a:rPr lang="en-US" baseline="0" dirty="0"/>
              <a:t> it takes to move through a system based on </a:t>
            </a:r>
            <a:r>
              <a:rPr lang="en-US" dirty="0"/>
              <a:t>intake mode. However,</a:t>
            </a:r>
            <a:r>
              <a:rPr lang="en-US" baseline="0" dirty="0"/>
              <a:t> in every instance, service providers should seek to minimize wait times and streamline processes to provide a better experience for prospective clients. </a:t>
            </a:r>
          </a:p>
          <a:p>
            <a:endParaRPr lang="en-US" baseline="0" dirty="0"/>
          </a:p>
          <a:p>
            <a:r>
              <a:rPr lang="en-US" baseline="0" dirty="0"/>
              <a:t>The chart asks for information about intake conducted via five (5) different methods and the response should be given in minutes, hours, days, or weeks, as appropriate. </a:t>
            </a:r>
          </a:p>
          <a:p>
            <a:endParaRPr lang="en-US" altLang="en-US" baseline="0" dirty="0"/>
          </a:p>
          <a:p>
            <a:r>
              <a:rPr lang="en-US" altLang="en-US" dirty="0"/>
              <a:t>If you pursue intake in a method that is not included in the listed categories, you have an opportunity</a:t>
            </a:r>
            <a:r>
              <a:rPr lang="en-US" altLang="en-US" baseline="0" dirty="0"/>
              <a:t> to </a:t>
            </a:r>
            <a:r>
              <a:rPr lang="en-US" altLang="en-US" dirty="0"/>
              <a:t>describe it and provide</a:t>
            </a:r>
            <a:r>
              <a:rPr lang="en-US" altLang="en-US" baseline="0" dirty="0"/>
              <a:t> respond to the prompts. </a:t>
            </a:r>
            <a:endParaRPr lang="en-US" altLang="en-US" dirty="0">
              <a:cs typeface="Calibri"/>
            </a:endParaRPr>
          </a:p>
          <a:p>
            <a:endParaRPr lang="en-US" altLang="en-US" sz="1100" dirty="0"/>
          </a:p>
          <a:p>
            <a:r>
              <a:rPr lang="en-US" altLang="en-US" b="1" dirty="0"/>
              <a:t>*</a:t>
            </a:r>
            <a:r>
              <a:rPr lang="en-US" altLang="en-US" b="1" dirty="0">
                <a:cs typeface="Calibri"/>
              </a:rPr>
              <a:t>CLICK*</a:t>
            </a:r>
          </a:p>
        </p:txBody>
      </p:sp>
    </p:spTree>
    <p:extLst>
      <p:ext uri="{BB962C8B-B14F-4D97-AF65-F5344CB8AC3E}">
        <p14:creationId xmlns:p14="http://schemas.microsoft.com/office/powerpoint/2010/main" val="18919082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3170238" y="696913"/>
            <a:ext cx="2552700" cy="1916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xfrm>
            <a:off x="685800" y="2807456"/>
            <a:ext cx="5486400" cy="57922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US" dirty="0"/>
              <a:t>The RFP then moves into the Performance Criteria on engagement with the low-income population and Access and utilization by the low-income population.  Here LSC is</a:t>
            </a:r>
            <a:r>
              <a:rPr lang="en-US" baseline="0" dirty="0"/>
              <a:t> looking to get a sense about the applicant’s </a:t>
            </a:r>
            <a:r>
              <a:rPr lang="en-US" dirty="0"/>
              <a:t>approach to outreach.</a:t>
            </a:r>
            <a:r>
              <a:rPr lang="en-US" baseline="0" dirty="0"/>
              <a:t> Outreach activities are a critical part of an effective legal services provider. </a:t>
            </a:r>
            <a:r>
              <a:rPr lang="en-US" b="0" dirty="0"/>
              <a:t>At a minimum, they serve as a regular reminder to the community of the provider’s presence and the services available. Beyond that outreach can and should be a core part of the</a:t>
            </a:r>
            <a:r>
              <a:rPr lang="en-US" b="0" baseline="0" dirty="0"/>
              <a:t> service delivery to the community. These activities should </a:t>
            </a:r>
            <a:r>
              <a:rPr lang="en-US" b="0" dirty="0"/>
              <a:t>aid the program in accomplishing its goals.</a:t>
            </a:r>
          </a:p>
          <a:p>
            <a:endParaRPr lang="en-US" baseline="0" dirty="0"/>
          </a:p>
          <a:p>
            <a:r>
              <a:rPr lang="en-US" baseline="0" dirty="0"/>
              <a:t>There are three (3) inquiries and one (1) chart related to Criterion 2 and 3. Again, these inquiries are pretty straightforward however two of the three inquires have been revised so I will discuss those briefly.  </a:t>
            </a:r>
          </a:p>
          <a:p>
            <a:endParaRPr lang="en-US" baseline="0" dirty="0"/>
          </a:p>
          <a:p>
            <a:r>
              <a:rPr lang="en-US" baseline="0" dirty="0"/>
              <a:t>The first inquiry is looking for four things: </a:t>
            </a:r>
          </a:p>
          <a:p>
            <a:pPr marL="171450" indent="-171450">
              <a:buFont typeface="Arial" panose="020B0604020202020204" pitchFamily="34" charset="0"/>
              <a:buChar char="•"/>
            </a:pPr>
            <a:r>
              <a:rPr lang="en-US" baseline="0" dirty="0"/>
              <a:t>A description of outreach activities in the </a:t>
            </a:r>
            <a:r>
              <a:rPr lang="en-US" i="1" baseline="0" dirty="0"/>
              <a:t>last two years</a:t>
            </a:r>
            <a:r>
              <a:rPr lang="en-US" baseline="0" dirty="0"/>
              <a:t>;</a:t>
            </a:r>
          </a:p>
          <a:p>
            <a:pPr marL="171450" indent="-171450">
              <a:buFont typeface="Arial" panose="020B0604020202020204" pitchFamily="34" charset="0"/>
              <a:buChar char="•"/>
            </a:pPr>
            <a:r>
              <a:rPr lang="en-US" baseline="0" dirty="0"/>
              <a:t>A description of activities planned for the </a:t>
            </a:r>
            <a:r>
              <a:rPr lang="en-US" i="1" baseline="0" dirty="0"/>
              <a:t>upcoming</a:t>
            </a:r>
            <a:r>
              <a:rPr lang="en-US" baseline="0" dirty="0"/>
              <a:t> year;</a:t>
            </a:r>
          </a:p>
          <a:p>
            <a:pPr marL="171450" indent="-171450">
              <a:buFont typeface="Arial" panose="020B0604020202020204" pitchFamily="34" charset="0"/>
              <a:buChar char="•"/>
            </a:pPr>
            <a:r>
              <a:rPr lang="en-US" baseline="0" dirty="0"/>
              <a:t>Information about how the program develops and targets its activities to meet needs and reach the populations identified in the legal needs assessment and priorities process; and</a:t>
            </a:r>
          </a:p>
          <a:p>
            <a:pPr marL="171450" indent="-171450">
              <a:buFont typeface="Arial" panose="020B0604020202020204" pitchFamily="34" charset="0"/>
              <a:buChar char="•"/>
            </a:pPr>
            <a:r>
              <a:rPr lang="en-US" baseline="0" dirty="0"/>
              <a:t>A discussion or description of your efforts to be an engaged service provider through interactions with other service providers and community groups. </a:t>
            </a:r>
          </a:p>
          <a:p>
            <a:endParaRPr lang="en-US" dirty="0"/>
          </a:p>
          <a:p>
            <a:r>
              <a:rPr lang="en-US" b="1" dirty="0"/>
              <a:t> </a:t>
            </a:r>
            <a:endParaRPr lang="en-US" dirty="0"/>
          </a:p>
          <a:p>
            <a:r>
              <a:rPr lang="en-US" b="1" dirty="0">
                <a:solidFill>
                  <a:srgbClr val="FF0000"/>
                </a:solidFill>
              </a:rPr>
              <a:t>Moderator - When the RFP inquiry asks for a description of outreach activities, is LSC looking for more than a list and brief explanation of events?  </a:t>
            </a:r>
            <a:endParaRPr lang="en-US" b="1" dirty="0">
              <a:cs typeface="Calibri"/>
            </a:endParaRPr>
          </a:p>
          <a:p>
            <a:r>
              <a:rPr lang="en-US" b="1" dirty="0"/>
              <a:t> </a:t>
            </a:r>
            <a:endParaRPr lang="en-US" dirty="0"/>
          </a:p>
          <a:p>
            <a:r>
              <a:rPr lang="en-US" b="0" dirty="0"/>
              <a:t>Absolutely.</a:t>
            </a:r>
            <a:r>
              <a:rPr lang="en-US" b="0" baseline="0" dirty="0"/>
              <a:t> </a:t>
            </a:r>
            <a:r>
              <a:rPr lang="en-US" b="0" dirty="0"/>
              <a:t>Outreach activities should be designed to help the program accomplish its mission.  When describing outreach events it is helpful to explain the reasons you chose them.  An organization may hold a series of events in senior centers, for example.  The reasons may arise from a needs assessment, from community partners who have provided input, from relationships with local legislators, etc. Targeted outreach like this may be part of a special grant that aims to serve a special population.  It may also be an effort to reach isolated pockets of clients. When the program provides the reasons for the particular outreach events in the list, LSC is able to see the thought and planning behind the decision. This improves the overall impression that the proposal gives to the reviewer.</a:t>
            </a:r>
          </a:p>
          <a:p>
            <a:r>
              <a:rPr lang="en-US" b="0" dirty="0"/>
              <a:t> </a:t>
            </a:r>
          </a:p>
          <a:p>
            <a:r>
              <a:rPr lang="en-US" b="0" dirty="0"/>
              <a:t>In addition, social media has become important tool to communicate with the community, including clients, funders, news media, and the general public.  Applicants should describe the ways in which social media engagement</a:t>
            </a:r>
            <a:r>
              <a:rPr lang="en-US" b="0" baseline="0" dirty="0"/>
              <a:t> is</a:t>
            </a:r>
            <a:r>
              <a:rPr lang="en-US" b="0" dirty="0"/>
              <a:t> incorporated into outreach efforts.</a:t>
            </a:r>
            <a:r>
              <a:rPr lang="en-US" b="0" baseline="0" dirty="0"/>
              <a:t> For instance, if an applicant provides </a:t>
            </a:r>
            <a:r>
              <a:rPr lang="en-US" b="0" dirty="0"/>
              <a:t>information about</a:t>
            </a:r>
            <a:r>
              <a:rPr lang="en-US" b="0" baseline="0" dirty="0"/>
              <a:t> services or </a:t>
            </a:r>
            <a:r>
              <a:rPr lang="en-US" b="0" dirty="0"/>
              <a:t>news about its accomplishments </a:t>
            </a:r>
            <a:r>
              <a:rPr lang="en-US" b="0" baseline="0" dirty="0"/>
              <a:t>via social media, LSC wants to know and this is a place to provide that information. </a:t>
            </a:r>
            <a:r>
              <a:rPr lang="en-US" b="0" dirty="0"/>
              <a:t> </a:t>
            </a:r>
          </a:p>
          <a:p>
            <a:r>
              <a:rPr lang="en-US" dirty="0"/>
              <a:t> </a:t>
            </a:r>
          </a:p>
          <a:p>
            <a:r>
              <a:rPr lang="en-US" b="1" dirty="0"/>
              <a:t> </a:t>
            </a:r>
            <a:endParaRPr lang="en-US" dirty="0"/>
          </a:p>
          <a:p>
            <a:r>
              <a:rPr lang="en-US" b="1" dirty="0">
                <a:solidFill>
                  <a:srgbClr val="FF0000"/>
                </a:solidFill>
              </a:rPr>
              <a:t>Moderator - How do details such as Office location and staff diversity fit into the Performance Area Two?</a:t>
            </a:r>
            <a:endParaRPr lang="en-US" dirty="0">
              <a:solidFill>
                <a:srgbClr val="FF0000"/>
              </a:solidFill>
            </a:endParaRPr>
          </a:p>
          <a:p>
            <a:r>
              <a:rPr lang="en-US" b="1" dirty="0"/>
              <a:t> </a:t>
            </a:r>
            <a:endParaRPr lang="en-US" dirty="0"/>
          </a:p>
          <a:p>
            <a:r>
              <a:rPr lang="en-US" b="1" dirty="0"/>
              <a:t> </a:t>
            </a:r>
            <a:endParaRPr lang="en-US" dirty="0"/>
          </a:p>
          <a:p>
            <a:r>
              <a:rPr lang="en-US" b="1" dirty="0"/>
              <a:t>*CLICK*</a:t>
            </a:r>
            <a:endParaRPr lang="en-US" dirty="0"/>
          </a:p>
          <a:p>
            <a:endParaRPr lang="en-US" altLang="en-US" dirty="0"/>
          </a:p>
        </p:txBody>
      </p:sp>
    </p:spTree>
    <p:extLst>
      <p:ext uri="{BB962C8B-B14F-4D97-AF65-F5344CB8AC3E}">
        <p14:creationId xmlns:p14="http://schemas.microsoft.com/office/powerpoint/2010/main" val="13294351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b="1" dirty="0"/>
          </a:p>
          <a:p>
            <a:r>
              <a:rPr lang="en-US" dirty="0"/>
              <a:t>The inquiry about</a:t>
            </a:r>
            <a:r>
              <a:rPr lang="en-US" baseline="0" dirty="0"/>
              <a:t> office locations has also changed. LSC is now looking for detailed information about the </a:t>
            </a:r>
            <a:r>
              <a:rPr lang="en-US" i="0" baseline="0" dirty="0"/>
              <a:t>rationale</a:t>
            </a:r>
            <a:r>
              <a:rPr lang="en-US" baseline="0" dirty="0"/>
              <a:t> for office location </a:t>
            </a:r>
            <a:r>
              <a:rPr lang="en-US" i="1" baseline="0" dirty="0"/>
              <a:t>only if </a:t>
            </a:r>
            <a:r>
              <a:rPr lang="en-US" baseline="0" dirty="0"/>
              <a:t>a program has relocated an office in the last 24 months. </a:t>
            </a:r>
            <a:endParaRPr lang="en-US" dirty="0"/>
          </a:p>
          <a:p>
            <a:endParaRPr lang="en-US" b="1" dirty="0"/>
          </a:p>
          <a:p>
            <a:endParaRPr lang="en-US" dirty="0"/>
          </a:p>
          <a:p>
            <a:endParaRPr lang="en-US" b="1" dirty="0"/>
          </a:p>
          <a:p>
            <a:r>
              <a:rPr lang="en-US" b="1" dirty="0"/>
              <a:t>*CLICK*</a:t>
            </a:r>
          </a:p>
          <a:p>
            <a:endParaRPr lang="en-US" altLang="en-US" dirty="0"/>
          </a:p>
        </p:txBody>
      </p:sp>
    </p:spTree>
    <p:extLst>
      <p:ext uri="{BB962C8B-B14F-4D97-AF65-F5344CB8AC3E}">
        <p14:creationId xmlns:p14="http://schemas.microsoft.com/office/powerpoint/2010/main" val="424383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dirty="0"/>
              <a:t>Just a few reminders before we begin:</a:t>
            </a:r>
          </a:p>
          <a:p>
            <a:r>
              <a:rPr lang="en-US" dirty="0"/>
              <a:t> </a:t>
            </a:r>
          </a:p>
          <a:p>
            <a:pPr lvl="0"/>
            <a:r>
              <a:rPr lang="en-US" dirty="0"/>
              <a:t>We will respond to your questions throughout the webinar.</a:t>
            </a:r>
          </a:p>
          <a:p>
            <a:r>
              <a:rPr lang="en-US" dirty="0"/>
              <a:t> </a:t>
            </a:r>
          </a:p>
          <a:p>
            <a:pPr lvl="0"/>
            <a:r>
              <a:rPr lang="en-US" dirty="0"/>
              <a:t>We recommend that you have a copy of the 2019 Request for Proposals Narrative Instruction available during the session.  You can download the RFP as a pdf file.  The URL is right there for you. </a:t>
            </a:r>
          </a:p>
          <a:p>
            <a:r>
              <a:rPr lang="en-US" b="1" dirty="0"/>
              <a:t> </a:t>
            </a:r>
            <a:endParaRPr lang="en-US" dirty="0"/>
          </a:p>
          <a:p>
            <a:pPr lvl="0"/>
            <a:r>
              <a:rPr lang="en-US" dirty="0"/>
              <a:t>This Webinar is being recorded, and the video will be available on the LSC and LSC Grants websites within a couple of days for you or other staff members to refer back to. </a:t>
            </a:r>
          </a:p>
          <a:p>
            <a:r>
              <a:rPr lang="en-US" dirty="0"/>
              <a:t> </a:t>
            </a:r>
          </a:p>
          <a:p>
            <a:pPr lvl="0"/>
            <a:r>
              <a:rPr lang="en-US" dirty="0"/>
              <a:t>At the end of the session, you will receive an email from me with a link to an evaluation survey. Please take a moment to complete the evaluation so that we can determine how this conference was helpful and make changes for future years. </a:t>
            </a:r>
          </a:p>
          <a:p>
            <a:r>
              <a:rPr lang="en-US" dirty="0"/>
              <a:t> </a:t>
            </a:r>
          </a:p>
          <a:p>
            <a:pPr lvl="0"/>
            <a:r>
              <a:rPr lang="en-US" dirty="0"/>
              <a:t>We will answer questions following the discussion of the application process, Performance Areas Highlights, and LSC Regulations and Grant Terms and Conditions</a:t>
            </a:r>
          </a:p>
          <a:p>
            <a:r>
              <a:rPr lang="en-US" dirty="0"/>
              <a:t> </a:t>
            </a:r>
          </a:p>
          <a:p>
            <a:pPr lvl="0"/>
            <a:r>
              <a:rPr lang="en-US" dirty="0"/>
              <a:t>Email us at </a:t>
            </a:r>
            <a:r>
              <a:rPr lang="en-US" u="sng" dirty="0">
                <a:hlinkClick r:id="rId3"/>
              </a:rPr>
              <a:t>AISitems@lsc.gov</a:t>
            </a:r>
            <a:r>
              <a:rPr lang="en-US" dirty="0"/>
              <a:t> if you have any questions for the panel or experience technical difficulties during the conference. </a:t>
            </a:r>
          </a:p>
          <a:p>
            <a:r>
              <a:rPr lang="en-US" dirty="0"/>
              <a:t> </a:t>
            </a:r>
          </a:p>
          <a:p>
            <a:r>
              <a:rPr lang="en-US" dirty="0"/>
              <a:t>With that, let’s get started. </a:t>
            </a:r>
          </a:p>
          <a:p>
            <a:endParaRPr lang="en-US" dirty="0"/>
          </a:p>
          <a:p>
            <a:r>
              <a:rPr lang="en-US" b="1" dirty="0"/>
              <a:t>SLIDE </a:t>
            </a:r>
            <a:endParaRPr lang="en-US" dirty="0"/>
          </a:p>
          <a:p>
            <a:endParaRPr lang="en-US" altLang="en-US" dirty="0"/>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5</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2324" y="8077202"/>
            <a:ext cx="1198414" cy="1191322"/>
          </a:xfrm>
          <a:prstGeom prst="rect">
            <a:avLst/>
          </a:prstGeom>
        </p:spPr>
      </p:pic>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The</a:t>
            </a:r>
            <a:r>
              <a:rPr lang="en-US" baseline="0" dirty="0"/>
              <a:t> LSC Performance Criteria and the </a:t>
            </a:r>
            <a:r>
              <a:rPr lang="en-US" dirty="0"/>
              <a:t>ABA Standards for the Provision of Legal Aid, indicat</a:t>
            </a:r>
            <a:r>
              <a:rPr lang="en-US" baseline="0" dirty="0"/>
              <a:t>e that legal services </a:t>
            </a:r>
            <a:r>
              <a:rPr lang="en-US" dirty="0"/>
              <a:t>providers have the responsibility to communicate with clients in their primary language.  Without an adequate language access policy and practice applicant organizations cannot engage properly with clients.</a:t>
            </a:r>
          </a:p>
          <a:p>
            <a:endParaRPr lang="en-US" dirty="0"/>
          </a:p>
          <a:p>
            <a:r>
              <a:rPr lang="en-US" dirty="0"/>
              <a:t>The last inquiry</a:t>
            </a:r>
            <a:r>
              <a:rPr lang="en-US" baseline="0" dirty="0"/>
              <a:t> for criterion 2 and 3 asks for a description of how the program serves members of the community who are deaf, hard of hearing, or have speaking disabilities. Please be specific. </a:t>
            </a:r>
            <a:endParaRPr lang="en-US" dirty="0"/>
          </a:p>
          <a:p>
            <a:r>
              <a:rPr lang="en-US" b="1" dirty="0"/>
              <a:t> </a:t>
            </a:r>
            <a:endParaRPr lang="en-US" dirty="0"/>
          </a:p>
          <a:p>
            <a:endParaRPr lang="en-US" altLang="en-US" dirty="0"/>
          </a:p>
        </p:txBody>
      </p:sp>
    </p:spTree>
    <p:extLst>
      <p:ext uri="{BB962C8B-B14F-4D97-AF65-F5344CB8AC3E}">
        <p14:creationId xmlns:p14="http://schemas.microsoft.com/office/powerpoint/2010/main" val="38985325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finally, there is one chart associated with Criterion 2 and 3. It explores whether the applicant has the capacity to address the needs of prospective clients who have limited English proficiency, and is self-explanatory.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that concludes the information about Performance Area 2. Next, my colleague, Lewis Creekmore, will address PA3. </a:t>
            </a:r>
          </a:p>
          <a:p>
            <a:endParaRPr lang="en-US" dirty="0"/>
          </a:p>
        </p:txBody>
      </p:sp>
    </p:spTree>
    <p:extLst>
      <p:ext uri="{BB962C8B-B14F-4D97-AF65-F5344CB8AC3E}">
        <p14:creationId xmlns:p14="http://schemas.microsoft.com/office/powerpoint/2010/main" val="7517328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panose="02020603050405020304" pitchFamily="18" charset="0"/>
              </a:rPr>
              <a:t>Hello everyone</a:t>
            </a: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First: Performance Area 3 carries the most weight of any of the performance areas in RFP:  35%.  This weight assigned to this section has not changed in recent years.</a:t>
            </a:r>
          </a:p>
          <a:p>
            <a:endParaRPr lang="en-US" b="1" dirty="0"/>
          </a:p>
          <a:p>
            <a:r>
              <a:rPr lang="en-US" b="1" dirty="0"/>
              <a:t>So let’s get started.</a:t>
            </a:r>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63</a:t>
            </a:fld>
            <a:endParaRPr lang="en-US"/>
          </a:p>
        </p:txBody>
      </p:sp>
    </p:spTree>
    <p:extLst>
      <p:ext uri="{BB962C8B-B14F-4D97-AF65-F5344CB8AC3E}">
        <p14:creationId xmlns:p14="http://schemas.microsoft.com/office/powerpoint/2010/main" val="31991344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rgbClr val="FF0000"/>
                </a:solidFill>
              </a:rPr>
              <a:t>Moderator:  What does Performance Area 3 cover?</a:t>
            </a:r>
          </a:p>
          <a:p>
            <a:endParaRPr lang="en-US" dirty="0"/>
          </a:p>
          <a:p>
            <a:r>
              <a:rPr lang="en-US" altLang="en-US" dirty="0">
                <a:latin typeface="Times" panose="02020603050405020304" pitchFamily="18" charset="0"/>
              </a:rPr>
              <a:t> Your responses must describe the processes you have adopted for the delivery of legal services to your client communities. This includes all levels of direct assistance - including case assignment, advocacy structure, supervision and goals, etc. -, Private Attorney Involvement, and pro se services. We’ll cover the inquiries first, then the charts.</a:t>
            </a:r>
            <a:r>
              <a:rPr lang="en-US" dirty="0"/>
              <a:t>	</a:t>
            </a:r>
          </a:p>
          <a:p>
            <a:endParaRPr lang="en-US" dirty="0"/>
          </a:p>
          <a:p>
            <a:r>
              <a:rPr lang="en-US" b="1" dirty="0"/>
              <a:t>SLIDE</a:t>
            </a:r>
          </a:p>
          <a:p>
            <a:endParaRPr lang="en-US"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64</a:t>
            </a:fld>
            <a:endParaRPr lang="en-US"/>
          </a:p>
        </p:txBody>
      </p:sp>
    </p:spTree>
    <p:extLst>
      <p:ext uri="{BB962C8B-B14F-4D97-AF65-F5344CB8AC3E}">
        <p14:creationId xmlns:p14="http://schemas.microsoft.com/office/powerpoint/2010/main" val="20989010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1800" y="696913"/>
            <a:ext cx="4040188" cy="3030537"/>
          </a:xfrm>
        </p:spPr>
      </p:sp>
      <p:sp>
        <p:nvSpPr>
          <p:cNvPr id="3" name="Notes Placeholder 2"/>
          <p:cNvSpPr>
            <a:spLocks noGrp="1"/>
          </p:cNvSpPr>
          <p:nvPr>
            <p:ph type="body" idx="1"/>
          </p:nvPr>
        </p:nvSpPr>
        <p:spPr>
          <a:xfrm>
            <a:off x="685800" y="3957923"/>
            <a:ext cx="5486400" cy="4908652"/>
          </a:xfrm>
        </p:spPr>
        <p:txBody>
          <a:bodyPr>
            <a:normAutofit/>
          </a:bodyPr>
          <a:lstStyle/>
          <a:p>
            <a:r>
              <a:rPr lang="en-US" dirty="0"/>
              <a:t>First a few general points about performance Area 3</a:t>
            </a:r>
          </a:p>
          <a:p>
            <a:endParaRPr lang="en-US" dirty="0"/>
          </a:p>
          <a:p>
            <a:r>
              <a:rPr lang="en-US" dirty="0"/>
              <a:t>You should review the indicators in the Performance Criteria. The indicators tell you what we use to evaluate your client services.</a:t>
            </a:r>
          </a:p>
          <a:p>
            <a:endParaRPr lang="en-US" dirty="0"/>
          </a:p>
          <a:p>
            <a:r>
              <a:rPr lang="en-US" dirty="0"/>
              <a:t>Your responses provide an overview of your advocacy structure including your goals and recent accomplishments.</a:t>
            </a:r>
          </a:p>
          <a:p>
            <a:endParaRPr lang="en-US" dirty="0"/>
          </a:p>
          <a:p>
            <a:r>
              <a:rPr lang="en-US" dirty="0"/>
              <a:t>Like all sections of the RFP, we do not review Performance Area 3 in a vacuum. We look at the other documents  and information we have, including:  CSRs, staffing reports, visit reports and statistics like Census data.  Be certain that your proposal is consistent with your other submissions, or that it explains any inconsistencies.</a:t>
            </a:r>
          </a:p>
          <a:p>
            <a:endParaRPr lang="en-US" dirty="0"/>
          </a:p>
          <a:p>
            <a:r>
              <a:rPr lang="en-US" dirty="0"/>
              <a:t>Remember: Performance Area 3 has the most weight in the RFP.  </a:t>
            </a:r>
          </a:p>
          <a:p>
            <a:endParaRPr lang="en-US" dirty="0"/>
          </a:p>
          <a:p>
            <a:r>
              <a:rPr lang="en-US" dirty="0">
                <a:solidFill>
                  <a:srgbClr val="FF0000"/>
                </a:solidFill>
              </a:rPr>
              <a:t>Moderator - Why does PA-3 have the most weight?</a:t>
            </a:r>
            <a:r>
              <a:rPr lang="en-US" dirty="0"/>
              <a:t>	</a:t>
            </a:r>
          </a:p>
          <a:p>
            <a:endParaRPr lang="en-US" dirty="0"/>
          </a:p>
          <a:p>
            <a:r>
              <a:rPr lang="en-US" dirty="0"/>
              <a:t> PA-3 encompasses your actual legal work. This is where you get to trumpet your services and accomplishments. We at LSC get to see the legal work and systems that you use and how effective they are.</a:t>
            </a:r>
          </a:p>
          <a:p>
            <a:endParaRPr lang="en-US" b="1" dirty="0"/>
          </a:p>
          <a:p>
            <a:r>
              <a:rPr lang="en-US" b="1" dirty="0"/>
              <a:t>CLICK</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65</a:t>
            </a:fld>
            <a:endParaRPr lang="en-US"/>
          </a:p>
        </p:txBody>
      </p:sp>
    </p:spTree>
    <p:extLst>
      <p:ext uri="{BB962C8B-B14F-4D97-AF65-F5344CB8AC3E}">
        <p14:creationId xmlns:p14="http://schemas.microsoft.com/office/powerpoint/2010/main" val="31970829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2450" y="696913"/>
            <a:ext cx="2630488" cy="1973262"/>
          </a:xfrm>
        </p:spPr>
      </p:sp>
      <p:sp>
        <p:nvSpPr>
          <p:cNvPr id="3" name="Notes Placeholder 2"/>
          <p:cNvSpPr>
            <a:spLocks noGrp="1"/>
          </p:cNvSpPr>
          <p:nvPr>
            <p:ph type="body" idx="1"/>
          </p:nvPr>
        </p:nvSpPr>
        <p:spPr>
          <a:xfrm>
            <a:off x="685800" y="2730757"/>
            <a:ext cx="5486400" cy="6212513"/>
          </a:xfrm>
        </p:spPr>
        <p:txBody>
          <a:bodyPr>
            <a:normAutofit/>
          </a:bodyPr>
          <a:lstStyle/>
          <a:p>
            <a:r>
              <a:rPr lang="en-US" dirty="0"/>
              <a:t>The first criterion is legal representation. The initial inquiry asks about the legal skills and experience that your staff have, and how they relate to your priorities.</a:t>
            </a:r>
          </a:p>
          <a:p>
            <a:endParaRPr lang="en-US" dirty="0"/>
          </a:p>
          <a:p>
            <a:r>
              <a:rPr lang="en-US" dirty="0"/>
              <a:t>The inquiries also ask you to describe legal work structure, approaches, and techniques. </a:t>
            </a:r>
          </a:p>
          <a:p>
            <a:endParaRPr lang="en-US" dirty="0"/>
          </a:p>
          <a:p>
            <a:r>
              <a:rPr lang="en-US" dirty="0">
                <a:solidFill>
                  <a:srgbClr val="FF0000"/>
                </a:solidFill>
              </a:rPr>
              <a:t>Moderator - What kind of management systems do you look at?</a:t>
            </a:r>
          </a:p>
          <a:p>
            <a:endParaRPr lang="en-US" dirty="0"/>
          </a:p>
          <a:p>
            <a:r>
              <a:rPr lang="en-US" dirty="0"/>
              <a:t>Here we focus on legal work management. You should describe in detail your supervision policies, case assignment procedures, legal work protocols, and the ways your staff stays abreast of changes in the law and service delivery innovation. Explain your decisions about the types of cases you  designate for limited representation and extended services. Please also describe your procedures to identify larger issues that might be appropriate for systemic advocacy.</a:t>
            </a:r>
          </a:p>
          <a:p>
            <a:endParaRPr lang="en-US" dirty="0"/>
          </a:p>
          <a:p>
            <a:r>
              <a:rPr lang="en-US" dirty="0"/>
              <a:t>The RFP also asks how your structure supports your advocacy efforts and about your overall advocacy goals for the upcoming year.  Please describe particular legal needs you identified that you intend to address and the strategies you intend to employ. The RFP also includes a chart where you describe your most significant accomplishments for clients.  This is your opportunity to really tell your story. Take advantage.</a:t>
            </a:r>
          </a:p>
          <a:p>
            <a:endParaRPr lang="en-US" dirty="0"/>
          </a:p>
          <a:p>
            <a:r>
              <a:rPr lang="en-US" dirty="0"/>
              <a:t>Finally, please state whether you evaluate the effectiveness of your representation and what changes you made in response. </a:t>
            </a:r>
          </a:p>
          <a:p>
            <a:endParaRPr lang="en-US" dirty="0"/>
          </a:p>
          <a:p>
            <a:r>
              <a:rPr lang="en-US" dirty="0"/>
              <a:t>Be specific in your answers, both as to the evaluation devices you used and the changes you made.</a:t>
            </a:r>
          </a:p>
          <a:p>
            <a:endParaRPr lang="en-US" dirty="0"/>
          </a:p>
          <a:p>
            <a:r>
              <a:rPr lang="en-US" b="1" dirty="0"/>
              <a:t>SLIDE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66</a:t>
            </a:fld>
            <a:endParaRPr lang="en-US"/>
          </a:p>
        </p:txBody>
      </p:sp>
    </p:spTree>
    <p:extLst>
      <p:ext uri="{BB962C8B-B14F-4D97-AF65-F5344CB8AC3E}">
        <p14:creationId xmlns:p14="http://schemas.microsoft.com/office/powerpoint/2010/main" val="42119982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1863" y="696913"/>
            <a:ext cx="2247900" cy="1685925"/>
          </a:xfrm>
        </p:spPr>
      </p:sp>
      <p:sp>
        <p:nvSpPr>
          <p:cNvPr id="3" name="Notes Placeholder 2"/>
          <p:cNvSpPr>
            <a:spLocks noGrp="1"/>
          </p:cNvSpPr>
          <p:nvPr>
            <p:ph type="body" idx="1"/>
          </p:nvPr>
        </p:nvSpPr>
        <p:spPr>
          <a:xfrm>
            <a:off x="685800" y="2500667"/>
            <a:ext cx="5486400" cy="6289210"/>
          </a:xfrm>
        </p:spPr>
        <p:txBody>
          <a:bodyPr>
            <a:normAutofit/>
          </a:bodyPr>
          <a:lstStyle/>
          <a:p>
            <a:pPr eaLnBrk="1" hangingPunct="1"/>
            <a:r>
              <a:rPr lang="en-US" altLang="en-US" dirty="0">
                <a:latin typeface="Times" panose="02020603050405020304" pitchFamily="18" charset="0"/>
              </a:rPr>
              <a:t>Under Criterion 2, Private Attorney Involvement, you will find some significant changes in the 2019 RFP. Most importantly, you will not have to answer several of the inquiries from prior years about the contents of your PAI plan. </a:t>
            </a: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Instead, the RFP requires that you upload your plan.  Your plan will then be analyzed for its compliance with the requirements of 45 CFR 1614.</a:t>
            </a: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Specifically your plan should address</a:t>
            </a: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1614 (a)(1) – how it addresses the legal needs of your service area</a:t>
            </a: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1614(a)(2) – the types of delivery mechanisms you have decided to employ in order to meet the needs, and why. For example, if your client communities experience a legal need that can be met with a clinic, have you considered using volunteer attorneys to lead the clinic. If you offer only direct representation as a delivery model, the plan should include your reasoning for that decision.</a:t>
            </a: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1614(b) results of consultations. You are required to circulate your plan to bar associations, the judiciary, and community partners. Your plan should include the feedback they gave you.</a:t>
            </a:r>
          </a:p>
          <a:p>
            <a:endParaRPr lang="en-US" dirty="0"/>
          </a:p>
          <a:p>
            <a:r>
              <a:rPr lang="en-US" b="1" dirty="0"/>
              <a:t>SLIDE</a:t>
            </a:r>
          </a:p>
          <a:p>
            <a:endParaRPr lang="en-US" dirty="0"/>
          </a:p>
          <a:p>
            <a:endParaRPr lang="en-US" b="1"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67</a:t>
            </a:fld>
            <a:endParaRPr lang="en-US"/>
          </a:p>
        </p:txBody>
      </p:sp>
    </p:spTree>
    <p:extLst>
      <p:ext uri="{BB962C8B-B14F-4D97-AF65-F5344CB8AC3E}">
        <p14:creationId xmlns:p14="http://schemas.microsoft.com/office/powerpoint/2010/main" val="3337112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solidFill>
                  <a:srgbClr val="FF0000"/>
                </a:solidFill>
              </a:rPr>
              <a:t>Moderator - Are there  other changes in Criterion 2 ?</a:t>
            </a:r>
          </a:p>
          <a:p>
            <a:r>
              <a:rPr lang="en-US" dirty="0">
                <a:solidFill>
                  <a:srgbClr val="FF0000"/>
                </a:solidFill>
              </a:rPr>
              <a:t> </a:t>
            </a:r>
          </a:p>
          <a:p>
            <a:pPr eaLnBrk="1" hangingPunct="1"/>
            <a:r>
              <a:rPr lang="en-US" altLang="en-US" sz="1300" dirty="0">
                <a:latin typeface="Times" panose="02020603050405020304" pitchFamily="18" charset="0"/>
              </a:rPr>
              <a:t>Yes and no.</a:t>
            </a:r>
          </a:p>
          <a:p>
            <a:pPr eaLnBrk="1" hangingPunct="1"/>
            <a:endParaRPr lang="en-US" altLang="en-US" sz="1300" dirty="0">
              <a:latin typeface="Times" panose="02020603050405020304" pitchFamily="18" charset="0"/>
            </a:endParaRPr>
          </a:p>
          <a:p>
            <a:pPr eaLnBrk="1" hangingPunct="1"/>
            <a:r>
              <a:rPr lang="en-US" altLang="en-US" sz="1300" dirty="0">
                <a:latin typeface="Times" panose="02020603050405020304" pitchFamily="18" charset="0"/>
              </a:rPr>
              <a:t>There are several inquires that cover details that you should have considered when formulating your plans. These inquires are carried forward from previous RFPs. If you included these details in your plan, you need only indicate where in the plan they can be found. If these details are not in your plan, please write a narrative response to the inquiry. These details include;</a:t>
            </a:r>
          </a:p>
          <a:p>
            <a:pPr eaLnBrk="1" hangingPunct="1"/>
            <a:endParaRPr lang="en-US" altLang="en-US" sz="1300" dirty="0">
              <a:latin typeface="Times" panose="02020603050405020304" pitchFamily="18" charset="0"/>
            </a:endParaRPr>
          </a:p>
          <a:p>
            <a:pPr eaLnBrk="1" hangingPunct="1"/>
            <a:r>
              <a:rPr lang="en-US" altLang="en-US" sz="1300" dirty="0">
                <a:latin typeface="Times" panose="02020603050405020304" pitchFamily="18" charset="0"/>
              </a:rPr>
              <a:t>Identification: How you decide which cases you will refer for PAI, your process for referral – from intake to placement, and staff involved</a:t>
            </a:r>
          </a:p>
          <a:p>
            <a:pPr eaLnBrk="1" hangingPunct="1"/>
            <a:endParaRPr lang="en-US" altLang="en-US" sz="1300" dirty="0">
              <a:latin typeface="Times" panose="02020603050405020304" pitchFamily="18" charset="0"/>
            </a:endParaRPr>
          </a:p>
          <a:p>
            <a:pPr eaLnBrk="1" hangingPunct="1"/>
            <a:r>
              <a:rPr lang="en-US" altLang="en-US" sz="1300" dirty="0">
                <a:latin typeface="Times" panose="02020603050405020304" pitchFamily="18" charset="0"/>
              </a:rPr>
              <a:t>Quality Control and Oversight: Please describe your process for recruiting and selecting private attorneys, and the ways in which you plan to support their efforts, which may include training, mentoring, etc.</a:t>
            </a:r>
          </a:p>
          <a:p>
            <a:pPr eaLnBrk="1" hangingPunct="1"/>
            <a:endParaRPr lang="en-US" altLang="en-US" sz="1300" dirty="0">
              <a:latin typeface="Times" panose="02020603050405020304" pitchFamily="18" charset="0"/>
            </a:endParaRPr>
          </a:p>
          <a:p>
            <a:pPr eaLnBrk="1" hangingPunct="1"/>
            <a:r>
              <a:rPr lang="en-US" altLang="en-US" sz="1300" dirty="0">
                <a:latin typeface="Times" panose="02020603050405020304" pitchFamily="18" charset="0"/>
              </a:rPr>
              <a:t>Partnerships:  Please tell us if you have established partnerships with law schools, bar associations, corporate counsels, or whomever to assist with recruitment or development of PAI efforts.</a:t>
            </a:r>
          </a:p>
          <a:p>
            <a:endParaRPr lang="en-US" dirty="0"/>
          </a:p>
          <a:p>
            <a:endParaRPr lang="en-US" dirty="0"/>
          </a:p>
          <a:p>
            <a:r>
              <a:rPr lang="en-US" b="1" dirty="0"/>
              <a:t>SLIDE</a:t>
            </a:r>
          </a:p>
          <a:p>
            <a:endParaRPr lang="en-US"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68</a:t>
            </a:fld>
            <a:endParaRPr lang="en-US"/>
          </a:p>
        </p:txBody>
      </p:sp>
    </p:spTree>
    <p:extLst>
      <p:ext uri="{BB962C8B-B14F-4D97-AF65-F5344CB8AC3E}">
        <p14:creationId xmlns:p14="http://schemas.microsoft.com/office/powerpoint/2010/main" val="41425580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rgbClr val="FF0000"/>
                </a:solidFill>
              </a:rPr>
              <a:t>Moderator -  Is there anything else about PAI</a:t>
            </a:r>
          </a:p>
          <a:p>
            <a:r>
              <a:rPr lang="en-US" dirty="0">
                <a:solidFill>
                  <a:srgbClr val="FF0000"/>
                </a:solidFill>
              </a:rPr>
              <a:t> </a:t>
            </a:r>
          </a:p>
          <a:p>
            <a:pPr eaLnBrk="1" hangingPunct="1"/>
            <a:r>
              <a:rPr lang="en-US" altLang="en-US" dirty="0">
                <a:latin typeface="Times" panose="02020603050405020304" pitchFamily="18" charset="0"/>
              </a:rPr>
              <a:t>Finally, the PAI section asks you to identify and describe the major challenges you encounter in your efforts to include private attorneys in your service delivery, whatever the source of the challenge, as well as your plans and efforts to overcome them.</a:t>
            </a: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As before, if your plan includes this information, please indicate where in your plan we will find it.  If not, please write a narrative response to the inquiry.</a:t>
            </a:r>
          </a:p>
          <a:p>
            <a:endParaRPr lang="en-US" dirty="0"/>
          </a:p>
          <a:p>
            <a:endParaRPr lang="en-US" dirty="0"/>
          </a:p>
          <a:p>
            <a:r>
              <a:rPr lang="en-US" b="1" dirty="0"/>
              <a:t>SLIDE</a:t>
            </a:r>
          </a:p>
          <a:p>
            <a:endParaRPr lang="en-US"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69</a:t>
            </a:fld>
            <a:endParaRPr lang="en-US"/>
          </a:p>
        </p:txBody>
      </p:sp>
    </p:spTree>
    <p:extLst>
      <p:ext uri="{BB962C8B-B14F-4D97-AF65-F5344CB8AC3E}">
        <p14:creationId xmlns:p14="http://schemas.microsoft.com/office/powerpoint/2010/main" val="24334180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514"/>
            <a:ext cx="5486400" cy="4296666"/>
          </a:xfrm>
        </p:spPr>
        <p:txBody>
          <a:bodyPr>
            <a:normAutofit/>
          </a:bodyPr>
          <a:lstStyle/>
          <a:p>
            <a:pPr eaLnBrk="1" hangingPunct="1"/>
            <a:r>
              <a:rPr lang="en-US" altLang="en-US" dirty="0">
                <a:solidFill>
                  <a:srgbClr val="FF0000"/>
                </a:solidFill>
                <a:latin typeface="Times" panose="02020603050405020304" pitchFamily="18" charset="0"/>
              </a:rPr>
              <a:t>Moderator – What does Criterion 3 cover?</a:t>
            </a:r>
          </a:p>
          <a:p>
            <a:pPr eaLnBrk="1" hangingPunct="1"/>
            <a:endParaRPr lang="en-US" altLang="en-US" dirty="0">
              <a:latin typeface="Times" panose="02020603050405020304" pitchFamily="18" charset="0"/>
            </a:endParaRP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 Criterion 3 gives you the opportunity to describe the indirect client services that you offer. In your narrative you should provide detail that explains the legal education topics you cover, how people get access - whether in person, online, social media, by pamphlet or leaflet, etc. – and the numbers of people who you reach. It also helps if you identify the needs these services are meant to address and why</a:t>
            </a: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Similarly, please provide descriptions of the assistance you provide for Pro Se litigants. This type of assistance is more than education: It could be forms, clinics, self-help desks, etc. Detail the types of pro se assistance you provide, and whether you have evaluated their effectiveness. If you evaluate these services, please tell us how.</a:t>
            </a:r>
          </a:p>
          <a:p>
            <a:endParaRPr lang="en-US" dirty="0"/>
          </a:p>
          <a:p>
            <a:r>
              <a:rPr lang="en-US" dirty="0"/>
              <a:t>Now we’ll take a quick look at Criterion 4</a:t>
            </a:r>
          </a:p>
          <a:p>
            <a:endParaRPr lang="en-US" dirty="0"/>
          </a:p>
          <a:p>
            <a:endParaRPr lang="en-US" dirty="0"/>
          </a:p>
          <a:p>
            <a:r>
              <a:rPr lang="en-US" b="1" dirty="0"/>
              <a:t>SLIDE</a:t>
            </a:r>
          </a:p>
          <a:p>
            <a:endParaRPr lang="en-US" dirty="0"/>
          </a:p>
          <a:p>
            <a:endParaRPr lang="en-US" b="1"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70</a:t>
            </a:fld>
            <a:endParaRPr lang="en-US"/>
          </a:p>
        </p:txBody>
      </p:sp>
    </p:spTree>
    <p:extLst>
      <p:ext uri="{BB962C8B-B14F-4D97-AF65-F5344CB8AC3E}">
        <p14:creationId xmlns:p14="http://schemas.microsoft.com/office/powerpoint/2010/main" val="3356948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b="1" dirty="0"/>
              <a:t>SLIDE</a:t>
            </a:r>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6</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5234" y="7924800"/>
            <a:ext cx="1240536" cy="1240536"/>
          </a:xfrm>
          <a:prstGeom prst="rect">
            <a:avLst/>
          </a:prstGeom>
        </p:spPr>
      </p:pic>
    </p:spTree>
    <p:extLst>
      <p:ext uri="{BB962C8B-B14F-4D97-AF65-F5344CB8AC3E}">
        <p14:creationId xmlns:p14="http://schemas.microsoft.com/office/powerpoint/2010/main" val="18898223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a:latin typeface="Times" panose="02020603050405020304" pitchFamily="18" charset="0"/>
              </a:rPr>
              <a:t>Criterion 4 is the last under PA3. There is no inquiry for this Criterion. There is only a chart. It asks you to describe three examples of your efforts with other stakeholders, partners, and local-state- national advocacy organizations and how they beneficially impact systemic legal problems that affect your client population.</a:t>
            </a:r>
          </a:p>
          <a:p>
            <a:endParaRPr lang="en-US" altLang="en-US" dirty="0">
              <a:latin typeface="Times" panose="02020603050405020304" pitchFamily="18" charset="0"/>
            </a:endParaRPr>
          </a:p>
          <a:p>
            <a:r>
              <a:rPr lang="en-US" altLang="en-US" dirty="0">
                <a:latin typeface="Times" panose="02020603050405020304" pitchFamily="18" charset="0"/>
              </a:rPr>
              <a:t>Now let’s discuss the rest of the charts.</a:t>
            </a:r>
          </a:p>
          <a:p>
            <a:endParaRPr lang="en-US" dirty="0"/>
          </a:p>
          <a:p>
            <a:endParaRPr lang="en-US" dirty="0"/>
          </a:p>
          <a:p>
            <a:endParaRPr lang="en-US" dirty="0"/>
          </a:p>
          <a:p>
            <a:r>
              <a:rPr lang="en-US" b="1" dirty="0"/>
              <a:t>SLIDE</a:t>
            </a:r>
          </a:p>
          <a:p>
            <a:endParaRPr lang="en-US"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71</a:t>
            </a:fld>
            <a:endParaRPr lang="en-US"/>
          </a:p>
        </p:txBody>
      </p:sp>
    </p:spTree>
    <p:extLst>
      <p:ext uri="{BB962C8B-B14F-4D97-AF65-F5344CB8AC3E}">
        <p14:creationId xmlns:p14="http://schemas.microsoft.com/office/powerpoint/2010/main" val="39584670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eaLnBrk="1" hangingPunct="1"/>
            <a:r>
              <a:rPr lang="en-US" altLang="en-US" dirty="0">
                <a:latin typeface="Times" panose="02020603050405020304" pitchFamily="18" charset="0"/>
              </a:rPr>
              <a:t>There are 13 charts throughout Performance Area 3 that are duplicated from the 2018 RFP. Please complete them all.</a:t>
            </a: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Most of these charts are lists or matrices which require you to choose from the selections included in the chart.</a:t>
            </a: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Two charts ask you to compare your case closures with your prior year’s report. When answering whether you experienced a decline of more than 20% in staff case closures or PAI case closure, please compare your 2017 grant activity reports to your 2016 reports to produce the answer. Then provide a simple yes or no.</a:t>
            </a:r>
          </a:p>
          <a:p>
            <a:endParaRPr lang="en-US" dirty="0"/>
          </a:p>
          <a:p>
            <a:r>
              <a:rPr lang="en-US" dirty="0">
                <a:solidFill>
                  <a:srgbClr val="FF0000"/>
                </a:solidFill>
              </a:rPr>
              <a:t>Moderator - What do you think is the most important chart?</a:t>
            </a:r>
          </a:p>
          <a:p>
            <a:endParaRPr lang="en-US" dirty="0"/>
          </a:p>
          <a:p>
            <a:r>
              <a:rPr lang="en-US" altLang="en-US" dirty="0">
                <a:latin typeface="Times" panose="02020603050405020304" pitchFamily="18" charset="0"/>
              </a:rPr>
              <a:t>The two charts for staff and PAI accomplishments that require narratives are probably the most important. You should examine your work for 2017 and include the accomplishments that make you most proud or demonstrate the greatest client benefits. This is your opportunity to make your case about the quality of your work. These need not be individual cases.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72</a:t>
            </a:fld>
            <a:endParaRPr lang="en-US"/>
          </a:p>
        </p:txBody>
      </p:sp>
    </p:spTree>
    <p:extLst>
      <p:ext uri="{BB962C8B-B14F-4D97-AF65-F5344CB8AC3E}">
        <p14:creationId xmlns:p14="http://schemas.microsoft.com/office/powerpoint/2010/main" val="5420084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eaLnBrk="1" hangingPunct="1"/>
            <a:r>
              <a:rPr lang="en-US" altLang="en-US" dirty="0">
                <a:latin typeface="Times" panose="02020603050405020304" pitchFamily="18" charset="0"/>
              </a:rPr>
              <a:t>There is one new chart in the 2019 RFP. It asks whether you have an advocacy manual and when it was last revised. You need only answer yes or no, and if yes please include the date when you last updated the manual.</a:t>
            </a:r>
          </a:p>
          <a:p>
            <a:pPr eaLnBrk="1" hangingPunct="1"/>
            <a:endParaRPr lang="en-US" altLang="en-US" dirty="0">
              <a:latin typeface="Times" panose="02020603050405020304" pitchFamily="18" charset="0"/>
            </a:endParaRPr>
          </a:p>
          <a:p>
            <a:pPr eaLnBrk="1" hangingPunct="1"/>
            <a:r>
              <a:rPr lang="en-US" dirty="0">
                <a:latin typeface="Times New Roman" panose="02020603050405020304" pitchFamily="18" charset="0"/>
                <a:cs typeface="Times New Roman" panose="02020603050405020304" pitchFamily="18" charset="0"/>
              </a:rPr>
              <a:t>One last word about the charts: compare them to the information in both your responses to the RFP and any documents you previously submitted. For example, be sure the general PAI chart and PAI case closure chart are not in conflict w/ recent CSRs.</a:t>
            </a:r>
          </a:p>
          <a:p>
            <a:pPr eaLnBrk="1" hangingPunct="1"/>
            <a:endParaRPr lang="en-US" altLang="en-US" dirty="0">
              <a:latin typeface="Times" panose="02020603050405020304" pitchFamily="18" charset="0"/>
            </a:endParaRPr>
          </a:p>
          <a:p>
            <a:pPr eaLnBrk="1" hangingPunct="1"/>
            <a:endParaRPr lang="en-US" altLang="en-US" dirty="0">
              <a:latin typeface="Times" panose="02020603050405020304" pitchFamily="18" charset="0"/>
            </a:endParaRP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Now I’ll hand off to Evora Thomas who will go through Performance Area 4 with you.</a:t>
            </a:r>
          </a:p>
          <a:p>
            <a:endParaRPr lang="en-US"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73</a:t>
            </a:fld>
            <a:endParaRPr lang="en-US"/>
          </a:p>
        </p:txBody>
      </p:sp>
    </p:spTree>
    <p:extLst>
      <p:ext uri="{BB962C8B-B14F-4D97-AF65-F5344CB8AC3E}">
        <p14:creationId xmlns:p14="http://schemas.microsoft.com/office/powerpoint/2010/main" val="34907717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Performance Area Four is </a:t>
            </a:r>
            <a:r>
              <a:rPr lang="en-US" sz="1200" i="1" kern="1200" dirty="0">
                <a:solidFill>
                  <a:schemeClr val="tx1"/>
                </a:solidFill>
                <a:effectLst/>
                <a:latin typeface="+mn-lt"/>
                <a:ea typeface="+mn-ea"/>
                <a:cs typeface="+mn-cs"/>
              </a:rPr>
              <a:t>Effectiveness of Governance, Leadership, and Administration</a:t>
            </a:r>
            <a:endParaRPr lang="en-US" sz="1200" kern="1200" dirty="0">
              <a:solidFill>
                <a:schemeClr val="tx1"/>
              </a:solidFill>
              <a:effectLst/>
              <a:latin typeface="+mn-lt"/>
              <a:ea typeface="+mn-ea"/>
              <a:cs typeface="+mn-cs"/>
            </a:endParaRPr>
          </a:p>
          <a:p>
            <a:endParaRPr lang="en-US" altLang="en-US" dirty="0"/>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74</a:t>
            </a:fld>
            <a:endParaRPr lang="en-US"/>
          </a:p>
        </p:txBody>
      </p:sp>
    </p:spTree>
    <p:extLst>
      <p:ext uri="{BB962C8B-B14F-4D97-AF65-F5344CB8AC3E}">
        <p14:creationId xmlns:p14="http://schemas.microsoft.com/office/powerpoint/2010/main" val="19495166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sz="1200" kern="1200" dirty="0">
                <a:solidFill>
                  <a:schemeClr val="tx1"/>
                </a:solidFill>
                <a:effectLst/>
                <a:latin typeface="+mn-lt"/>
                <a:ea typeface="+mn-ea"/>
                <a:cs typeface="+mn-cs"/>
              </a:rPr>
              <a:t>Performance Area Four has nine criteria, but the RFP only addresses only 8 of them. Under Performance Area Four, the RFP has 19 inquiries and X charts to complete.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Through the inquiries under Performance Area Four, applicants provide LSC with information about its leadership and management of its operations.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Criterion 1 addresses Board Governance</a:t>
            </a:r>
          </a:p>
          <a:p>
            <a:pPr lvl="0"/>
            <a:r>
              <a:rPr lang="en-US" sz="1200" kern="1200" dirty="0">
                <a:solidFill>
                  <a:schemeClr val="tx1"/>
                </a:solidFill>
                <a:effectLst/>
                <a:latin typeface="+mn-lt"/>
                <a:ea typeface="+mn-ea"/>
                <a:cs typeface="+mn-cs"/>
              </a:rPr>
              <a:t>Criterion 2 covers Leadership</a:t>
            </a:r>
          </a:p>
          <a:p>
            <a:pPr lvl="0"/>
            <a:r>
              <a:rPr lang="en-US" sz="1200" kern="1200" dirty="0">
                <a:solidFill>
                  <a:schemeClr val="tx1"/>
                </a:solidFill>
                <a:effectLst/>
                <a:latin typeface="+mn-lt"/>
                <a:ea typeface="+mn-ea"/>
                <a:cs typeface="+mn-cs"/>
              </a:rPr>
              <a:t>Criterion 3 </a:t>
            </a:r>
            <a:r>
              <a:rPr lang="en-US" dirty="0"/>
              <a:t>focuses on</a:t>
            </a:r>
            <a:r>
              <a:rPr lang="en-US" sz="1200" kern="1200" dirty="0">
                <a:solidFill>
                  <a:schemeClr val="tx1"/>
                </a:solidFill>
                <a:effectLst/>
                <a:latin typeface="+mn-lt"/>
                <a:ea typeface="+mn-ea"/>
                <a:cs typeface="+mn-cs"/>
              </a:rPr>
              <a:t> Overall management and administration</a:t>
            </a:r>
          </a:p>
          <a:p>
            <a:pPr lvl="0"/>
            <a:r>
              <a:rPr lang="en-US" sz="1200" kern="1200" dirty="0">
                <a:solidFill>
                  <a:schemeClr val="tx1"/>
                </a:solidFill>
                <a:effectLst/>
                <a:latin typeface="+mn-lt"/>
                <a:ea typeface="+mn-ea"/>
                <a:cs typeface="+mn-cs"/>
              </a:rPr>
              <a:t>Criterion 4 covers Financial administration</a:t>
            </a:r>
          </a:p>
          <a:p>
            <a:pPr lvl="0"/>
            <a:r>
              <a:rPr lang="en-US" sz="1200" kern="1200" dirty="0">
                <a:solidFill>
                  <a:schemeClr val="tx1"/>
                </a:solidFill>
                <a:effectLst/>
                <a:latin typeface="+mn-lt"/>
                <a:ea typeface="+mn-ea"/>
                <a:cs typeface="+mn-cs"/>
              </a:rPr>
              <a:t>Criterion 5 </a:t>
            </a:r>
            <a:r>
              <a:rPr lang="en-US" dirty="0"/>
              <a:t>addresses</a:t>
            </a:r>
            <a:r>
              <a:rPr lang="en-US" sz="1200" kern="1200" dirty="0">
                <a:solidFill>
                  <a:schemeClr val="tx1"/>
                </a:solidFill>
                <a:effectLst/>
                <a:latin typeface="+mn-lt"/>
                <a:ea typeface="+mn-ea"/>
                <a:cs typeface="+mn-cs"/>
              </a:rPr>
              <a:t> Human resources administration</a:t>
            </a:r>
          </a:p>
          <a:p>
            <a:pPr lvl="0"/>
            <a:r>
              <a:rPr lang="en-US" sz="1200" kern="1200" dirty="0">
                <a:solidFill>
                  <a:schemeClr val="tx1"/>
                </a:solidFill>
                <a:effectLst/>
                <a:latin typeface="+mn-lt"/>
                <a:ea typeface="+mn-ea"/>
                <a:cs typeface="+mn-cs"/>
              </a:rPr>
              <a:t>Criterion 6 covers Internal communications</a:t>
            </a:r>
          </a:p>
          <a:p>
            <a:pPr lvl="0"/>
            <a:r>
              <a:rPr lang="en-US" sz="1200" kern="1200" dirty="0">
                <a:solidFill>
                  <a:schemeClr val="tx1"/>
                </a:solidFill>
                <a:effectLst/>
                <a:latin typeface="+mn-lt"/>
                <a:ea typeface="+mn-ea"/>
                <a:cs typeface="+mn-cs"/>
              </a:rPr>
              <a:t>Criterion 7 focuses on General resource development and maintenance</a:t>
            </a:r>
          </a:p>
          <a:p>
            <a:pPr lvl="0"/>
            <a:r>
              <a:rPr lang="en-US" sz="1200" kern="1200" dirty="0">
                <a:solidFill>
                  <a:schemeClr val="tx1"/>
                </a:solidFill>
                <a:effectLst/>
                <a:latin typeface="+mn-lt"/>
                <a:ea typeface="+mn-ea"/>
                <a:cs typeface="+mn-cs"/>
              </a:rPr>
              <a:t>Criterion 9 covers Participation in an integrated legal services delivery system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Applicant responses to Performance Area 4 should provide an overview of the organization. </a:t>
            </a:r>
            <a:r>
              <a:rPr lang="en-US" dirty="0">
                <a:solidFill>
                  <a:srgbClr val="000000"/>
                </a:solidFill>
              </a:rPr>
              <a:t>Performance Area 4 includes 16 inquiries and 5 charts</a:t>
            </a:r>
            <a:r>
              <a:rPr lang="en-US" sz="1200" kern="1200" dirty="0">
                <a:solidFill>
                  <a:schemeClr val="tx1"/>
                </a:solidFill>
                <a:effectLst/>
                <a:latin typeface="+mn-lt"/>
                <a:ea typeface="+mn-ea"/>
                <a:cs typeface="+mn-cs"/>
              </a:rPr>
              <a:t> and responses are weighted at </a:t>
            </a:r>
            <a:r>
              <a:rPr lang="en-US" sz="1200" b="1" kern="1200" dirty="0">
                <a:solidFill>
                  <a:schemeClr val="tx1"/>
                </a:solidFill>
                <a:effectLst/>
                <a:latin typeface="+mn-lt"/>
                <a:ea typeface="+mn-ea"/>
                <a:cs typeface="+mn-cs"/>
              </a:rPr>
              <a:t>27%</a:t>
            </a:r>
            <a:r>
              <a:rPr lang="en-US" sz="1200" kern="1200" dirty="0">
                <a:solidFill>
                  <a:schemeClr val="tx1"/>
                </a:solidFill>
                <a:effectLst/>
                <a:latin typeface="+mn-lt"/>
                <a:ea typeface="+mn-ea"/>
                <a:cs typeface="+mn-cs"/>
              </a:rPr>
              <a:t> of the total application score.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LSC examines the extent of collaboration between leadership and management to achieve the mission. In addition, in performance area 4, LSC examines the process for managing 5 key areas. They are financial management, human resources, compliance, fundraising, and technology.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of the documents submitted to LSC that are relevant to Performance Area Four include 1) Information on staffing; the program’s organizational chart; the 990; the technology plan; resumes of key organizational leaders, including the executive director or CEO, the deputy director, the litigation director, the chief financial officer, and the board chair/president. </a:t>
            </a:r>
          </a:p>
          <a:p>
            <a:pPr algn="just">
              <a:defRPr/>
            </a:pPr>
            <a:endParaRPr lang="en-US" sz="1400" dirty="0"/>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75</a:t>
            </a:fld>
            <a:endParaRPr lang="en-US"/>
          </a:p>
        </p:txBody>
      </p:sp>
    </p:spTree>
    <p:extLst>
      <p:ext uri="{BB962C8B-B14F-4D97-AF65-F5344CB8AC3E}">
        <p14:creationId xmlns:p14="http://schemas.microsoft.com/office/powerpoint/2010/main" val="34989096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sz="1200" kern="1200" dirty="0">
                <a:solidFill>
                  <a:schemeClr val="tx1"/>
                </a:solidFill>
                <a:effectLst/>
                <a:latin typeface="+mn-lt"/>
                <a:ea typeface="+mn-ea"/>
                <a:cs typeface="+mn-cs"/>
              </a:rPr>
              <a:t>Performance Area Four has nine criteria, but the RFP only addresses only 8 of them. Under Performance Area Four, the RFP has 19 inquiries and X charts to complete.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Through the inquiries under Performance Ara Four, applicants provide LSC with information about its leadership and management of its operations.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Criterion 1 covers Board Governance</a:t>
            </a:r>
          </a:p>
          <a:p>
            <a:pPr lvl="0"/>
            <a:r>
              <a:rPr lang="en-US" sz="1200" kern="1200" dirty="0">
                <a:solidFill>
                  <a:schemeClr val="tx1"/>
                </a:solidFill>
                <a:effectLst/>
                <a:latin typeface="+mn-lt"/>
                <a:ea typeface="+mn-ea"/>
                <a:cs typeface="+mn-cs"/>
              </a:rPr>
              <a:t>Criterion 2 covers Leadership</a:t>
            </a:r>
          </a:p>
          <a:p>
            <a:pPr lvl="0"/>
            <a:r>
              <a:rPr lang="en-US" sz="1200" kern="1200" dirty="0">
                <a:solidFill>
                  <a:schemeClr val="tx1"/>
                </a:solidFill>
                <a:effectLst/>
                <a:latin typeface="+mn-lt"/>
                <a:ea typeface="+mn-ea"/>
                <a:cs typeface="+mn-cs"/>
              </a:rPr>
              <a:t>Criterion 3 covers Overall management and administration</a:t>
            </a:r>
          </a:p>
          <a:p>
            <a:pPr lvl="0"/>
            <a:r>
              <a:rPr lang="en-US" sz="1200" kern="1200" dirty="0">
                <a:solidFill>
                  <a:schemeClr val="tx1"/>
                </a:solidFill>
                <a:effectLst/>
                <a:latin typeface="+mn-lt"/>
                <a:ea typeface="+mn-ea"/>
                <a:cs typeface="+mn-cs"/>
              </a:rPr>
              <a:t>Criterion 4 covers Financial administration</a:t>
            </a:r>
          </a:p>
          <a:p>
            <a:pPr lvl="0"/>
            <a:r>
              <a:rPr lang="en-US" sz="1200" kern="1200" dirty="0">
                <a:solidFill>
                  <a:schemeClr val="tx1"/>
                </a:solidFill>
                <a:effectLst/>
                <a:latin typeface="+mn-lt"/>
                <a:ea typeface="+mn-ea"/>
                <a:cs typeface="+mn-cs"/>
              </a:rPr>
              <a:t>Criterion 5 covers Human resources administration</a:t>
            </a:r>
          </a:p>
          <a:p>
            <a:pPr lvl="0"/>
            <a:r>
              <a:rPr lang="en-US" sz="1200" kern="1200" dirty="0">
                <a:solidFill>
                  <a:schemeClr val="tx1"/>
                </a:solidFill>
                <a:effectLst/>
                <a:latin typeface="+mn-lt"/>
                <a:ea typeface="+mn-ea"/>
                <a:cs typeface="+mn-cs"/>
              </a:rPr>
              <a:t>Criterion 6 covers Internal communications</a:t>
            </a:r>
          </a:p>
          <a:p>
            <a:pPr lvl="0"/>
            <a:r>
              <a:rPr lang="en-US" sz="1200" kern="1200" dirty="0">
                <a:solidFill>
                  <a:schemeClr val="tx1"/>
                </a:solidFill>
                <a:effectLst/>
                <a:latin typeface="+mn-lt"/>
                <a:ea typeface="+mn-ea"/>
                <a:cs typeface="+mn-cs"/>
              </a:rPr>
              <a:t>Criterion 7 covers General resource development and maintenance</a:t>
            </a:r>
          </a:p>
          <a:p>
            <a:pPr lvl="0"/>
            <a:r>
              <a:rPr lang="en-US" sz="1200" kern="1200" dirty="0">
                <a:solidFill>
                  <a:schemeClr val="tx1"/>
                </a:solidFill>
                <a:effectLst/>
                <a:latin typeface="+mn-lt"/>
                <a:ea typeface="+mn-ea"/>
                <a:cs typeface="+mn-cs"/>
              </a:rPr>
              <a:t>Criterion 9 covers Participation in an integrated legal services delivery system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Applicant responses to Performance Area 4 should provide an overview of the organization and responses are weighted at 27% of the total application score.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LSC examines the extent of collaboration between leadership and management to achieve the mission. In addition, in performance area 4, LSC examines the process for managing 5 key areas. They are financial management, human resources, compliance, fundraising, and technology.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of the documents submitted to LSC that are relevant to Performance Area Four include 1) Information on staffing; The program’s organizational chart; the 990; the technology plan; Resumes of key organizational leaders, including the ED, the deputy director, the litigation director, the chief financial officer, and the board chair/president. </a:t>
            </a:r>
          </a:p>
          <a:p>
            <a:pPr algn="just">
              <a:defRPr/>
            </a:pPr>
            <a:endParaRPr lang="en-US" sz="1400" dirty="0"/>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76</a:t>
            </a:fld>
            <a:endParaRPr lang="en-US"/>
          </a:p>
        </p:txBody>
      </p:sp>
    </p:spTree>
    <p:extLst>
      <p:ext uri="{BB962C8B-B14F-4D97-AF65-F5344CB8AC3E}">
        <p14:creationId xmlns:p14="http://schemas.microsoft.com/office/powerpoint/2010/main" val="21474869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lvl="0"/>
            <a:r>
              <a:rPr lang="en-US" sz="1200" kern="1200" dirty="0">
                <a:solidFill>
                  <a:schemeClr val="tx1"/>
                </a:solidFill>
                <a:effectLst/>
                <a:latin typeface="+mn-lt"/>
                <a:ea typeface="+mn-ea"/>
                <a:cs typeface="+mn-cs"/>
              </a:rPr>
              <a:t>Criterion 1 addresses the effectiveness of the board’s oversight and its compliance with 45 CFR part 1607, which includes the governing body structure. There are five major areas of inquiry that must be described concerning the board of directors: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first is COMPOSITION or the diversity of the board and the extent to which the composition of the board reflects the geographic, racial, gender, and ethnic diversity of the service area.</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Second, applicants should describe formal or informal training approaches that teach the responsibilities of board membership.</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Third, “Oversight and Leadership” focuses on how the board handles major policy decisions and key challenges through program evaluation, strategic planning, and resource development or fundraising.</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Fourth, “Evaluation of the Executive Director” discusses the process for conducting the last evaluation.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And finally, “Overlapping Board Members and Conflicts of Interest” inquiries about how potential conflicts of interest are identified and addressed.</a:t>
            </a:r>
          </a:p>
          <a:p>
            <a:pPr>
              <a:defRPr/>
            </a:pPr>
            <a:endParaRPr lang="en-US" dirty="0"/>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77</a:t>
            </a:fld>
            <a:endParaRPr lang="en-US"/>
          </a:p>
        </p:txBody>
      </p:sp>
    </p:spTree>
    <p:extLst>
      <p:ext uri="{BB962C8B-B14F-4D97-AF65-F5344CB8AC3E}">
        <p14:creationId xmlns:p14="http://schemas.microsoft.com/office/powerpoint/2010/main" val="30562443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mn-ea"/>
                <a:cs typeface="+mn-cs"/>
              </a:rPr>
              <a:t>Criterion 1 captures information on applicant’s governing body and structure.  All applicants must have a governing or policy body consistent with the requirements of 45 CFR Part 1607.</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Specifically, this regulation requires:</a:t>
            </a:r>
            <a:endParaRPr lang="en-US" sz="1100" kern="1200" dirty="0">
              <a:solidFill>
                <a:schemeClr val="tx1"/>
              </a:solidFill>
              <a:effectLst/>
              <a:latin typeface="+mn-lt"/>
              <a:ea typeface="+mn-ea"/>
              <a:cs typeface="+mn-cs"/>
            </a:endParaRPr>
          </a:p>
          <a:p>
            <a:pPr lvl="1"/>
            <a:r>
              <a:rPr lang="en-US" sz="1200" dirty="0">
                <a:effectLst/>
              </a:rPr>
              <a:t>At least one-third of the governing body be client-eligible members;</a:t>
            </a:r>
            <a:endParaRPr lang="en-US" dirty="0">
              <a:effectLst/>
            </a:endParaRPr>
          </a:p>
          <a:p>
            <a:pPr lvl="1"/>
            <a:r>
              <a:rPr lang="en-US" sz="1200" dirty="0">
                <a:effectLst/>
              </a:rPr>
              <a:t>At least sixty percent of the governing body be attorneys; and </a:t>
            </a:r>
            <a:endParaRPr lang="en-US" dirty="0">
              <a:effectLst/>
            </a:endParaRPr>
          </a:p>
          <a:p>
            <a:pPr lvl="1"/>
            <a:r>
              <a:rPr lang="en-US" sz="1200" dirty="0">
                <a:effectLst/>
              </a:rPr>
              <a:t>That the majority of the governing body members be “McCollum” attorneys</a:t>
            </a:r>
            <a:endParaRPr lang="en-US" dirty="0">
              <a:effectLst/>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dirty="0"/>
              <a:t>Based on the number of filled board positions that an applicant reports, </a:t>
            </a:r>
            <a:r>
              <a:rPr lang="en-US" sz="1200" i="1" dirty="0">
                <a:effectLst/>
              </a:rPr>
              <a:t>LSC Grants </a:t>
            </a:r>
            <a:r>
              <a:rPr lang="en-US" sz="1200" dirty="0">
                <a:effectLst/>
              </a:rPr>
              <a:t>will automatically calculate whether an applicant is in compliance with the regulation.</a:t>
            </a:r>
          </a:p>
          <a:p>
            <a:pPr lvl="0"/>
            <a:endParaRPr lang="en-US" dirty="0">
              <a:effectLst/>
            </a:endParaRPr>
          </a:p>
          <a:p>
            <a:pPr lvl="0" algn="just"/>
            <a:r>
              <a:rPr lang="en-US" sz="1200" dirty="0">
                <a:effectLst/>
              </a:rPr>
              <a:t>An applicant that is not in </a:t>
            </a:r>
            <a:r>
              <a:rPr lang="en-US" dirty="0"/>
              <a:t>compliance at the time the application is submitted will </a:t>
            </a:r>
            <a:r>
              <a:rPr lang="en-US" sz="1200" dirty="0">
                <a:effectLst/>
              </a:rPr>
              <a:t>need to submit a plan for coming into compliance. The plan should provide sufficient detail to demonstrate how vacancies will be filled. In addition to the written plan, applicants out of compliance will receive a letter from LSC’s VP of Grants Management.  The letter will be sent to the program’s board president and executive director and will provide specific information about the next steps a grantee must take to become compliant, including a timeline. </a:t>
            </a:r>
            <a:endParaRPr lang="en-US" dirty="0">
              <a:effectLst/>
            </a:endParaRPr>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a:p>
            <a:pPr>
              <a:defRPr/>
            </a:pPr>
            <a:endParaRPr lang="en-US" dirty="0"/>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78</a:t>
            </a:fld>
            <a:endParaRPr lang="en-US"/>
          </a:p>
        </p:txBody>
      </p:sp>
    </p:spTree>
    <p:extLst>
      <p:ext uri="{BB962C8B-B14F-4D97-AF65-F5344CB8AC3E}">
        <p14:creationId xmlns:p14="http://schemas.microsoft.com/office/powerpoint/2010/main" val="31706562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mn-ea"/>
                <a:cs typeface="+mn-cs"/>
              </a:rPr>
              <a:t>Applicants will be required to complete a chart under this criterion that deals with a number of policies and practices.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LSC is interested in knowing:</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marL="627063" lvl="1" indent="-171450">
              <a:buFont typeface="Arial" panose="020B0604020202020204" pitchFamily="34" charset="0"/>
              <a:buChar char="•"/>
            </a:pPr>
            <a:r>
              <a:rPr lang="en-US" sz="1200" kern="1200" dirty="0">
                <a:solidFill>
                  <a:schemeClr val="tx1"/>
                </a:solidFill>
                <a:effectLst/>
                <a:latin typeface="+mn-lt"/>
                <a:ea typeface="+mn-ea"/>
                <a:cs typeface="+mn-cs"/>
              </a:rPr>
              <a:t>how many full board meetings were held in the last two calendar years</a:t>
            </a:r>
            <a:endParaRPr lang="en-US" sz="1100" kern="1200" dirty="0">
              <a:solidFill>
                <a:schemeClr val="tx1"/>
              </a:solidFill>
              <a:effectLst/>
              <a:latin typeface="+mn-lt"/>
              <a:ea typeface="+mn-ea"/>
              <a:cs typeface="+mn-cs"/>
            </a:endParaRPr>
          </a:p>
          <a:p>
            <a:pPr marL="627063" lvl="1" indent="-171450">
              <a:buFont typeface="Arial" panose="020B0604020202020204" pitchFamily="34" charset="0"/>
              <a:buChar char="•"/>
            </a:pPr>
            <a:r>
              <a:rPr lang="en-US" sz="1200" kern="1200" dirty="0">
                <a:solidFill>
                  <a:schemeClr val="tx1"/>
                </a:solidFill>
                <a:effectLst/>
                <a:latin typeface="+mn-lt"/>
                <a:ea typeface="+mn-ea"/>
                <a:cs typeface="+mn-cs"/>
              </a:rPr>
              <a:t>how many of those meetings did not have a quorum of board members</a:t>
            </a:r>
            <a:endParaRPr lang="en-US" sz="1100" kern="1200" dirty="0">
              <a:solidFill>
                <a:schemeClr val="tx1"/>
              </a:solidFill>
              <a:effectLst/>
              <a:latin typeface="+mn-lt"/>
              <a:ea typeface="+mn-ea"/>
              <a:cs typeface="+mn-cs"/>
            </a:endParaRPr>
          </a:p>
          <a:p>
            <a:pPr marL="627063" lvl="1" indent="-171450">
              <a:buFont typeface="Arial" panose="020B0604020202020204" pitchFamily="34" charset="0"/>
              <a:buChar char="•"/>
            </a:pPr>
            <a:r>
              <a:rPr lang="en-US" sz="1200" kern="1200" dirty="0">
                <a:solidFill>
                  <a:schemeClr val="tx1"/>
                </a:solidFill>
                <a:effectLst/>
                <a:latin typeface="+mn-lt"/>
                <a:ea typeface="+mn-ea"/>
                <a:cs typeface="+mn-cs"/>
              </a:rPr>
              <a:t>whether the board has a written policy or practice of dealings with conflicts of interest or potential conflicts of interest</a:t>
            </a:r>
            <a:endParaRPr lang="en-US" sz="1100" kern="1200" dirty="0">
              <a:solidFill>
                <a:schemeClr val="tx1"/>
              </a:solidFill>
              <a:effectLst/>
              <a:latin typeface="+mn-lt"/>
              <a:ea typeface="+mn-ea"/>
              <a:cs typeface="+mn-cs"/>
            </a:endParaRPr>
          </a:p>
          <a:p>
            <a:pPr marL="627063" lvl="1" indent="-171450">
              <a:buFont typeface="Arial" panose="020B0604020202020204" pitchFamily="34" charset="0"/>
              <a:buChar char="•"/>
            </a:pPr>
            <a:r>
              <a:rPr lang="en-US" sz="1200" kern="1200" dirty="0">
                <a:solidFill>
                  <a:schemeClr val="tx1"/>
                </a:solidFill>
                <a:effectLst/>
                <a:latin typeface="+mn-lt"/>
                <a:ea typeface="+mn-ea"/>
                <a:cs typeface="+mn-cs"/>
              </a:rPr>
              <a:t>whether the board has term limits </a:t>
            </a:r>
            <a:endParaRPr lang="en-US" sz="1100" kern="1200" dirty="0">
              <a:solidFill>
                <a:schemeClr val="tx1"/>
              </a:solidFill>
              <a:effectLst/>
              <a:latin typeface="+mn-lt"/>
              <a:ea typeface="+mn-ea"/>
              <a:cs typeface="+mn-cs"/>
            </a:endParaRPr>
          </a:p>
          <a:p>
            <a:pPr marL="627063" lvl="1" indent="-171450">
              <a:buFont typeface="Arial" panose="020B0604020202020204" pitchFamily="34" charset="0"/>
              <a:buChar char="•"/>
            </a:pPr>
            <a:r>
              <a:rPr lang="en-US" sz="1200" kern="1200" dirty="0">
                <a:solidFill>
                  <a:schemeClr val="tx1"/>
                </a:solidFill>
                <a:effectLst/>
                <a:latin typeface="+mn-lt"/>
                <a:ea typeface="+mn-ea"/>
                <a:cs typeface="+mn-cs"/>
              </a:rPr>
              <a:t>whether board members are provided with an orientation on board responsibilities</a:t>
            </a:r>
            <a:endParaRPr lang="en-US" sz="1100" kern="1200" dirty="0">
              <a:solidFill>
                <a:schemeClr val="tx1"/>
              </a:solidFill>
              <a:effectLst/>
              <a:latin typeface="+mn-lt"/>
              <a:ea typeface="+mn-ea"/>
              <a:cs typeface="+mn-cs"/>
            </a:endParaRPr>
          </a:p>
          <a:p>
            <a:pPr marL="627063" lvl="1" indent="-171450">
              <a:buFont typeface="Arial" panose="020B0604020202020204" pitchFamily="34" charset="0"/>
              <a:buChar char="•"/>
            </a:pPr>
            <a:r>
              <a:rPr lang="en-US" sz="1200" kern="1200" dirty="0">
                <a:solidFill>
                  <a:schemeClr val="tx1"/>
                </a:solidFill>
                <a:effectLst/>
                <a:latin typeface="+mn-lt"/>
                <a:ea typeface="+mn-ea"/>
                <a:cs typeface="+mn-cs"/>
              </a:rPr>
              <a:t>whether board members have received copies of the LSC Act and regulations AND</a:t>
            </a:r>
            <a:endParaRPr lang="en-US" sz="1100" kern="1200" dirty="0">
              <a:solidFill>
                <a:schemeClr val="tx1"/>
              </a:solidFill>
              <a:effectLst/>
              <a:latin typeface="+mn-lt"/>
              <a:ea typeface="+mn-ea"/>
              <a:cs typeface="+mn-cs"/>
            </a:endParaRPr>
          </a:p>
          <a:p>
            <a:pPr marL="627063" lvl="1" indent="-171450">
              <a:buFont typeface="Arial" panose="020B0604020202020204" pitchFamily="34" charset="0"/>
              <a:buChar char="•"/>
            </a:pPr>
            <a:r>
              <a:rPr lang="en-US" sz="1200" kern="1200" dirty="0">
                <a:solidFill>
                  <a:schemeClr val="tx1"/>
                </a:solidFill>
                <a:effectLst/>
                <a:latin typeface="+mn-lt"/>
                <a:ea typeface="+mn-ea"/>
                <a:cs typeface="+mn-cs"/>
              </a:rPr>
              <a:t>whether the board includes a member with expertise in accounting or auditing. </a:t>
            </a:r>
            <a:endParaRPr lang="en-US" sz="1100" kern="1200" dirty="0">
              <a:solidFill>
                <a:schemeClr val="tx1"/>
              </a:solidFill>
              <a:effectLst/>
              <a:latin typeface="+mn-lt"/>
              <a:ea typeface="+mn-ea"/>
              <a:cs typeface="+mn-cs"/>
            </a:endParaRPr>
          </a:p>
          <a:p>
            <a:pPr>
              <a:defRPr/>
            </a:pPr>
            <a:endParaRPr lang="en-US" dirty="0"/>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79</a:t>
            </a:fld>
            <a:endParaRPr lang="en-US"/>
          </a:p>
        </p:txBody>
      </p:sp>
    </p:spTree>
    <p:extLst>
      <p:ext uri="{BB962C8B-B14F-4D97-AF65-F5344CB8AC3E}">
        <p14:creationId xmlns:p14="http://schemas.microsoft.com/office/powerpoint/2010/main" val="340291257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In this chart, applicants are asked to supply information to LSC about its board committees and how frequently committees meet. LSC in interested in knowing what committees a board has and whether the committees are meeting regularly throughout the year to engage in specific oversight activities. </a:t>
            </a:r>
          </a:p>
          <a:p>
            <a:pPr>
              <a:defRPr/>
            </a:pPr>
            <a:endParaRPr lang="en-US" dirty="0"/>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80</a:t>
            </a:fld>
            <a:endParaRPr lang="en-US"/>
          </a:p>
        </p:txBody>
      </p:sp>
    </p:spTree>
    <p:extLst>
      <p:ext uri="{BB962C8B-B14F-4D97-AF65-F5344CB8AC3E}">
        <p14:creationId xmlns:p14="http://schemas.microsoft.com/office/powerpoint/2010/main" val="4287323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LSC grants process was mandated by Congress in 1996, and is governed by the LSC regulation on competitive bidding at 45 C.F.R. Part 1634. The regulation outlines several purposes of the LSC grants process, which you can see on your screen right now, or you can refer to 45 CFR Part 1634.</a:t>
            </a:r>
          </a:p>
          <a:p>
            <a:endParaRPr lang="en-US" dirty="0"/>
          </a:p>
          <a:p>
            <a:endParaRPr lang="en-US" dirty="0"/>
          </a:p>
          <a:p>
            <a:r>
              <a:rPr lang="en-US" b="1" dirty="0"/>
              <a:t>SLIDE</a:t>
            </a:r>
          </a:p>
          <a:p>
            <a:endParaRPr lang="en-US" b="1"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7</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5234" y="7924800"/>
            <a:ext cx="1240536" cy="1240536"/>
          </a:xfrm>
          <a:prstGeom prst="rect">
            <a:avLst/>
          </a:prstGeom>
        </p:spPr>
      </p:pic>
    </p:spTree>
    <p:extLst>
      <p:ext uri="{BB962C8B-B14F-4D97-AF65-F5344CB8AC3E}">
        <p14:creationId xmlns:p14="http://schemas.microsoft.com/office/powerpoint/2010/main" val="6232364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Under this chart, applicants are asked to enter the date of the last evaluation of the executive director and when the next planned evaluation of the executive director is expected to occur. </a:t>
            </a:r>
          </a:p>
          <a:p>
            <a:pPr>
              <a:defRPr/>
            </a:pPr>
            <a:endParaRPr lang="en-US" dirty="0"/>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81</a:t>
            </a:fld>
            <a:endParaRPr lang="en-US"/>
          </a:p>
        </p:txBody>
      </p:sp>
    </p:spTree>
    <p:extLst>
      <p:ext uri="{BB962C8B-B14F-4D97-AF65-F5344CB8AC3E}">
        <p14:creationId xmlns:p14="http://schemas.microsoft.com/office/powerpoint/2010/main" val="14195349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Criterion 2 concerns the ability of the applicant to provide effective leadership that establishes and maintains a shared vision and mission.  The applicant response should identify key staff and describe their qualifications and responsibilities.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RFP examines the opportunities that an applicant provides for the development of future, diverse leaders; and, whether there is a written leadership succession plan. The inclusion of diverse leadership is an important consideration in planning and the reviewer will cross-reference other data, such as the organizational chart, staffing chart, and resumes in reviewing criterion 2.</a:t>
            </a:r>
          </a:p>
          <a:p>
            <a:r>
              <a:rPr lang="en-US" sz="1200" kern="1200" dirty="0">
                <a:solidFill>
                  <a:schemeClr val="tx1"/>
                </a:solidFill>
                <a:effectLst/>
                <a:latin typeface="+mn-lt"/>
                <a:ea typeface="+mn-ea"/>
                <a:cs typeface="+mn-cs"/>
              </a:rPr>
              <a:t> </a:t>
            </a:r>
          </a:p>
          <a:p>
            <a:pPr marL="171450" indent="-171450">
              <a:buFont typeface="Arial" pitchFamily="34" charset="0"/>
              <a:buChar char="•"/>
              <a:defRPr/>
            </a:pPr>
            <a:endParaRPr lang="en-US" sz="1600" dirty="0">
              <a:solidFill>
                <a:srgbClr val="000000"/>
              </a:solidFill>
            </a:endParaRPr>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82</a:t>
            </a:fld>
            <a:endParaRPr lang="en-US"/>
          </a:p>
        </p:txBody>
      </p:sp>
    </p:spTree>
    <p:extLst>
      <p:ext uri="{BB962C8B-B14F-4D97-AF65-F5344CB8AC3E}">
        <p14:creationId xmlns:p14="http://schemas.microsoft.com/office/powerpoint/2010/main" val="3111967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marL="393700" lvl="1" indent="-285750">
              <a:buFont typeface="Arial" pitchFamily="34" charset="0"/>
              <a:buChar char="•"/>
              <a:defRPr/>
            </a:pPr>
            <a:r>
              <a:rPr lang="en-US" sz="1400" dirty="0"/>
              <a:t>Criterion 3 addresses efforts to ensure effective management and administration, by reviewing:</a:t>
            </a:r>
          </a:p>
          <a:p>
            <a:pPr marL="908050" lvl="2" indent="-342900">
              <a:buFont typeface="Arial" pitchFamily="34" charset="0"/>
              <a:buChar char="•"/>
              <a:defRPr/>
            </a:pPr>
            <a:r>
              <a:rPr lang="en-US" sz="1400" dirty="0"/>
              <a:t>The Management Structure and Use of Middle Managers</a:t>
            </a:r>
          </a:p>
          <a:p>
            <a:pPr marL="908050" lvl="2" indent="-342900">
              <a:buFont typeface="Arial" pitchFamily="34" charset="0"/>
              <a:buChar char="•"/>
              <a:defRPr/>
            </a:pPr>
            <a:r>
              <a:rPr lang="en-US" sz="1400" dirty="0"/>
              <a:t>The Process for involving staff, board and others in policy matters; and</a:t>
            </a:r>
          </a:p>
          <a:p>
            <a:pPr marL="908050" lvl="2" indent="-342900">
              <a:buFont typeface="Arial" pitchFamily="34" charset="0"/>
              <a:buChar char="•"/>
              <a:defRPr/>
            </a:pPr>
            <a:r>
              <a:rPr lang="en-US" sz="1400" dirty="0"/>
              <a:t>The applicant’s systems and procedures that ensure compliance and enforcement of LSC’s policies and regulatory requirements. </a:t>
            </a:r>
          </a:p>
          <a:p>
            <a:pPr marL="565150" lvl="2">
              <a:buFont typeface="Arial" pitchFamily="34" charset="0"/>
              <a:buNone/>
              <a:defRPr/>
            </a:pPr>
            <a:endParaRPr lang="en-US" dirty="0"/>
          </a:p>
          <a:p>
            <a:pPr marL="173422" indent="-173422">
              <a:buFont typeface="Arial" pitchFamily="34" charset="0"/>
              <a:buChar char="•"/>
              <a:defRPr/>
            </a:pPr>
            <a:r>
              <a:rPr lang="en-US" sz="1400" dirty="0"/>
              <a:t>The Applicant’s responses should describe how managers communicate and coordinate in decision making and carrying out their responsibilities.  </a:t>
            </a:r>
          </a:p>
          <a:p>
            <a:pPr>
              <a:defRPr/>
            </a:pPr>
            <a:endParaRPr lang="en-US" dirty="0"/>
          </a:p>
          <a:p>
            <a:pPr marL="173422" indent="-173422">
              <a:buFont typeface="Arial" pitchFamily="34" charset="0"/>
              <a:buChar char="•"/>
              <a:defRPr/>
            </a:pPr>
            <a:r>
              <a:rPr lang="en-US" sz="1400" dirty="0"/>
              <a:t>The Reviewer will also evaluate the applicant’s plan for continuity of its operations in the event of an emergency or disaster; its technology planning process and implementation of new technologies.</a:t>
            </a:r>
          </a:p>
          <a:p>
            <a:pPr marL="173422" indent="-173422">
              <a:buFont typeface="Arial" pitchFamily="34" charset="0"/>
              <a:buChar char="•"/>
              <a:defRPr/>
            </a:pPr>
            <a:endParaRPr lang="en-US" sz="1400" dirty="0"/>
          </a:p>
          <a:p>
            <a:pPr marL="173422" indent="-173422">
              <a:buFont typeface="Arial" pitchFamily="34" charset="0"/>
              <a:buChar char="•"/>
              <a:defRPr/>
            </a:pPr>
            <a:r>
              <a:rPr lang="en-US" sz="1400" dirty="0"/>
              <a:t>the Reviewer will rely on Form K on technology, Applicant’s Technology Plan, and the Continuity of Operations chart that is a part of the RFP.</a:t>
            </a:r>
          </a:p>
          <a:p>
            <a:pPr>
              <a:defRPr/>
            </a:pPr>
            <a:endParaRPr lang="en-US" dirty="0"/>
          </a:p>
        </p:txBody>
      </p:sp>
      <p:sp>
        <p:nvSpPr>
          <p:cNvPr id="4" name="Slide Number Placeholder 3"/>
          <p:cNvSpPr>
            <a:spLocks noGrp="1"/>
          </p:cNvSpPr>
          <p:nvPr>
            <p:ph type="sldNum" sz="quarter" idx="5"/>
          </p:nvPr>
        </p:nvSpPr>
        <p:spPr/>
        <p:txBody>
          <a:bodyPr/>
          <a:lstStyle/>
          <a:p>
            <a:pPr>
              <a:defRPr/>
            </a:pPr>
            <a:fld id="{C66B017C-EBFE-4813-A6F1-2777A5FDA9C4}" type="slidenum">
              <a:rPr lang="en-US" smtClean="0"/>
              <a:pPr>
                <a:defRPr/>
              </a:pPr>
              <a:t>83</a:t>
            </a:fld>
            <a:endParaRPr lang="en-US" dirty="0"/>
          </a:p>
        </p:txBody>
      </p:sp>
    </p:spTree>
    <p:extLst>
      <p:ext uri="{BB962C8B-B14F-4D97-AF65-F5344CB8AC3E}">
        <p14:creationId xmlns:p14="http://schemas.microsoft.com/office/powerpoint/2010/main" val="38176424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lgn="just">
              <a:buFont typeface="Arial" pitchFamily="34" charset="0"/>
              <a:buChar char="•"/>
              <a:defRPr/>
            </a:pPr>
            <a:r>
              <a:rPr lang="en-US" sz="1400" dirty="0">
                <a:solidFill>
                  <a:srgbClr val="000000"/>
                </a:solidFill>
              </a:rPr>
              <a:t>Criterion 4, on  </a:t>
            </a:r>
            <a:r>
              <a:rPr lang="en-US" sz="1400" b="1" dirty="0">
                <a:solidFill>
                  <a:srgbClr val="000000"/>
                </a:solidFill>
              </a:rPr>
              <a:t>Financial Administration</a:t>
            </a:r>
            <a:r>
              <a:rPr lang="en-US" sz="1400" dirty="0">
                <a:solidFill>
                  <a:srgbClr val="000000"/>
                </a:solidFill>
              </a:rPr>
              <a:t>, addresses the applicant's capacity to effectively manage  financial resources with appropriate systems and procedures for budget planning and accounting. </a:t>
            </a:r>
          </a:p>
          <a:p>
            <a:pPr marL="171450" indent="-171450">
              <a:buFont typeface="Arial" pitchFamily="34" charset="0"/>
              <a:buChar char="•"/>
              <a:defRPr/>
            </a:pPr>
            <a:endParaRPr lang="en-US" sz="1400" dirty="0">
              <a:solidFill>
                <a:srgbClr val="000000"/>
              </a:solidFill>
            </a:endParaRPr>
          </a:p>
          <a:p>
            <a:pPr marL="171450" indent="-171450" algn="just">
              <a:buFont typeface="Arial" pitchFamily="34" charset="0"/>
              <a:buChar char="•"/>
              <a:defRPr/>
            </a:pPr>
            <a:r>
              <a:rPr lang="en-US" sz="1400" dirty="0">
                <a:solidFill>
                  <a:srgbClr val="000000"/>
                </a:solidFill>
              </a:rPr>
              <a:t>There are no RFP Inquiries or Charts for this Criterion. </a:t>
            </a:r>
          </a:p>
          <a:p>
            <a:pPr marL="171450" indent="-171450" algn="just">
              <a:buFont typeface="Arial" pitchFamily="34" charset="0"/>
              <a:buChar char="•"/>
              <a:defRPr/>
            </a:pPr>
            <a:endParaRPr lang="en-US" sz="1400" dirty="0">
              <a:solidFill>
                <a:srgbClr val="000000"/>
              </a:solidFill>
            </a:endParaRPr>
          </a:p>
          <a:p>
            <a:pPr marL="171450" indent="-171450" algn="just">
              <a:buFont typeface="Arial" pitchFamily="34" charset="0"/>
              <a:buChar char="•"/>
              <a:defRPr/>
            </a:pPr>
            <a:r>
              <a:rPr lang="en-US" sz="1400" dirty="0">
                <a:solidFill>
                  <a:srgbClr val="000000"/>
                </a:solidFill>
              </a:rPr>
              <a:t>A more detailed evaluation of financial management is contained in another section of the RFP and will be discussed later in today’s presentation.	</a:t>
            </a:r>
          </a:p>
        </p:txBody>
      </p:sp>
      <p:sp>
        <p:nvSpPr>
          <p:cNvPr id="4" name="Slide Number Placeholder 3"/>
          <p:cNvSpPr>
            <a:spLocks noGrp="1"/>
          </p:cNvSpPr>
          <p:nvPr>
            <p:ph type="sldNum" sz="quarter" idx="5"/>
          </p:nvPr>
        </p:nvSpPr>
        <p:spPr/>
        <p:txBody>
          <a:bodyPr/>
          <a:lstStyle/>
          <a:p>
            <a:pPr>
              <a:defRPr/>
            </a:pPr>
            <a:fld id="{9E13FB7B-895F-45E8-A44A-A8A5C7CFFA6F}" type="slidenum">
              <a:rPr lang="en-US" smtClean="0"/>
              <a:pPr>
                <a:defRPr/>
              </a:pPr>
              <a:t>84</a:t>
            </a:fld>
            <a:endParaRPr lang="en-US" dirty="0"/>
          </a:p>
        </p:txBody>
      </p:sp>
    </p:spTree>
    <p:extLst>
      <p:ext uri="{BB962C8B-B14F-4D97-AF65-F5344CB8AC3E}">
        <p14:creationId xmlns:p14="http://schemas.microsoft.com/office/powerpoint/2010/main" val="236006681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44588" y="731838"/>
            <a:ext cx="4618037"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buFontTx/>
              <a:buChar char="•"/>
            </a:pPr>
            <a:r>
              <a:rPr lang="en-US" altLang="en-US" sz="1400" dirty="0"/>
              <a:t>In Criterion 5,  </a:t>
            </a:r>
            <a:r>
              <a:rPr lang="en-US" altLang="en-US" sz="1400" b="1" dirty="0"/>
              <a:t>Human Resources Administration</a:t>
            </a:r>
            <a:r>
              <a:rPr lang="en-US" altLang="en-US" sz="1400" dirty="0"/>
              <a:t>, the Applicant should describe its process for staff evaluations and other aspects of Human Resources administration, including:</a:t>
            </a:r>
          </a:p>
          <a:p>
            <a:pPr marL="741363" lvl="1" indent="-285750">
              <a:buFont typeface="Wingdings" pitchFamily="2" charset="2"/>
              <a:buChar char="Ø"/>
            </a:pPr>
            <a:r>
              <a:rPr lang="en-US" altLang="en-US" sz="1400" dirty="0"/>
              <a:t>The number of human resources staff and their qualifications and training</a:t>
            </a:r>
          </a:p>
          <a:p>
            <a:pPr marL="741363" lvl="1" indent="-285750">
              <a:buFont typeface="Wingdings" pitchFamily="2" charset="2"/>
              <a:buChar char="Ø"/>
            </a:pPr>
            <a:r>
              <a:rPr lang="en-US" altLang="en-US" sz="1400" dirty="0"/>
              <a:t>Administration of salaries and benefits</a:t>
            </a:r>
          </a:p>
          <a:p>
            <a:pPr marL="741363" lvl="1" indent="-285750">
              <a:buFont typeface="Wingdings" pitchFamily="2" charset="2"/>
              <a:buChar char="Ø"/>
            </a:pPr>
            <a:r>
              <a:rPr lang="en-US" altLang="en-US" sz="1400" dirty="0"/>
              <a:t>Review of personnel plans and policies</a:t>
            </a:r>
          </a:p>
          <a:p>
            <a:pPr marL="741363" lvl="1" indent="-285750">
              <a:buFont typeface="Wingdings" pitchFamily="2" charset="2"/>
              <a:buChar char="Ø"/>
            </a:pPr>
            <a:r>
              <a:rPr lang="en-US" altLang="en-US" sz="1400" dirty="0"/>
              <a:t>How the applicant resolves employee complaints; and, </a:t>
            </a:r>
          </a:p>
          <a:p>
            <a:pPr marL="741363" lvl="1" indent="-285750">
              <a:buFont typeface="Wingdings" pitchFamily="2" charset="2"/>
              <a:buChar char="Ø"/>
            </a:pPr>
            <a:r>
              <a:rPr lang="en-US" altLang="en-US" sz="1400" dirty="0"/>
              <a:t>The applicant’s recruitment and retention strategies.</a:t>
            </a:r>
          </a:p>
          <a:p>
            <a:pPr marL="741363" lvl="1" indent="-285750">
              <a:buFont typeface="Wingdings" pitchFamily="2" charset="2"/>
              <a:buChar char="Ø"/>
            </a:pPr>
            <a:endParaRPr lang="en-US" altLang="en-US" sz="1400" dirty="0"/>
          </a:p>
          <a:p>
            <a:pPr marL="741363" lvl="1" indent="-285750">
              <a:buFont typeface="Wingdings" pitchFamily="2" charset="2"/>
              <a:buChar char="Ø"/>
            </a:pPr>
            <a:endParaRPr lang="en-US" altLang="en-US" sz="1400" dirty="0"/>
          </a:p>
          <a:p>
            <a:pPr marL="741363" lvl="1" indent="-285750">
              <a:buFont typeface="Wingdings" pitchFamily="2" charset="2"/>
              <a:buChar char="Ø"/>
            </a:pPr>
            <a:r>
              <a:rPr lang="en-US" altLang="en-US" sz="1400" dirty="0"/>
              <a:t>There is one chart associated with this Criterion  that addresses the evaluation of staff.</a:t>
            </a:r>
          </a:p>
          <a:p>
            <a:pPr marL="741363" lvl="1" indent="-285750">
              <a:buFont typeface="Wingdings" pitchFamily="2" charset="2"/>
              <a:buChar char="Ø"/>
            </a:pPr>
            <a:endParaRPr lang="en-US" altLang="en-US" dirty="0"/>
          </a:p>
        </p:txBody>
      </p:sp>
      <p:sp>
        <p:nvSpPr>
          <p:cNvPr id="4" name="Slide Number Placeholder 3"/>
          <p:cNvSpPr>
            <a:spLocks noGrp="1"/>
          </p:cNvSpPr>
          <p:nvPr>
            <p:ph type="sldNum" sz="quarter" idx="5"/>
          </p:nvPr>
        </p:nvSpPr>
        <p:spPr/>
        <p:txBody>
          <a:bodyPr/>
          <a:lstStyle/>
          <a:p>
            <a:pPr>
              <a:defRPr/>
            </a:pPr>
            <a:fld id="{7F3183E1-D174-4245-9EAA-3FB39EFBA277}" type="slidenum">
              <a:rPr lang="en-US" smtClean="0"/>
              <a:pPr>
                <a:defRPr/>
              </a:pPr>
              <a:t>85</a:t>
            </a:fld>
            <a:endParaRPr lang="en-US" dirty="0"/>
          </a:p>
        </p:txBody>
      </p:sp>
    </p:spTree>
    <p:extLst>
      <p:ext uri="{BB962C8B-B14F-4D97-AF65-F5344CB8AC3E}">
        <p14:creationId xmlns:p14="http://schemas.microsoft.com/office/powerpoint/2010/main" val="17449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altLang="en-US" sz="1400" dirty="0"/>
              <a:t>In Criterion 6 the applicant should describe how it maintains effective</a:t>
            </a:r>
            <a:r>
              <a:rPr lang="en-US" altLang="en-US" sz="1400" b="1" dirty="0"/>
              <a:t> internal communications</a:t>
            </a:r>
            <a:r>
              <a:rPr lang="en-US" altLang="en-US" sz="1400" dirty="0"/>
              <a:t>. The reviewer will consider effective policies and procedures for promoting regular internal staff communication to assess the cohesiveness of the organization.</a:t>
            </a:r>
          </a:p>
          <a:p>
            <a:pPr algn="just"/>
            <a:endParaRPr lang="en-US" altLang="en-US" sz="1400" dirty="0"/>
          </a:p>
          <a:p>
            <a:pPr algn="just"/>
            <a:endParaRPr lang="en-US" altLang="en-US" sz="1400" dirty="0"/>
          </a:p>
          <a:p>
            <a:pPr algn="just"/>
            <a:endParaRPr lang="en-US" altLang="en-US" sz="1400" dirty="0"/>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86</a:t>
            </a:fld>
            <a:endParaRPr lang="en-US"/>
          </a:p>
        </p:txBody>
      </p:sp>
    </p:spTree>
    <p:extLst>
      <p:ext uri="{BB962C8B-B14F-4D97-AF65-F5344CB8AC3E}">
        <p14:creationId xmlns:p14="http://schemas.microsoft.com/office/powerpoint/2010/main" val="807756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038" indent="-173038" algn="just">
              <a:buFontTx/>
              <a:buChar char="•"/>
            </a:pPr>
            <a:r>
              <a:rPr lang="en-US" altLang="en-US" sz="1400" dirty="0"/>
              <a:t>In Criterion 7 the reviewer will explore the extent to which the Applicant maintains and expands its funding and how the Applicant maximizes  its access to outside resources. </a:t>
            </a:r>
          </a:p>
          <a:p>
            <a:pPr marL="173038" indent="-173038" algn="just">
              <a:buFontTx/>
              <a:buChar char="•"/>
            </a:pPr>
            <a:r>
              <a:rPr lang="en-US" altLang="en-US" sz="1400" dirty="0"/>
              <a:t>The RFP looks  at the Applicant’s resource development  staffing capacity, use of consultants and specific activities, including how the program publicizes its accomplishments.  </a:t>
            </a:r>
          </a:p>
          <a:p>
            <a:pPr marL="173038" indent="-173038" algn="just">
              <a:buFontTx/>
              <a:buChar char="•"/>
            </a:pPr>
            <a:r>
              <a:rPr lang="en-US" altLang="en-US" sz="1400" dirty="0"/>
              <a:t>The RFP also requires Applicants to </a:t>
            </a:r>
            <a:r>
              <a:rPr lang="en-US" altLang="en-US" sz="1400" b="1" i="1" dirty="0"/>
              <a:t>upload their board approved resource development plan</a:t>
            </a:r>
            <a:r>
              <a:rPr lang="en-US" altLang="en-US" sz="1400" dirty="0"/>
              <a:t>.</a:t>
            </a:r>
            <a:endParaRPr lang="en-US" altLang="en-US" dirty="0"/>
          </a:p>
          <a:p>
            <a:pPr marL="107950" lvl="1" algn="just"/>
            <a:endParaRPr lang="en-US" altLang="en-US" sz="1400" b="1" dirty="0"/>
          </a:p>
          <a:p>
            <a:pPr marL="173038" indent="-173038">
              <a:buFontTx/>
              <a:buChar char="•"/>
            </a:pPr>
            <a:r>
              <a:rPr lang="en-US" altLang="en-US" sz="1400" b="1" i="1" dirty="0"/>
              <a:t>Throughout the RFP the topics associated with </a:t>
            </a:r>
            <a:r>
              <a:rPr lang="en-US" altLang="en-US" sz="1400" b="1" dirty="0"/>
              <a:t>Criterion 8 that covers “Coherent and comprehensive delivery structure,” are addressed. So, </a:t>
            </a:r>
            <a:r>
              <a:rPr lang="en-US" altLang="en-US" sz="1400" b="1" i="1" dirty="0"/>
              <a:t> for that reason we will not be doing a  specific review of  Criterion 8 here.</a:t>
            </a:r>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87</a:t>
            </a:fld>
            <a:endParaRPr lang="en-US"/>
          </a:p>
        </p:txBody>
      </p:sp>
    </p:spTree>
    <p:extLst>
      <p:ext uri="{BB962C8B-B14F-4D97-AF65-F5344CB8AC3E}">
        <p14:creationId xmlns:p14="http://schemas.microsoft.com/office/powerpoint/2010/main" val="30149382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marL="173422" indent="-173422" algn="just">
              <a:buFont typeface="Arial" pitchFamily="34" charset="0"/>
              <a:buChar char="•"/>
              <a:defRPr/>
            </a:pPr>
            <a:r>
              <a:rPr lang="en-US" sz="1700" dirty="0"/>
              <a:t>In Criterion 9, the final criteria in performance area 4, the RFP addresses how the Applicant helps to  expand and improve legal services delivery on a statewide or regional basis. The RFP also inquires about the Applicant’s collaboration with other legal services resources.   </a:t>
            </a:r>
          </a:p>
          <a:p>
            <a:pPr algn="just">
              <a:buFont typeface="Arial" pitchFamily="34" charset="0"/>
              <a:buNone/>
              <a:defRPr/>
            </a:pPr>
            <a:endParaRPr lang="en-US" sz="1700" b="1" dirty="0"/>
          </a:p>
          <a:p>
            <a:pPr marL="173422" indent="-173422" algn="just">
              <a:buFont typeface="Arial" pitchFamily="34" charset="0"/>
              <a:buChar char="•"/>
              <a:defRPr/>
            </a:pPr>
            <a:r>
              <a:rPr lang="en-US" sz="1700" b="1" dirty="0"/>
              <a:t>For those grantees who collaborate closely with another provider </a:t>
            </a:r>
            <a:r>
              <a:rPr lang="en-US" sz="1700" dirty="0"/>
              <a:t>to provide a full range of services, it will be important for you to fully explain how you arrive at conclusions about the quality of services rendered by other providers and what adjustments in your program’s delivery model were made as a result. For this review, The RFP Chart, “</a:t>
            </a:r>
            <a:r>
              <a:rPr lang="en-US" sz="1700" b="1" dirty="0"/>
              <a:t>Accomplishments for clients with other providers</a:t>
            </a:r>
            <a:r>
              <a:rPr lang="en-US" sz="1700" dirty="0"/>
              <a:t>” will be considered. </a:t>
            </a:r>
          </a:p>
          <a:p>
            <a:pPr marL="173422" indent="-173422" algn="just">
              <a:buFont typeface="Arial" pitchFamily="34" charset="0"/>
              <a:buChar char="•"/>
              <a:defRPr/>
            </a:pPr>
            <a:endParaRPr lang="en-US" sz="1700" dirty="0"/>
          </a:p>
          <a:p>
            <a:pPr marL="173422" lvl="1" indent="-173422" algn="just">
              <a:buFont typeface="Arial" pitchFamily="34" charset="0"/>
              <a:buChar char="•"/>
              <a:defRPr/>
            </a:pPr>
            <a:r>
              <a:rPr lang="en-US" sz="2000" b="1" dirty="0"/>
              <a:t>Please also note that Applicants providing less than a full range of services are required to demonstrate to LSC’s satisfaction that it is or will be part of a delivery system that does provide a full range of legal services. </a:t>
            </a:r>
          </a:p>
          <a:p>
            <a:pPr marL="173422" indent="-173422" algn="just">
              <a:buFont typeface="Arial" pitchFamily="34" charset="0"/>
              <a:buChar char="•"/>
              <a:defRPr/>
            </a:pPr>
            <a:endParaRPr lang="en-US" sz="1500" dirty="0"/>
          </a:p>
          <a:p>
            <a:pPr marL="173422" indent="-173422" algn="just">
              <a:buFont typeface="Arial" pitchFamily="34" charset="0"/>
              <a:buChar char="•"/>
              <a:defRPr/>
            </a:pPr>
            <a:r>
              <a:rPr lang="en-US" sz="1900" dirty="0"/>
              <a:t>As a final note in preparing your responses to performance area 4 inquiries, you should try to present a clear and concise description of “the organization,” demonstrating your organizations effectiveness, efficiency and accountability. It is essential that the information submitted in the Narrative, Charts and Forms are reviewed carefully so that all information provided is consistent across the application.  </a:t>
            </a:r>
            <a:endParaRPr lang="en-US" dirty="0"/>
          </a:p>
          <a:p>
            <a:pPr>
              <a:defRPr/>
            </a:pPr>
            <a:endParaRPr lang="en-US" dirty="0"/>
          </a:p>
          <a:p>
            <a:pPr>
              <a:defRPr/>
            </a:pPr>
            <a:endParaRPr lang="en-US" dirty="0"/>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88</a:t>
            </a:fld>
            <a:endParaRPr lang="en-US"/>
          </a:p>
        </p:txBody>
      </p:sp>
    </p:spTree>
    <p:extLst>
      <p:ext uri="{BB962C8B-B14F-4D97-AF65-F5344CB8AC3E}">
        <p14:creationId xmlns:p14="http://schemas.microsoft.com/office/powerpoint/2010/main" val="42886231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89</a:t>
            </a:fld>
            <a:endParaRPr lang="en-US"/>
          </a:p>
        </p:txBody>
      </p:sp>
    </p:spTree>
    <p:extLst>
      <p:ext uri="{BB962C8B-B14F-4D97-AF65-F5344CB8AC3E}">
        <p14:creationId xmlns:p14="http://schemas.microsoft.com/office/powerpoint/2010/main" val="3910703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90</a:t>
            </a:fld>
            <a:endParaRPr lang="en-US"/>
          </a:p>
        </p:txBody>
      </p:sp>
    </p:spTree>
    <p:extLst>
      <p:ext uri="{BB962C8B-B14F-4D97-AF65-F5344CB8AC3E}">
        <p14:creationId xmlns:p14="http://schemas.microsoft.com/office/powerpoint/2010/main" val="3828043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LSC evaluates each applicant’s grant proposal based on the Selection Criteria at 45 CFR Part 1634, the LSC Performance Criteria, and the ABA Standards. </a:t>
            </a:r>
          </a:p>
          <a:p>
            <a:r>
              <a:rPr lang="en-US" dirty="0"/>
              <a:t> </a:t>
            </a:r>
          </a:p>
          <a:p>
            <a:r>
              <a:rPr lang="en-US" dirty="0"/>
              <a:t>LSC awards funds to those applicants that demonstrate the best capacity to deliver effective and efficient high-quality legal services to eligible clients.  </a:t>
            </a:r>
          </a:p>
          <a:p>
            <a:endParaRPr lang="en-US" dirty="0"/>
          </a:p>
          <a:p>
            <a:endParaRPr lang="en-US" dirty="0"/>
          </a:p>
          <a:p>
            <a:r>
              <a:rPr lang="en-US" b="1" dirty="0"/>
              <a:t>SLIDE</a:t>
            </a:r>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8</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5234" y="7924800"/>
            <a:ext cx="1240536" cy="1240536"/>
          </a:xfrm>
          <a:prstGeom prst="rect">
            <a:avLst/>
          </a:prstGeom>
        </p:spPr>
      </p:pic>
    </p:spTree>
    <p:extLst>
      <p:ext uri="{BB962C8B-B14F-4D97-AF65-F5344CB8AC3E}">
        <p14:creationId xmlns:p14="http://schemas.microsoft.com/office/powerpoint/2010/main" val="38837228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91</a:t>
            </a:fld>
            <a:endParaRPr lang="en-US"/>
          </a:p>
        </p:txBody>
      </p:sp>
    </p:spTree>
    <p:extLst>
      <p:ext uri="{BB962C8B-B14F-4D97-AF65-F5344CB8AC3E}">
        <p14:creationId xmlns:p14="http://schemas.microsoft.com/office/powerpoint/2010/main" val="88542940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92</a:t>
            </a:fld>
            <a:endParaRPr lang="en-US"/>
          </a:p>
        </p:txBody>
      </p:sp>
    </p:spTree>
    <p:extLst>
      <p:ext uri="{BB962C8B-B14F-4D97-AF65-F5344CB8AC3E}">
        <p14:creationId xmlns:p14="http://schemas.microsoft.com/office/powerpoint/2010/main" val="4718466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 name="Slide Number Placeholder 1"/>
          <p:cNvSpPr>
            <a:spLocks noGrp="1"/>
          </p:cNvSpPr>
          <p:nvPr>
            <p:ph type="sldNum" sz="quarter" idx="10"/>
          </p:nvPr>
        </p:nvSpPr>
        <p:spPr/>
        <p:txBody>
          <a:bodyPr/>
          <a:lstStyle/>
          <a:p>
            <a:pPr>
              <a:defRPr/>
            </a:pPr>
            <a:fld id="{976EEE6F-0204-4086-B615-51A2C249D8EC}" type="slidenum">
              <a:rPr lang="en-US" smtClean="0"/>
              <a:pPr>
                <a:defRPr/>
              </a:pPr>
              <a:t>93</a:t>
            </a:fld>
            <a:endParaRPr lang="en-US"/>
          </a:p>
        </p:txBody>
      </p:sp>
    </p:spTree>
    <p:extLst>
      <p:ext uri="{BB962C8B-B14F-4D97-AF65-F5344CB8AC3E}">
        <p14:creationId xmlns:p14="http://schemas.microsoft.com/office/powerpoint/2010/main" val="175462414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94</a:t>
            </a:fld>
            <a:endParaRPr lang="en-US"/>
          </a:p>
        </p:txBody>
      </p:sp>
    </p:spTree>
    <p:extLst>
      <p:ext uri="{BB962C8B-B14F-4D97-AF65-F5344CB8AC3E}">
        <p14:creationId xmlns:p14="http://schemas.microsoft.com/office/powerpoint/2010/main" val="147650706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95</a:t>
            </a:fld>
            <a:endParaRPr lang="en-US"/>
          </a:p>
        </p:txBody>
      </p:sp>
    </p:spTree>
    <p:extLst>
      <p:ext uri="{BB962C8B-B14F-4D97-AF65-F5344CB8AC3E}">
        <p14:creationId xmlns:p14="http://schemas.microsoft.com/office/powerpoint/2010/main" val="19704029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96</a:t>
            </a:fld>
            <a:endParaRPr lang="en-US"/>
          </a:p>
        </p:txBody>
      </p:sp>
    </p:spTree>
    <p:extLst>
      <p:ext uri="{BB962C8B-B14F-4D97-AF65-F5344CB8AC3E}">
        <p14:creationId xmlns:p14="http://schemas.microsoft.com/office/powerpoint/2010/main" val="337735982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97</a:t>
            </a:fld>
            <a:endParaRPr lang="en-US"/>
          </a:p>
        </p:txBody>
      </p:sp>
    </p:spTree>
    <p:extLst>
      <p:ext uri="{BB962C8B-B14F-4D97-AF65-F5344CB8AC3E}">
        <p14:creationId xmlns:p14="http://schemas.microsoft.com/office/powerpoint/2010/main" val="232856007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98</a:t>
            </a:fld>
            <a:endParaRPr lang="en-US"/>
          </a:p>
        </p:txBody>
      </p:sp>
    </p:spTree>
    <p:extLst>
      <p:ext uri="{BB962C8B-B14F-4D97-AF65-F5344CB8AC3E}">
        <p14:creationId xmlns:p14="http://schemas.microsoft.com/office/powerpoint/2010/main" val="33031633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99</a:t>
            </a:fld>
            <a:endParaRPr lang="en-US"/>
          </a:p>
        </p:txBody>
      </p:sp>
    </p:spTree>
    <p:extLst>
      <p:ext uri="{BB962C8B-B14F-4D97-AF65-F5344CB8AC3E}">
        <p14:creationId xmlns:p14="http://schemas.microsoft.com/office/powerpoint/2010/main" val="135242205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6EEE6F-0204-4086-B615-51A2C249D8EC}" type="slidenum">
              <a:rPr lang="en-US" smtClean="0"/>
              <a:pPr>
                <a:defRPr/>
              </a:pPr>
              <a:t>100</a:t>
            </a:fld>
            <a:endParaRPr lang="en-US"/>
          </a:p>
        </p:txBody>
      </p:sp>
    </p:spTree>
    <p:extLst>
      <p:ext uri="{BB962C8B-B14F-4D97-AF65-F5344CB8AC3E}">
        <p14:creationId xmlns:p14="http://schemas.microsoft.com/office/powerpoint/2010/main" val="80418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Slide Number Placeholder 5"/>
          <p:cNvSpPr txBox="1">
            <a:spLocks/>
          </p:cNvSpPr>
          <p:nvPr userDrawn="1"/>
        </p:nvSpPr>
        <p:spPr>
          <a:xfrm>
            <a:off x="3276600" y="6324600"/>
            <a:ext cx="2133600" cy="365125"/>
          </a:xfrm>
          <a:prstGeom prst="rect">
            <a:avLst/>
          </a:prstGeom>
        </p:spPr>
        <p:txBody>
          <a:bodyPr anchor="ctr"/>
          <a:lstStyle>
            <a:defPPr>
              <a:defRPr lang="en-US"/>
            </a:defPPr>
            <a:lvl1pPr algn="ctr" rtl="0" fontAlgn="auto">
              <a:spcBef>
                <a:spcPts val="0"/>
              </a:spcBef>
              <a:spcAft>
                <a:spcPts val="0"/>
              </a:spcAft>
              <a:defRPr sz="1200" kern="1200">
                <a:solidFill>
                  <a:schemeClr val="tx2"/>
                </a:solidFill>
                <a:latin typeface="+mn-lt"/>
                <a:ea typeface="+mn-ea"/>
                <a:cs typeface="+mn-cs"/>
              </a:defRPr>
            </a:lvl1pPr>
            <a:lvl2pPr marL="455613" indent="1588" algn="l" rtl="0" fontAlgn="base">
              <a:spcBef>
                <a:spcPct val="0"/>
              </a:spcBef>
              <a:spcAft>
                <a:spcPct val="0"/>
              </a:spcAft>
              <a:defRPr kern="1200">
                <a:solidFill>
                  <a:schemeClr val="tx1"/>
                </a:solidFill>
                <a:latin typeface="Arial" pitchFamily="34" charset="0"/>
                <a:ea typeface="+mn-ea"/>
                <a:cs typeface="+mn-cs"/>
              </a:defRPr>
            </a:lvl2pPr>
            <a:lvl3pPr marL="912813" indent="1588" algn="l" rtl="0" fontAlgn="base">
              <a:spcBef>
                <a:spcPct val="0"/>
              </a:spcBef>
              <a:spcAft>
                <a:spcPct val="0"/>
              </a:spcAft>
              <a:defRPr kern="1200">
                <a:solidFill>
                  <a:schemeClr val="tx1"/>
                </a:solidFill>
                <a:latin typeface="Arial" pitchFamily="34" charset="0"/>
                <a:ea typeface="+mn-ea"/>
                <a:cs typeface="+mn-cs"/>
              </a:defRPr>
            </a:lvl3pPr>
            <a:lvl4pPr marL="1370013" indent="1588" algn="l" rtl="0" fontAlgn="base">
              <a:spcBef>
                <a:spcPct val="0"/>
              </a:spcBef>
              <a:spcAft>
                <a:spcPct val="0"/>
              </a:spcAft>
              <a:defRPr kern="1200">
                <a:solidFill>
                  <a:schemeClr val="tx1"/>
                </a:solidFill>
                <a:latin typeface="Arial" pitchFamily="34" charset="0"/>
                <a:ea typeface="+mn-ea"/>
                <a:cs typeface="+mn-cs"/>
              </a:defRPr>
            </a:lvl4pPr>
            <a:lvl5pPr marL="1827213" indent="1588"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dirty="0"/>
          </a:p>
        </p:txBody>
      </p:sp>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smtClean="0"/>
            </a:lvl1pPr>
          </a:lstStyle>
          <a:p>
            <a:pPr>
              <a:defRPr/>
            </a:pPr>
            <a:fld id="{BC6D14A2-F1F1-4A21-B62D-4B27650A8E1D}" type="datetime1">
              <a:rPr lang="en-US" smtClean="0"/>
              <a:t>4/26/2018</a:t>
            </a:fld>
            <a:endParaRPr lang="en-US"/>
          </a:p>
        </p:txBody>
      </p:sp>
    </p:spTree>
    <p:extLst>
      <p:ext uri="{BB962C8B-B14F-4D97-AF65-F5344CB8AC3E}">
        <p14:creationId xmlns:p14="http://schemas.microsoft.com/office/powerpoint/2010/main" val="2222932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09BD44D-3566-4733-BD3B-1A257D1573BD}" type="datetime1">
              <a:rPr lang="en-US" smtClean="0"/>
              <a:t>4/26/2018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FE965D2-3724-4B02-B66F-C1FC5120A54F}" type="slidenum">
              <a:rPr lang="en-US"/>
              <a:pPr>
                <a:defRPr/>
              </a:pPr>
              <a:t>‹#›</a:t>
            </a:fld>
            <a:endParaRPr lang="en-US" dirty="0"/>
          </a:p>
        </p:txBody>
      </p:sp>
    </p:spTree>
    <p:extLst>
      <p:ext uri="{BB962C8B-B14F-4D97-AF65-F5344CB8AC3E}">
        <p14:creationId xmlns:p14="http://schemas.microsoft.com/office/powerpoint/2010/main" val="2857074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45FBDB6-E00A-49BC-8120-4CD313231AEA}" type="datetime1">
              <a:rPr lang="en-US" smtClean="0"/>
              <a:t>4/26/2018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917CE1-42CC-4120-B190-814CDF540EED}" type="slidenum">
              <a:rPr lang="en-US"/>
              <a:pPr>
                <a:defRPr/>
              </a:pPr>
              <a:t>‹#›</a:t>
            </a:fld>
            <a:endParaRPr lang="en-US" dirty="0"/>
          </a:p>
        </p:txBody>
      </p:sp>
    </p:spTree>
    <p:extLst>
      <p:ext uri="{BB962C8B-B14F-4D97-AF65-F5344CB8AC3E}">
        <p14:creationId xmlns:p14="http://schemas.microsoft.com/office/powerpoint/2010/main" val="1157768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E24F6F1-3708-4C36-A09B-ACCA3B22E694}" type="datetime1">
              <a:rPr lang="en-US" smtClean="0"/>
              <a:t>4/26/2018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44F385F-9E8A-4E43-A6EF-5036F28653CA}" type="slidenum">
              <a:rPr lang="en-US"/>
              <a:pPr>
                <a:defRPr/>
              </a:pPr>
              <a:t>‹#›</a:t>
            </a:fld>
            <a:endParaRPr lang="en-US" dirty="0"/>
          </a:p>
        </p:txBody>
      </p:sp>
    </p:spTree>
    <p:extLst>
      <p:ext uri="{BB962C8B-B14F-4D97-AF65-F5344CB8AC3E}">
        <p14:creationId xmlns:p14="http://schemas.microsoft.com/office/powerpoint/2010/main" val="1764949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5935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2E322D-CA48-4D24-B135-E4B50E416ABF}"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02DC-AB95-47E3-943E-D95DB633C2AF}" type="slidenum">
              <a:rPr lang="en-US" smtClean="0"/>
              <a:t>‹#›</a:t>
            </a:fld>
            <a:endParaRPr lang="en-US"/>
          </a:p>
        </p:txBody>
      </p:sp>
    </p:spTree>
    <p:extLst>
      <p:ext uri="{BB962C8B-B14F-4D97-AF65-F5344CB8AC3E}">
        <p14:creationId xmlns:p14="http://schemas.microsoft.com/office/powerpoint/2010/main" val="225669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2E322D-CA48-4D24-B135-E4B50E416ABF}"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02DC-AB95-47E3-943E-D95DB633C2AF}" type="slidenum">
              <a:rPr lang="en-US" smtClean="0"/>
              <a:t>‹#›</a:t>
            </a:fld>
            <a:endParaRPr lang="en-US"/>
          </a:p>
        </p:txBody>
      </p:sp>
    </p:spTree>
    <p:extLst>
      <p:ext uri="{BB962C8B-B14F-4D97-AF65-F5344CB8AC3E}">
        <p14:creationId xmlns:p14="http://schemas.microsoft.com/office/powerpoint/2010/main" val="2490065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2E322D-CA48-4D24-B135-E4B50E416ABF}"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02DC-AB95-47E3-943E-D95DB633C2AF}" type="slidenum">
              <a:rPr lang="en-US" smtClean="0"/>
              <a:t>‹#›</a:t>
            </a:fld>
            <a:endParaRPr lang="en-US"/>
          </a:p>
        </p:txBody>
      </p:sp>
    </p:spTree>
    <p:extLst>
      <p:ext uri="{BB962C8B-B14F-4D97-AF65-F5344CB8AC3E}">
        <p14:creationId xmlns:p14="http://schemas.microsoft.com/office/powerpoint/2010/main" val="3192398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2E322D-CA48-4D24-B135-E4B50E416ABF}"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602DC-AB95-47E3-943E-D95DB633C2AF}" type="slidenum">
              <a:rPr lang="en-US" smtClean="0"/>
              <a:t>‹#›</a:t>
            </a:fld>
            <a:endParaRPr lang="en-US"/>
          </a:p>
        </p:txBody>
      </p:sp>
    </p:spTree>
    <p:extLst>
      <p:ext uri="{BB962C8B-B14F-4D97-AF65-F5344CB8AC3E}">
        <p14:creationId xmlns:p14="http://schemas.microsoft.com/office/powerpoint/2010/main" val="730845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2E322D-CA48-4D24-B135-E4B50E416ABF}" type="datetimeFigureOut">
              <a:rPr lang="en-US" smtClean="0"/>
              <a:t>4/26/2018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4602DC-AB95-47E3-943E-D95DB633C2AF}" type="slidenum">
              <a:rPr lang="en-US" smtClean="0"/>
              <a:t>‹#›</a:t>
            </a:fld>
            <a:endParaRPr lang="en-US"/>
          </a:p>
        </p:txBody>
      </p:sp>
    </p:spTree>
    <p:extLst>
      <p:ext uri="{BB962C8B-B14F-4D97-AF65-F5344CB8AC3E}">
        <p14:creationId xmlns:p14="http://schemas.microsoft.com/office/powerpoint/2010/main" val="3383918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2E322D-CA48-4D24-B135-E4B50E416ABF}" type="datetimeFigureOut">
              <a:rPr lang="en-US" smtClean="0"/>
              <a:t>4/26/2018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602DC-AB95-47E3-943E-D95DB633C2AF}" type="slidenum">
              <a:rPr lang="en-US" smtClean="0"/>
              <a:t>‹#›</a:t>
            </a:fld>
            <a:endParaRPr lang="en-US"/>
          </a:p>
        </p:txBody>
      </p:sp>
    </p:spTree>
    <p:extLst>
      <p:ext uri="{BB962C8B-B14F-4D97-AF65-F5344CB8AC3E}">
        <p14:creationId xmlns:p14="http://schemas.microsoft.com/office/powerpoint/2010/main" val="54480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D2EA78D-767C-45AA-BEDF-EBF03FFBD3D7}" type="datetime1">
              <a:rPr lang="en-US" smtClean="0"/>
              <a:t>4/26/2018</a:t>
            </a:fld>
            <a:endParaRPr lang="en-US"/>
          </a:p>
        </p:txBody>
      </p:sp>
      <p:sp>
        <p:nvSpPr>
          <p:cNvPr id="5" name="Slide Number Placeholder 5"/>
          <p:cNvSpPr>
            <a:spLocks noGrp="1"/>
          </p:cNvSpPr>
          <p:nvPr>
            <p:ph type="sldNum" sz="quarter" idx="11"/>
          </p:nvPr>
        </p:nvSpPr>
        <p:spPr/>
        <p:txBody>
          <a:bodyPr/>
          <a:lstStyle>
            <a:lvl1pPr>
              <a:defRPr/>
            </a:lvl1pPr>
          </a:lstStyle>
          <a:p>
            <a:pPr>
              <a:defRPr/>
            </a:pPr>
            <a:fld id="{D39B1A77-8B53-4A1B-9533-82548F5FE9ED}" type="slidenum">
              <a:rPr lang="en-US"/>
              <a:pPr>
                <a:defRPr/>
              </a:pPr>
              <a:t>‹#›</a:t>
            </a:fld>
            <a:endParaRPr lang="en-US" dirty="0"/>
          </a:p>
        </p:txBody>
      </p:sp>
    </p:spTree>
    <p:extLst>
      <p:ext uri="{BB962C8B-B14F-4D97-AF65-F5344CB8AC3E}">
        <p14:creationId xmlns:p14="http://schemas.microsoft.com/office/powerpoint/2010/main" val="15633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2E322D-CA48-4D24-B135-E4B50E416ABF}" type="datetimeFigureOut">
              <a:rPr lang="en-US" smtClean="0"/>
              <a:t>4/26/2018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602DC-AB95-47E3-943E-D95DB633C2AF}" type="slidenum">
              <a:rPr lang="en-US" smtClean="0"/>
              <a:t>‹#›</a:t>
            </a:fld>
            <a:endParaRPr lang="en-US"/>
          </a:p>
        </p:txBody>
      </p:sp>
    </p:spTree>
    <p:extLst>
      <p:ext uri="{BB962C8B-B14F-4D97-AF65-F5344CB8AC3E}">
        <p14:creationId xmlns:p14="http://schemas.microsoft.com/office/powerpoint/2010/main" val="1520065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2E322D-CA48-4D24-B135-E4B50E416ABF}"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602DC-AB95-47E3-943E-D95DB633C2AF}" type="slidenum">
              <a:rPr lang="en-US" smtClean="0"/>
              <a:t>‹#›</a:t>
            </a:fld>
            <a:endParaRPr lang="en-US"/>
          </a:p>
        </p:txBody>
      </p:sp>
    </p:spTree>
    <p:extLst>
      <p:ext uri="{BB962C8B-B14F-4D97-AF65-F5344CB8AC3E}">
        <p14:creationId xmlns:p14="http://schemas.microsoft.com/office/powerpoint/2010/main" val="1168154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2E322D-CA48-4D24-B135-E4B50E416ABF}"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602DC-AB95-47E3-943E-D95DB633C2AF}" type="slidenum">
              <a:rPr lang="en-US" smtClean="0"/>
              <a:t>‹#›</a:t>
            </a:fld>
            <a:endParaRPr lang="en-US"/>
          </a:p>
        </p:txBody>
      </p:sp>
    </p:spTree>
    <p:extLst>
      <p:ext uri="{BB962C8B-B14F-4D97-AF65-F5344CB8AC3E}">
        <p14:creationId xmlns:p14="http://schemas.microsoft.com/office/powerpoint/2010/main" val="289115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2E322D-CA48-4D24-B135-E4B50E416ABF}"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02DC-AB95-47E3-943E-D95DB633C2AF}" type="slidenum">
              <a:rPr lang="en-US" smtClean="0"/>
              <a:t>‹#›</a:t>
            </a:fld>
            <a:endParaRPr lang="en-US"/>
          </a:p>
        </p:txBody>
      </p:sp>
    </p:spTree>
    <p:extLst>
      <p:ext uri="{BB962C8B-B14F-4D97-AF65-F5344CB8AC3E}">
        <p14:creationId xmlns:p14="http://schemas.microsoft.com/office/powerpoint/2010/main" val="2653271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2E322D-CA48-4D24-B135-E4B50E416ABF}"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02DC-AB95-47E3-943E-D95DB633C2AF}" type="slidenum">
              <a:rPr lang="en-US" smtClean="0"/>
              <a:t>‹#›</a:t>
            </a:fld>
            <a:endParaRPr lang="en-US"/>
          </a:p>
        </p:txBody>
      </p:sp>
    </p:spTree>
    <p:extLst>
      <p:ext uri="{BB962C8B-B14F-4D97-AF65-F5344CB8AC3E}">
        <p14:creationId xmlns:p14="http://schemas.microsoft.com/office/powerpoint/2010/main" val="293869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200" b="0" i="0">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FDB84320-221A-4D3F-9C00-2AF076676DCF}" type="datetime1">
              <a:rPr lang="en-US" smtClean="0"/>
              <a:t>4/26/2018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7010400" y="6096000"/>
            <a:ext cx="1905000" cy="457200"/>
          </a:xfrm>
          <a:ln/>
        </p:spPr>
        <p:txBody>
          <a:bodyPr/>
          <a:lstStyle>
            <a:lvl1pPr>
              <a:defRPr/>
            </a:lvl1pPr>
          </a:lstStyle>
          <a:p>
            <a:pPr>
              <a:defRPr/>
            </a:pPr>
            <a:fld id="{459528A4-3E34-453C-81E4-257E391DD026}" type="slidenum">
              <a:rPr lang="en-US"/>
              <a:pPr>
                <a:defRPr/>
              </a:pPr>
              <a:t>‹#›</a:t>
            </a:fld>
            <a:endParaRPr lang="en-US" dirty="0"/>
          </a:p>
        </p:txBody>
      </p:sp>
    </p:spTree>
    <p:extLst>
      <p:ext uri="{BB962C8B-B14F-4D97-AF65-F5344CB8AC3E}">
        <p14:creationId xmlns:p14="http://schemas.microsoft.com/office/powerpoint/2010/main" val="226984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a:t>Click to edit Master title style</a:t>
            </a:r>
          </a:p>
        </p:txBody>
      </p:sp>
      <p:sp>
        <p:nvSpPr>
          <p:cNvPr id="3" name="Content Placeholder 2"/>
          <p:cNvSpPr>
            <a:spLocks noGrp="1"/>
          </p:cNvSpPr>
          <p:nvPr>
            <p:ph idx="1"/>
          </p:nvPr>
        </p:nvSpPr>
        <p:spPr>
          <a:xfrm>
            <a:off x="685800" y="1371600"/>
            <a:ext cx="7772400" cy="4114800"/>
          </a:xfrm>
        </p:spPr>
        <p:txBody>
          <a:bodyPr/>
          <a:lstStyle>
            <a:lvl1pPr>
              <a:defRPr sz="2400">
                <a:latin typeface="Helvetica" pitchFamily="34" charset="0"/>
                <a:cs typeface="Helvetica" pitchFamily="34" charset="0"/>
              </a:defRPr>
            </a:lvl1pPr>
            <a:lvl2pPr>
              <a:defRPr sz="2400">
                <a:latin typeface="Helvetica" pitchFamily="34" charset="0"/>
                <a:cs typeface="Helvetica" pitchFamily="34" charset="0"/>
              </a:defRPr>
            </a:lvl2pPr>
            <a:lvl3pPr>
              <a:defRPr sz="2400">
                <a:latin typeface="Helvetica" pitchFamily="34" charset="0"/>
                <a:cs typeface="Helvetica" pitchFamily="34" charset="0"/>
              </a:defRPr>
            </a:lvl3pPr>
            <a:lvl4pPr>
              <a:defRPr sz="2400">
                <a:latin typeface="Helvetica" pitchFamily="34" charset="0"/>
                <a:cs typeface="Helvetica" pitchFamily="34" charset="0"/>
              </a:defRPr>
            </a:lvl4pPr>
            <a:lvl5pPr>
              <a:defRPr sz="2400">
                <a:latin typeface="Helvetica" pitchFamily="34" charset="0"/>
                <a:cs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D5240975-72D7-4C0B-836D-7558EF740AD6}" type="datetime1">
              <a:rPr lang="en-US" smtClean="0"/>
              <a:t>4/26/2018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7010400" y="6094562"/>
            <a:ext cx="1905000" cy="457200"/>
          </a:xfrm>
          <a:ln/>
        </p:spPr>
        <p:txBody>
          <a:bodyPr/>
          <a:lstStyle>
            <a:lvl1pPr>
              <a:defRPr/>
            </a:lvl1pPr>
          </a:lstStyle>
          <a:p>
            <a:pPr>
              <a:defRPr/>
            </a:pPr>
            <a:fld id="{3F5D2A23-3414-46F6-9D4C-3D2B5DDE2C67}" type="slidenum">
              <a:rPr lang="en-US"/>
              <a:pPr>
                <a:defRPr/>
              </a:pPr>
              <a:t>‹#›</a:t>
            </a:fld>
            <a:endParaRPr lang="en-US" dirty="0"/>
          </a:p>
        </p:txBody>
      </p:sp>
    </p:spTree>
    <p:extLst>
      <p:ext uri="{BB962C8B-B14F-4D97-AF65-F5344CB8AC3E}">
        <p14:creationId xmlns:p14="http://schemas.microsoft.com/office/powerpoint/2010/main" val="117926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F17080C-2AF7-4E1C-BB38-07AE4E72B7F5}" type="datetime1">
              <a:rPr lang="en-US" smtClean="0"/>
              <a:t>4/26/2018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096000"/>
            <a:ext cx="1905000" cy="457200"/>
          </a:xfrm>
          <a:ln/>
        </p:spPr>
        <p:txBody>
          <a:bodyPr/>
          <a:lstStyle>
            <a:lvl1pPr>
              <a:defRPr/>
            </a:lvl1pPr>
          </a:lstStyle>
          <a:p>
            <a:pPr>
              <a:defRPr/>
            </a:pPr>
            <a:fld id="{FED6D911-2D2B-4C4C-97D0-0E2A7D679A99}" type="slidenum">
              <a:rPr lang="en-US"/>
              <a:pPr>
                <a:defRPr/>
              </a:pPr>
              <a:t>‹#›</a:t>
            </a:fld>
            <a:endParaRPr lang="en-US" dirty="0"/>
          </a:p>
        </p:txBody>
      </p:sp>
    </p:spTree>
    <p:extLst>
      <p:ext uri="{BB962C8B-B14F-4D97-AF65-F5344CB8AC3E}">
        <p14:creationId xmlns:p14="http://schemas.microsoft.com/office/powerpoint/2010/main" val="246866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4B884D7-DB09-4125-9133-577124337A7C}" type="datetime1">
              <a:rPr lang="en-US" smtClean="0"/>
              <a:t>4/26/2018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8637EA5-261B-463A-9198-16BB88F42F21}" type="slidenum">
              <a:rPr lang="en-US"/>
              <a:pPr>
                <a:defRPr/>
              </a:pPr>
              <a:t>‹#›</a:t>
            </a:fld>
            <a:endParaRPr lang="en-US" dirty="0"/>
          </a:p>
        </p:txBody>
      </p:sp>
    </p:spTree>
    <p:extLst>
      <p:ext uri="{BB962C8B-B14F-4D97-AF65-F5344CB8AC3E}">
        <p14:creationId xmlns:p14="http://schemas.microsoft.com/office/powerpoint/2010/main" val="15459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CF6F872-22B3-420B-AEB0-C3F1EDB21669}" type="datetime1">
              <a:rPr lang="en-US" smtClean="0"/>
              <a:t>4/26/2018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xfrm>
            <a:off x="6553200" y="6172200"/>
            <a:ext cx="1905000" cy="457200"/>
          </a:xfrm>
          <a:ln/>
        </p:spPr>
        <p:txBody>
          <a:bodyPr/>
          <a:lstStyle>
            <a:lvl1pPr>
              <a:defRPr/>
            </a:lvl1pPr>
          </a:lstStyle>
          <a:p>
            <a:pPr>
              <a:defRPr/>
            </a:pPr>
            <a:fld id="{C456B8C2-BF98-4E70-94A0-8DC55C10E43A}" type="slidenum">
              <a:rPr lang="en-US"/>
              <a:pPr>
                <a:defRPr/>
              </a:pPr>
              <a:t>‹#›</a:t>
            </a:fld>
            <a:endParaRPr lang="en-US" dirty="0"/>
          </a:p>
        </p:txBody>
      </p:sp>
    </p:spTree>
    <p:extLst>
      <p:ext uri="{BB962C8B-B14F-4D97-AF65-F5344CB8AC3E}">
        <p14:creationId xmlns:p14="http://schemas.microsoft.com/office/powerpoint/2010/main" val="1112969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FA70ED2-BC81-43F7-A59B-F60D4359AA5E}" type="datetime1">
              <a:rPr lang="en-US" smtClean="0"/>
              <a:t>4/26/2018</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24EC370-AEC7-4B27-A800-695178A0E266}" type="slidenum">
              <a:rPr lang="en-US"/>
              <a:pPr>
                <a:defRPr/>
              </a:pPr>
              <a:t>‹#›</a:t>
            </a:fld>
            <a:endParaRPr lang="en-US" dirty="0"/>
          </a:p>
        </p:txBody>
      </p:sp>
    </p:spTree>
    <p:extLst>
      <p:ext uri="{BB962C8B-B14F-4D97-AF65-F5344CB8AC3E}">
        <p14:creationId xmlns:p14="http://schemas.microsoft.com/office/powerpoint/2010/main" val="318905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7074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CF7620A-FD55-40B4-B89E-41DC517CC0EB}" type="datetime1">
              <a:rPr lang="en-US" smtClean="0"/>
              <a:t>4/26/2018</a:t>
            </a:fld>
            <a:endParaRPr lang="en-US"/>
          </a:p>
        </p:txBody>
      </p:sp>
      <p:sp>
        <p:nvSpPr>
          <p:cNvPr id="6" name="Slide Number Placeholder 5"/>
          <p:cNvSpPr>
            <a:spLocks noGrp="1"/>
          </p:cNvSpPr>
          <p:nvPr>
            <p:ph type="sldNum" sz="quarter" idx="4"/>
          </p:nvPr>
        </p:nvSpPr>
        <p:spPr>
          <a:xfrm>
            <a:off x="3505200" y="6400800"/>
            <a:ext cx="2133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2"/>
                </a:solidFill>
                <a:latin typeface="+mn-lt"/>
                <a:cs typeface="+mn-cs"/>
              </a:defRPr>
            </a:lvl1pPr>
          </a:lstStyle>
          <a:p>
            <a:pPr>
              <a:defRPr/>
            </a:pPr>
            <a:fld id="{315B260B-1381-4803-AADD-EF64CB96065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0DFF3182-4238-43B9-9218-378367B1EBF8}" type="datetime1">
              <a:rPr lang="en-US" smtClean="0"/>
              <a:t>4/26/2018</a:t>
            </a:fld>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dirty="0"/>
          </a:p>
        </p:txBody>
      </p:sp>
      <p:sp>
        <p:nvSpPr>
          <p:cNvPr id="1030" name="Rectangle 6"/>
          <p:cNvSpPr>
            <a:spLocks noGrp="1" noChangeArrowheads="1"/>
          </p:cNvSpPr>
          <p:nvPr>
            <p:ph type="sldNum" sz="quarter" idx="4"/>
          </p:nvPr>
        </p:nvSpPr>
        <p:spPr bwMode="auto">
          <a:xfrm>
            <a:off x="7010400" y="609904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54A2"/>
                </a:solidFill>
                <a:latin typeface="+mn-lt"/>
              </a:defRPr>
            </a:lvl1pPr>
          </a:lstStyle>
          <a:p>
            <a:pPr>
              <a:defRPr/>
            </a:pPr>
            <a:fld id="{FB9691D0-9E93-4CE8-813F-A54B2F120176}" type="slidenum">
              <a:rPr lang="en-US" smtClean="0"/>
              <a:pPr>
                <a:defRPr/>
              </a:pPr>
              <a:t>‹#›</a:t>
            </a:fld>
            <a:endParaRPr lang="en-US" dirty="0"/>
          </a:p>
        </p:txBody>
      </p:sp>
    </p:spTree>
    <p:extLst>
      <p:ext uri="{BB962C8B-B14F-4D97-AF65-F5344CB8AC3E}">
        <p14:creationId xmlns:p14="http://schemas.microsoft.com/office/powerpoint/2010/main" val="14482787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ctr" rtl="0" eaLnBrk="0" fontAlgn="base" hangingPunct="0">
        <a:spcBef>
          <a:spcPct val="0"/>
        </a:spcBef>
        <a:spcAft>
          <a:spcPct val="0"/>
        </a:spcAft>
        <a:defRPr lang="en-US" sz="3200" b="1" kern="1200" cap="small" dirty="0" smtClean="0">
          <a:solidFill>
            <a:srgbClr val="0054A2"/>
          </a:solidFill>
          <a:latin typeface="B Helvetica Bold" charset="0"/>
          <a:ea typeface="+mn-ea"/>
          <a:cs typeface="+mn-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E322D-CA48-4D24-B135-E4B50E416ABF}" type="datetimeFigureOut">
              <a:rPr lang="en-US" smtClean="0"/>
              <a:t>4/26/2018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602DC-AB95-47E3-943E-D95DB633C2AF}" type="slidenum">
              <a:rPr lang="en-US" smtClean="0"/>
              <a:t>‹#›</a:t>
            </a:fld>
            <a:endParaRPr lang="en-US"/>
          </a:p>
        </p:txBody>
      </p:sp>
    </p:spTree>
    <p:extLst>
      <p:ext uri="{BB962C8B-B14F-4D97-AF65-F5344CB8AC3E}">
        <p14:creationId xmlns:p14="http://schemas.microsoft.com/office/powerpoint/2010/main" val="361145487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hyperlink" Target="http://www.lsc.gov/sites/default/files/LSC/pdfs/accounting_guide_for_lsc_recipients_2010_edition.pdf" TargetMode="External"/><Relationship Id="rId2" Type="http://schemas.openxmlformats.org/officeDocument/2006/relationships/notesSlide" Target="../notesSlides/notesSlide10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4.xml"/><Relationship Id="rId6" Type="http://schemas.openxmlformats.org/officeDocument/2006/relationships/hyperlink" Target="mailto:subgrants@lsc.gov" TargetMode="External"/><Relationship Id="rId5" Type="http://schemas.openxmlformats.org/officeDocument/2006/relationships/hyperlink" Target="https://www.lsc.gov/grants-grantee-resources/grantee-guidance/subgrant-guidance" TargetMode="External"/><Relationship Id="rId4" Type="http://schemas.openxmlformats.org/officeDocument/2006/relationships/hyperlink" Target="https://www.lsc.gov/grants-grantee-resources/grantee-guidance/how-apply-subgrant"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hyperlink" Target="http://www.lsc.gov/about-lsc/laws-regulations-guidance" TargetMode="External"/><Relationship Id="rId2" Type="http://schemas.openxmlformats.org/officeDocument/2006/relationships/notesSlide" Target="../notesSlides/notesSlide105.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10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www.lsc.gov/about/regulations-rules" TargetMode="External"/><Relationship Id="rId2" Type="http://schemas.openxmlformats.org/officeDocument/2006/relationships/notesSlide" Target="../notesSlides/notesSlide107.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www.lsc.gov/" TargetMode="External"/></Relationships>
</file>

<file path=ppt/slides/_rels/slide1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png"/><Relationship Id="rId3" Type="http://schemas.openxmlformats.org/officeDocument/2006/relationships/image" Target="../media/image42.png"/><Relationship Id="rId7" Type="http://schemas.openxmlformats.org/officeDocument/2006/relationships/image" Target="../media/image3.png"/><Relationship Id="rId12" Type="http://schemas.openxmlformats.org/officeDocument/2006/relationships/image" Target="../media/image10.jpg"/><Relationship Id="rId2" Type="http://schemas.openxmlformats.org/officeDocument/2006/relationships/notesSlide" Target="../notesSlides/notesSlide109.xml"/><Relationship Id="rId1" Type="http://schemas.openxmlformats.org/officeDocument/2006/relationships/slideLayout" Target="../slideLayouts/slideLayout4.xml"/><Relationship Id="rId6" Type="http://schemas.openxmlformats.org/officeDocument/2006/relationships/hyperlink" Target="mailto:competition@lsc.gov" TargetMode="External"/><Relationship Id="rId11" Type="http://schemas.openxmlformats.org/officeDocument/2006/relationships/image" Target="../media/image7.png"/><Relationship Id="rId5" Type="http://schemas.openxmlformats.org/officeDocument/2006/relationships/hyperlink" Target="mailto:AISitems@lsc.gov" TargetMode="External"/><Relationship Id="rId15" Type="http://schemas.openxmlformats.org/officeDocument/2006/relationships/image" Target="../media/image29.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png"/><Relationship Id="rId1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lscgrants.lsc.gov/"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techsupport@lsc.gov"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mailto:AISinquiries@lsc.gov?subject=Standard%20AIS:%20Inquiry" TargetMode="External"/><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competition@lsc.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AISitems@lsc.gov?subject=Standard%20AIS:%20Inquir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lsc.gov/grants-grantee-resources/our-grant-programs/basic-field-grant" TargetMode="Externa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mailto:AISitems@lsc.gov" TargetMode="External"/><Relationship Id="rId4" Type="http://schemas.openxmlformats.org/officeDocument/2006/relationships/hyperlink" Target="https://www.lsc.gov/grants-grantee-resources/our-grant-programs/basic-field-grant/how-apply"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0.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4.png"/><Relationship Id="rId7" Type="http://schemas.openxmlformats.org/officeDocument/2006/relationships/image" Target="../media/image6.png"/><Relationship Id="rId2" Type="http://schemas.openxmlformats.org/officeDocument/2006/relationships/notesSlide" Target="../notesSlides/notesSlide88.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hyperlink" Target="mailto:AISinquiries@lsc.gov?subject=Standard%20AIS:%20Inquiry" TargetMode="External"/><Relationship Id="rId4" Type="http://schemas.microsoft.com/office/2007/relationships/hdphoto" Target="../media/hdphoto1.wdp"/><Relationship Id="rId9" Type="http://schemas.openxmlformats.org/officeDocument/2006/relationships/image" Target="../media/image29.png"/></Relationships>
</file>

<file path=ppt/slides/_rels/slide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199">
            <a:extLst>
              <a:ext uri="{FF2B5EF4-FFF2-40B4-BE49-F238E27FC236}">
                <a16:creationId xmlns:a16="http://schemas.microsoft.com/office/drawing/2014/main" id="{72257994-BD97-4691-8B89-198A6D2BAB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9144000" cy="1939491"/>
          </a:xfrm>
          <a:prstGeom prst="rect">
            <a:avLst/>
          </a:prstGeom>
          <a:solidFill>
            <a:srgbClr val="006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lose up of a logo&#10;&#10;Description generated with very high confidence">
            <a:extLst>
              <a:ext uri="{FF2B5EF4-FFF2-40B4-BE49-F238E27FC236}">
                <a16:creationId xmlns:a16="http://schemas.microsoft.com/office/drawing/2014/main" id="{833B691D-E5CF-4585-9629-DB79D9DF3C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00" y="1142113"/>
            <a:ext cx="8197341" cy="2192793"/>
          </a:xfrm>
          <a:prstGeom prst="rect">
            <a:avLst/>
          </a:prstGeom>
        </p:spPr>
      </p:pic>
      <p:sp>
        <p:nvSpPr>
          <p:cNvPr id="2051" name="Title 1"/>
          <p:cNvSpPr>
            <a:spLocks noGrp="1"/>
          </p:cNvSpPr>
          <p:nvPr>
            <p:ph type="ctrTitle"/>
          </p:nvPr>
        </p:nvSpPr>
        <p:spPr>
          <a:xfrm>
            <a:off x="1200150" y="4269282"/>
            <a:ext cx="6743700" cy="1264762"/>
          </a:xfrm>
          <a:solidFill>
            <a:srgbClr val="FFFFFF"/>
          </a:solidFill>
          <a:ln w="38100">
            <a:solidFill>
              <a:srgbClr val="D22328"/>
            </a:solidFill>
            <a:miter lim="800000"/>
          </a:ln>
        </p:spPr>
        <p:txBody>
          <a:bodyPr anchor="ctr">
            <a:normAutofit/>
          </a:bodyPr>
          <a:lstStyle/>
          <a:p>
            <a:pPr eaLnBrk="1" hangingPunct="1">
              <a:defRPr/>
            </a:pPr>
            <a:r>
              <a:rPr lang="en-US" sz="3500">
                <a:solidFill>
                  <a:srgbClr val="404040"/>
                </a:solidFill>
                <a:latin typeface="+mn-lt"/>
              </a:rPr>
              <a:t>Applicant Informational Session for 2019 Standard Grant Applicants</a:t>
            </a:r>
          </a:p>
        </p:txBody>
      </p:sp>
      <p:sp>
        <p:nvSpPr>
          <p:cNvPr id="3075" name="Subtitle 2"/>
          <p:cNvSpPr>
            <a:spLocks noGrp="1"/>
          </p:cNvSpPr>
          <p:nvPr>
            <p:ph type="subTitle" idx="1"/>
          </p:nvPr>
        </p:nvSpPr>
        <p:spPr>
          <a:xfrm>
            <a:off x="2021395" y="5688535"/>
            <a:ext cx="5101209" cy="536125"/>
          </a:xfrm>
        </p:spPr>
        <p:txBody>
          <a:bodyPr>
            <a:normAutofit/>
          </a:bodyPr>
          <a:lstStyle/>
          <a:p>
            <a:pPr defTabSz="912813" eaLnBrk="1" hangingPunct="1"/>
            <a:r>
              <a:rPr lang="en-US" altLang="en-US" sz="1600">
                <a:solidFill>
                  <a:srgbClr val="FFFFFF"/>
                </a:solidFill>
              </a:rPr>
              <a:t>April 25, 2018</a:t>
            </a:r>
          </a:p>
          <a:p>
            <a:pPr defTabSz="912813" eaLnBrk="1" hangingPunct="1"/>
            <a:endParaRPr lang="en-US" altLang="en-US" sz="1600">
              <a:solidFill>
                <a:srgbClr val="FFFFFF"/>
              </a:solidFill>
            </a:endParaRPr>
          </a:p>
        </p:txBody>
      </p:sp>
    </p:spTree>
    <p:extLst>
      <p:ext uri="{BB962C8B-B14F-4D97-AF65-F5344CB8AC3E}">
        <p14:creationId xmlns:p14="http://schemas.microsoft.com/office/powerpoint/2010/main" val="1105997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defTabSz="912813" eaLnBrk="1" hangingPunct="1"/>
            <a:r>
              <a:rPr lang="en-US" altLang="en-US" sz="3200" dirty="0">
                <a:solidFill>
                  <a:schemeClr val="tx2"/>
                </a:solidFill>
              </a:rPr>
              <a:t>Eligible Applicants</a:t>
            </a:r>
          </a:p>
        </p:txBody>
      </p:sp>
      <p:sp>
        <p:nvSpPr>
          <p:cNvPr id="11267" name="Content Placeholder 2"/>
          <p:cNvSpPr>
            <a:spLocks noGrp="1"/>
          </p:cNvSpPr>
          <p:nvPr>
            <p:ph idx="1"/>
          </p:nvPr>
        </p:nvSpPr>
        <p:spPr>
          <a:xfrm>
            <a:off x="1371600" y="1295400"/>
            <a:ext cx="7315200" cy="4800600"/>
          </a:xfrm>
        </p:spPr>
        <p:txBody>
          <a:bodyPr/>
          <a:lstStyle/>
          <a:p>
            <a:pPr defTabSz="912813" eaLnBrk="1" hangingPunct="1">
              <a:spcBef>
                <a:spcPts val="0"/>
              </a:spcBef>
              <a:defRPr/>
            </a:pPr>
            <a:r>
              <a:rPr lang="en-US" altLang="en-US" sz="2400" dirty="0"/>
              <a:t>Current recipients </a:t>
            </a:r>
          </a:p>
          <a:p>
            <a:pPr defTabSz="912813" eaLnBrk="1" hangingPunct="1">
              <a:spcBef>
                <a:spcPts val="0"/>
              </a:spcBef>
              <a:buFont typeface="Arial" pitchFamily="34" charset="0"/>
              <a:buNone/>
              <a:defRPr/>
            </a:pPr>
            <a:endParaRPr lang="en-US" altLang="en-US" sz="2400" dirty="0"/>
          </a:p>
          <a:p>
            <a:pPr defTabSz="912813" eaLnBrk="1" hangingPunct="1">
              <a:spcBef>
                <a:spcPts val="0"/>
              </a:spcBef>
              <a:defRPr/>
            </a:pPr>
            <a:r>
              <a:rPr lang="en-US" altLang="en-US" sz="2400" dirty="0"/>
              <a:t>Other non-profit organizations that have as a purpose the furnishing of legal assistance to eligible clients</a:t>
            </a:r>
          </a:p>
          <a:p>
            <a:pPr defTabSz="912813" eaLnBrk="1" hangingPunct="1">
              <a:spcBef>
                <a:spcPts val="0"/>
              </a:spcBef>
              <a:buFont typeface="Arial" pitchFamily="34" charset="0"/>
              <a:buNone/>
              <a:defRPr/>
            </a:pPr>
            <a:endParaRPr lang="en-US" altLang="en-US" sz="2400" dirty="0"/>
          </a:p>
          <a:p>
            <a:pPr defTabSz="912813" eaLnBrk="1" hangingPunct="1">
              <a:spcBef>
                <a:spcPts val="0"/>
              </a:spcBef>
              <a:defRPr/>
            </a:pPr>
            <a:r>
              <a:rPr lang="en-US" altLang="en-US" sz="2400" dirty="0"/>
              <a:t>Private attorneys, groups of attorneys or law firms </a:t>
            </a:r>
          </a:p>
          <a:p>
            <a:pPr defTabSz="912813" eaLnBrk="1" hangingPunct="1">
              <a:spcBef>
                <a:spcPts val="0"/>
              </a:spcBef>
              <a:buFont typeface="Arial" pitchFamily="34" charset="0"/>
              <a:buNone/>
              <a:defRPr/>
            </a:pPr>
            <a:endParaRPr lang="en-US" altLang="en-US" sz="2400" dirty="0"/>
          </a:p>
          <a:p>
            <a:pPr defTabSz="912813" eaLnBrk="1" hangingPunct="1">
              <a:spcBef>
                <a:spcPts val="0"/>
              </a:spcBef>
              <a:defRPr/>
            </a:pPr>
            <a:r>
              <a:rPr lang="en-US" altLang="en-US" sz="2400" dirty="0"/>
              <a:t>State or local governments </a:t>
            </a:r>
          </a:p>
          <a:p>
            <a:pPr defTabSz="912813" eaLnBrk="1" hangingPunct="1">
              <a:spcBef>
                <a:spcPts val="0"/>
              </a:spcBef>
              <a:buFont typeface="Arial" pitchFamily="34" charset="0"/>
              <a:buNone/>
              <a:defRPr/>
            </a:pPr>
            <a:endParaRPr lang="en-US" altLang="en-US" sz="2400" dirty="0"/>
          </a:p>
          <a:p>
            <a:pPr defTabSz="912813" eaLnBrk="1" hangingPunct="1">
              <a:spcBef>
                <a:spcPts val="0"/>
              </a:spcBef>
              <a:defRPr/>
            </a:pPr>
            <a:r>
              <a:rPr lang="en-US" altLang="en-US" sz="2400" dirty="0" err="1"/>
              <a:t>Substate</a:t>
            </a:r>
            <a:r>
              <a:rPr lang="en-US" altLang="en-US" sz="2400" dirty="0"/>
              <a:t> regional planning and coordination agencies </a:t>
            </a:r>
          </a:p>
          <a:p>
            <a:pPr defTabSz="912813" eaLnBrk="1" hangingPunct="1">
              <a:spcBef>
                <a:spcPts val="0"/>
              </a:spcBef>
              <a:defRPr/>
            </a:pPr>
            <a:endParaRPr lang="en-US" altLang="en-US" sz="2400" dirty="0"/>
          </a:p>
          <a:p>
            <a:pPr marL="4763" indent="-4763" defTabSz="912813" eaLnBrk="1" hangingPunct="1">
              <a:spcBef>
                <a:spcPts val="0"/>
              </a:spcBef>
              <a:buFont typeface="Arial" pitchFamily="34" charset="0"/>
              <a:buNone/>
              <a:defRPr/>
            </a:pPr>
            <a:r>
              <a:rPr lang="en-US" altLang="en-US" sz="2400" b="1" dirty="0"/>
              <a:t>See 45 C.F.R. § 1634.5</a:t>
            </a:r>
          </a:p>
          <a:p>
            <a:pPr defTabSz="912813" eaLnBrk="1" hangingPunct="1">
              <a:spcBef>
                <a:spcPts val="0"/>
              </a:spcBef>
              <a:buFont typeface="Arial" pitchFamily="34" charset="0"/>
              <a:buNone/>
              <a:defRPr/>
            </a:pPr>
            <a:endParaRPr lang="en-US" altLang="en-US" sz="20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defTabSz="912813" eaLnBrk="1" hangingPunct="1"/>
            <a:r>
              <a:rPr lang="en-US" altLang="en-US" sz="3200"/>
              <a:t>Financial Management</a:t>
            </a:r>
          </a:p>
        </p:txBody>
      </p:sp>
      <p:sp>
        <p:nvSpPr>
          <p:cNvPr id="72707" name="Content Placeholder 2"/>
          <p:cNvSpPr>
            <a:spLocks noGrp="1"/>
          </p:cNvSpPr>
          <p:nvPr>
            <p:ph idx="1"/>
          </p:nvPr>
        </p:nvSpPr>
        <p:spPr>
          <a:xfrm>
            <a:off x="1600200" y="1752600"/>
            <a:ext cx="6629400" cy="2438400"/>
          </a:xfrm>
        </p:spPr>
        <p:txBody>
          <a:bodyPr/>
          <a:lstStyle/>
          <a:p>
            <a:pPr defTabSz="912813" eaLnBrk="1" hangingPunct="1"/>
            <a:r>
              <a:rPr lang="en-US" altLang="en-US" sz="2400" b="1" dirty="0"/>
              <a:t>Part V:</a:t>
            </a:r>
            <a:r>
              <a:rPr lang="en-US" altLang="en-US" sz="2400" dirty="0"/>
              <a:t> 3 questions with multiple parts, and/or multiple choices.</a:t>
            </a:r>
          </a:p>
          <a:p>
            <a:pPr defTabSz="912813" eaLnBrk="1" hangingPunct="1"/>
            <a:endParaRPr lang="en-US" altLang="en-US" sz="2400" dirty="0"/>
          </a:p>
          <a:p>
            <a:pPr defTabSz="912813" eaLnBrk="1" hangingPunct="1"/>
            <a:r>
              <a:rPr lang="en-US" altLang="en-US" sz="2400" b="1" dirty="0"/>
              <a:t>Purpose:</a:t>
            </a:r>
            <a:r>
              <a:rPr lang="en-US" altLang="en-US" sz="2400" dirty="0"/>
              <a:t>  to assess and evaluate the management of fiscal resources by the program.</a:t>
            </a:r>
          </a:p>
          <a:p>
            <a:pPr defTabSz="912813" eaLnBrk="1" hangingPunct="1"/>
            <a:endParaRPr lang="en-US" altLang="en-US" dirty="0"/>
          </a:p>
          <a:p>
            <a:pPr defTabSz="912813" eaLnBrk="1" hangingPunct="1"/>
            <a:r>
              <a:rPr lang="en-US" altLang="en-US" b="1" dirty="0"/>
              <a:t>Required Document: </a:t>
            </a:r>
            <a:r>
              <a:rPr lang="en-US" i="1" dirty="0"/>
              <a:t>Certificate of Good Standing</a:t>
            </a:r>
            <a:r>
              <a:rPr lang="en-US" dirty="0"/>
              <a:t> issued by your State or Territory</a:t>
            </a:r>
          </a:p>
          <a:p>
            <a:pPr marL="0" indent="0" defTabSz="912813" eaLnBrk="1" hangingPunct="1">
              <a:buNone/>
            </a:pPr>
            <a:endParaRPr lang="en-US" altLang="en-US" sz="2400" b="1" dirty="0"/>
          </a:p>
          <a:p>
            <a:pPr defTabSz="912813" eaLnBrk="1" hangingPunct="1"/>
            <a:endParaRPr lang="en-US" altLang="en-US" dirty="0"/>
          </a:p>
          <a:p>
            <a:pPr defTabSz="912813" eaLnBrk="1" hangingPunct="1"/>
            <a:endParaRPr lang="en-US" altLang="en-US" dirty="0"/>
          </a:p>
        </p:txBody>
      </p:sp>
    </p:spTree>
    <p:extLst>
      <p:ext uri="{BB962C8B-B14F-4D97-AF65-F5344CB8AC3E}">
        <p14:creationId xmlns:p14="http://schemas.microsoft.com/office/powerpoint/2010/main" val="29443375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defTabSz="912813" eaLnBrk="1" hangingPunct="1"/>
            <a:r>
              <a:rPr lang="en-US" altLang="en-US" sz="3200"/>
              <a:t>Investigatory Inquiries</a:t>
            </a:r>
          </a:p>
        </p:txBody>
      </p:sp>
      <p:sp>
        <p:nvSpPr>
          <p:cNvPr id="73731" name="Content Placeholder 2"/>
          <p:cNvSpPr>
            <a:spLocks noGrp="1"/>
          </p:cNvSpPr>
          <p:nvPr>
            <p:ph idx="1"/>
          </p:nvPr>
        </p:nvSpPr>
        <p:spPr>
          <a:xfrm>
            <a:off x="1215189" y="1174282"/>
            <a:ext cx="7239000" cy="3733800"/>
          </a:xfrm>
        </p:spPr>
        <p:txBody>
          <a:bodyPr/>
          <a:lstStyle/>
          <a:p>
            <a:pPr eaLnBrk="1" hangingPunct="1"/>
            <a:r>
              <a:rPr lang="en-US" altLang="en-US" sz="2400" b="1" dirty="0"/>
              <a:t>Part VI:</a:t>
            </a:r>
            <a:r>
              <a:rPr lang="en-US" altLang="en-US" sz="2400" dirty="0"/>
              <a:t> 4 questions with multiple parts.</a:t>
            </a:r>
          </a:p>
          <a:p>
            <a:pPr eaLnBrk="1" hangingPunct="1"/>
            <a:endParaRPr lang="en-US" altLang="en-US" sz="1800" dirty="0"/>
          </a:p>
          <a:p>
            <a:pPr eaLnBrk="1" hangingPunct="1"/>
            <a:r>
              <a:rPr lang="en-US" altLang="en-US" sz="2400" dirty="0"/>
              <a:t>In the note section, describe the nature of any reported incident and the actions taken by the program.</a:t>
            </a:r>
          </a:p>
          <a:p>
            <a:pPr eaLnBrk="1" hangingPunct="1"/>
            <a:endParaRPr lang="en-US" altLang="en-US" sz="1800" dirty="0"/>
          </a:p>
          <a:p>
            <a:pPr eaLnBrk="1" hangingPunct="1"/>
            <a:r>
              <a:rPr lang="en-US" altLang="en-US" sz="2400" b="1" dirty="0"/>
              <a:t>Purpose:</a:t>
            </a:r>
            <a:r>
              <a:rPr lang="en-US" altLang="en-US" sz="2400" dirty="0"/>
              <a:t> to evaluate investigatory inquiries of fraudulent activity encountered, assess the outcome of those inquiries, and any potential impact they may have on the program.</a:t>
            </a:r>
          </a:p>
          <a:p>
            <a:pPr eaLnBrk="1" hangingPunct="1"/>
            <a:endParaRPr lang="en-US" altLang="en-US" sz="1800" dirty="0"/>
          </a:p>
          <a:p>
            <a:pPr eaLnBrk="1" hangingPunct="1"/>
            <a:r>
              <a:rPr lang="en-US" altLang="en-US" sz="2400" b="1" dirty="0"/>
              <a:t>Required Document: </a:t>
            </a:r>
            <a:r>
              <a:rPr lang="en-US" dirty="0"/>
              <a:t>Current Fidelity Bond or Insurance Policy stating amount of coverage </a:t>
            </a:r>
          </a:p>
          <a:p>
            <a:pPr eaLnBrk="1" hangingPunct="1"/>
            <a:endParaRPr lang="en-US" altLang="en-US" sz="2400" b="1" dirty="0"/>
          </a:p>
          <a:p>
            <a:pPr eaLnBrk="1" hangingPunct="1"/>
            <a:endParaRPr lang="en-US" altLang="en-US" sz="2000" dirty="0">
              <a:solidFill>
                <a:srgbClr val="FF0000"/>
              </a:solidFill>
            </a:endParaRPr>
          </a:p>
          <a:p>
            <a:pPr eaLnBrk="1" hangingPunct="1"/>
            <a:endParaRPr lang="en-US" altLang="en-US" sz="2000" dirty="0"/>
          </a:p>
        </p:txBody>
      </p:sp>
    </p:spTree>
    <p:extLst>
      <p:ext uri="{BB962C8B-B14F-4D97-AF65-F5344CB8AC3E}">
        <p14:creationId xmlns:p14="http://schemas.microsoft.com/office/powerpoint/2010/main" val="28646961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defTabSz="912813" eaLnBrk="1" hangingPunct="1"/>
            <a:r>
              <a:rPr lang="en-US" altLang="en-US" sz="3200"/>
              <a:t>Accounting System</a:t>
            </a:r>
          </a:p>
        </p:txBody>
      </p:sp>
      <p:sp>
        <p:nvSpPr>
          <p:cNvPr id="74755" name="Content Placeholder 2"/>
          <p:cNvSpPr>
            <a:spLocks noGrp="1"/>
          </p:cNvSpPr>
          <p:nvPr>
            <p:ph idx="1"/>
          </p:nvPr>
        </p:nvSpPr>
        <p:spPr>
          <a:xfrm>
            <a:off x="1143000" y="1676400"/>
            <a:ext cx="7162800" cy="2590800"/>
          </a:xfrm>
        </p:spPr>
        <p:txBody>
          <a:bodyPr/>
          <a:lstStyle/>
          <a:p>
            <a:pPr defTabSz="912813" eaLnBrk="1" hangingPunct="1"/>
            <a:r>
              <a:rPr lang="en-US" altLang="en-US" sz="2400" b="1" dirty="0"/>
              <a:t>Part VII:</a:t>
            </a:r>
            <a:r>
              <a:rPr lang="en-US" altLang="en-US" sz="2400" dirty="0"/>
              <a:t> 8 questions with multiple parts, and/or multiple choices.</a:t>
            </a:r>
          </a:p>
          <a:p>
            <a:pPr defTabSz="912813" eaLnBrk="1" hangingPunct="1"/>
            <a:endParaRPr lang="en-US" altLang="en-US" sz="2400" dirty="0"/>
          </a:p>
          <a:p>
            <a:pPr defTabSz="912813" eaLnBrk="1" hangingPunct="1"/>
            <a:r>
              <a:rPr lang="en-US" altLang="en-US" sz="2400" b="1" dirty="0"/>
              <a:t>Purpose:</a:t>
            </a:r>
            <a:r>
              <a:rPr lang="en-US" altLang="en-US" sz="2400" dirty="0"/>
              <a:t> to evaluate and assess the capacity of the Program’s accounting system.  </a:t>
            </a:r>
          </a:p>
          <a:p>
            <a:pPr defTabSz="912813" eaLnBrk="1" hangingPunct="1"/>
            <a:endParaRPr lang="en-US" altLang="en-US" sz="2000" dirty="0"/>
          </a:p>
        </p:txBody>
      </p:sp>
    </p:spTree>
    <p:extLst>
      <p:ext uri="{BB962C8B-B14F-4D97-AF65-F5344CB8AC3E}">
        <p14:creationId xmlns:p14="http://schemas.microsoft.com/office/powerpoint/2010/main" val="35232988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457200" y="1295399"/>
            <a:ext cx="8229600" cy="4916487"/>
          </a:xfrm>
        </p:spPr>
        <p:txBody>
          <a:bodyPr>
            <a:normAutofit lnSpcReduction="10000"/>
          </a:bodyPr>
          <a:lstStyle/>
          <a:p>
            <a:pPr eaLnBrk="1" hangingPunct="1">
              <a:defRPr/>
            </a:pPr>
            <a:r>
              <a:rPr lang="en-US" sz="2000" dirty="0"/>
              <a:t>Applicants are encouraged to review the </a:t>
            </a:r>
            <a:r>
              <a:rPr lang="en-US" sz="2000" dirty="0">
                <a:hlinkClick r:id="rId3"/>
              </a:rPr>
              <a:t>LSC Accounting Guide for Recipients (2010 Edition)</a:t>
            </a:r>
            <a:r>
              <a:rPr lang="en-US" sz="2000" dirty="0"/>
              <a:t> before responding to these inquiries.</a:t>
            </a:r>
          </a:p>
          <a:p>
            <a:pPr marL="0" indent="0" eaLnBrk="1" hangingPunct="1">
              <a:buNone/>
              <a:defRPr/>
            </a:pPr>
            <a:endParaRPr lang="en-US" sz="2000" dirty="0"/>
          </a:p>
          <a:p>
            <a:pPr eaLnBrk="1" hangingPunct="1">
              <a:spcBef>
                <a:spcPts val="0"/>
              </a:spcBef>
              <a:defRPr/>
            </a:pPr>
            <a:r>
              <a:rPr lang="en-US" sz="2000" dirty="0"/>
              <a:t>Applicants must upload the following documents:</a:t>
            </a:r>
          </a:p>
          <a:p>
            <a:pPr lvl="1" eaLnBrk="1" hangingPunct="1">
              <a:spcBef>
                <a:spcPts val="0"/>
              </a:spcBef>
              <a:buFont typeface="Courier New" panose="02070309020205020404" pitchFamily="49" charset="0"/>
              <a:buChar char="o"/>
              <a:defRPr/>
            </a:pPr>
            <a:r>
              <a:rPr lang="en-US" sz="2000" i="1" dirty="0"/>
              <a:t>Certificate of Good Standing</a:t>
            </a:r>
            <a:r>
              <a:rPr lang="en-US" sz="2000" dirty="0"/>
              <a:t> issued by your State or Territory</a:t>
            </a:r>
          </a:p>
          <a:p>
            <a:pPr lvl="1" eaLnBrk="1" hangingPunct="1">
              <a:spcBef>
                <a:spcPts val="0"/>
              </a:spcBef>
              <a:buFont typeface="Courier New" panose="02070309020205020404" pitchFamily="49" charset="0"/>
              <a:buChar char="o"/>
              <a:defRPr/>
            </a:pPr>
            <a:r>
              <a:rPr lang="en-US" sz="2000" dirty="0"/>
              <a:t>Accounting Manual and/or Other Fiscal Policies/Procedures</a:t>
            </a:r>
          </a:p>
          <a:p>
            <a:pPr lvl="1" eaLnBrk="1" hangingPunct="1">
              <a:spcBef>
                <a:spcPts val="0"/>
              </a:spcBef>
              <a:buFont typeface="Courier New" panose="02070309020205020404" pitchFamily="49" charset="0"/>
              <a:buChar char="o"/>
              <a:defRPr/>
            </a:pPr>
            <a:r>
              <a:rPr lang="en-US" sz="2000" dirty="0"/>
              <a:t>Current Fidelity Bond or Insurance Policy stating amount of coverage </a:t>
            </a:r>
          </a:p>
          <a:p>
            <a:pPr lvl="1" eaLnBrk="1" hangingPunct="1">
              <a:spcBef>
                <a:spcPts val="0"/>
              </a:spcBef>
              <a:buFont typeface="Courier New" panose="02070309020205020404" pitchFamily="49" charset="0"/>
              <a:buChar char="o"/>
              <a:defRPr/>
            </a:pPr>
            <a:r>
              <a:rPr lang="en-US" sz="2000" dirty="0"/>
              <a:t>Fiscal related Special Grant Conditions from Other Funding Sources Currently in Effect (if applicable)</a:t>
            </a:r>
          </a:p>
          <a:p>
            <a:pPr lvl="1" eaLnBrk="1" hangingPunct="1">
              <a:spcBef>
                <a:spcPts val="0"/>
              </a:spcBef>
              <a:buFont typeface="Courier New" panose="02070309020205020404" pitchFamily="49" charset="0"/>
              <a:buChar char="o"/>
              <a:defRPr/>
            </a:pPr>
            <a:r>
              <a:rPr lang="en-US" sz="2000" dirty="0"/>
              <a:t>Audit/Finance/Executive Committee Charters or board-approved written description of duties</a:t>
            </a:r>
          </a:p>
          <a:p>
            <a:pPr lvl="1" eaLnBrk="1" hangingPunct="1">
              <a:spcBef>
                <a:spcPts val="0"/>
              </a:spcBef>
              <a:buFont typeface="Courier New" panose="02070309020205020404" pitchFamily="49" charset="0"/>
              <a:buChar char="o"/>
              <a:defRPr/>
            </a:pPr>
            <a:r>
              <a:rPr lang="en-US" sz="2000" dirty="0"/>
              <a:t>Cost-Allocation Method/Policy </a:t>
            </a:r>
          </a:p>
          <a:p>
            <a:pPr lvl="1" eaLnBrk="1" hangingPunct="1">
              <a:spcBef>
                <a:spcPts val="0"/>
              </a:spcBef>
              <a:buFont typeface="Courier New" panose="02070309020205020404" pitchFamily="49" charset="0"/>
              <a:buChar char="o"/>
              <a:defRPr/>
            </a:pPr>
            <a:r>
              <a:rPr lang="en-US" sz="2000" dirty="0"/>
              <a:t>Private Attorney Involvement (“PAI”) Method/Policy</a:t>
            </a:r>
          </a:p>
          <a:p>
            <a:pPr lvl="1" eaLnBrk="1" hangingPunct="1">
              <a:spcBef>
                <a:spcPts val="0"/>
              </a:spcBef>
              <a:buFont typeface="Courier New" panose="02070309020205020404" pitchFamily="49" charset="0"/>
              <a:buChar char="o"/>
              <a:defRPr/>
            </a:pPr>
            <a:r>
              <a:rPr lang="en-US" sz="2000" dirty="0"/>
              <a:t>Segregation of Financial Duties Worksheet </a:t>
            </a:r>
          </a:p>
          <a:p>
            <a:pPr lvl="1" eaLnBrk="1" hangingPunct="1">
              <a:spcBef>
                <a:spcPts val="0"/>
              </a:spcBef>
              <a:buFont typeface="Courier New" panose="02070309020205020404" pitchFamily="49" charset="0"/>
              <a:buChar char="o"/>
              <a:defRPr/>
            </a:pPr>
            <a:r>
              <a:rPr lang="en-US" sz="2000" dirty="0"/>
              <a:t>Derivative Income Allocation Policy</a:t>
            </a:r>
          </a:p>
          <a:p>
            <a:pPr lvl="1" eaLnBrk="1" hangingPunct="1">
              <a:spcBef>
                <a:spcPts val="0"/>
              </a:spcBef>
              <a:buFont typeface="Courier New" panose="02070309020205020404" pitchFamily="49" charset="0"/>
              <a:buChar char="o"/>
              <a:defRPr/>
            </a:pPr>
            <a:r>
              <a:rPr lang="en-US" sz="2000" dirty="0"/>
              <a:t>Procurement Policy</a:t>
            </a:r>
          </a:p>
          <a:p>
            <a:pPr marL="0" indent="0" eaLnBrk="1" hangingPunct="1">
              <a:spcBef>
                <a:spcPct val="0"/>
              </a:spcBef>
              <a:buFont typeface="Arial" charset="0"/>
              <a:buNone/>
              <a:defRPr/>
            </a:pPr>
            <a:endParaRPr lang="en-US" sz="2400" b="1" dirty="0"/>
          </a:p>
        </p:txBody>
      </p:sp>
      <p:sp>
        <p:nvSpPr>
          <p:cNvPr id="75780" name="Title 1"/>
          <p:cNvSpPr>
            <a:spLocks noGrp="1"/>
          </p:cNvSpPr>
          <p:nvPr>
            <p:ph type="title"/>
          </p:nvPr>
        </p:nvSpPr>
        <p:spPr>
          <a:xfrm>
            <a:off x="457200" y="350838"/>
            <a:ext cx="8229600" cy="944562"/>
          </a:xfrm>
        </p:spPr>
        <p:txBody>
          <a:bodyPr/>
          <a:lstStyle/>
          <a:p>
            <a:pPr defTabSz="912813" eaLnBrk="1" hangingPunct="1"/>
            <a:r>
              <a:rPr lang="en-US" altLang="en-US" sz="3200" dirty="0"/>
              <a:t>Additional Information</a:t>
            </a:r>
          </a:p>
        </p:txBody>
      </p:sp>
      <p:pic>
        <p:nvPicPr>
          <p:cNvPr id="6" name="Picture 5" descr="A picture containing toy, doll&#10;&#10;Description generated with high confidence"/>
          <p:cNvPicPr>
            <a:picLocks noChangeAspect="1"/>
          </p:cNvPicPr>
          <p:nvPr/>
        </p:nvPicPr>
        <p:blipFill>
          <a:blip r:embed="rId4"/>
          <a:stretch>
            <a:fillRect/>
          </a:stretch>
        </p:blipFill>
        <p:spPr>
          <a:xfrm>
            <a:off x="7132320" y="4800600"/>
            <a:ext cx="1545336" cy="1545336"/>
          </a:xfrm>
          <a:prstGeom prst="rect">
            <a:avLst/>
          </a:prstGeom>
        </p:spPr>
      </p:pic>
    </p:spTree>
    <p:extLst>
      <p:ext uri="{BB962C8B-B14F-4D97-AF65-F5344CB8AC3E}">
        <p14:creationId xmlns:p14="http://schemas.microsoft.com/office/powerpoint/2010/main" val="10434957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B309A36D-6C61-4BF7-9BDD-A1467DC85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6802" name="Title 5"/>
          <p:cNvSpPr>
            <a:spLocks noGrp="1"/>
          </p:cNvSpPr>
          <p:nvPr>
            <p:ph type="ctrTitle"/>
          </p:nvPr>
        </p:nvSpPr>
        <p:spPr/>
        <p:txBody>
          <a:bodyPr/>
          <a:lstStyle/>
          <a:p>
            <a:pPr defTabSz="912813" eaLnBrk="1" hangingPunct="1"/>
            <a:r>
              <a:rPr lang="en-US" altLang="en-US" sz="3600" dirty="0" err="1">
                <a:solidFill>
                  <a:srgbClr val="0054A2"/>
                </a:solidFill>
              </a:rPr>
              <a:t>Subgrants</a:t>
            </a:r>
            <a:endParaRPr lang="en-US" altLang="en-US" sz="3600" dirty="0">
              <a:solidFill>
                <a:srgbClr val="0054A2"/>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4800600"/>
            <a:ext cx="1543050" cy="1543050"/>
          </a:xfrm>
          <a:prstGeom prst="rect">
            <a:avLst/>
          </a:prstGeom>
        </p:spPr>
      </p:pic>
    </p:spTree>
    <p:extLst>
      <p:ext uri="{BB962C8B-B14F-4D97-AF65-F5344CB8AC3E}">
        <p14:creationId xmlns:p14="http://schemas.microsoft.com/office/powerpoint/2010/main" val="19666336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generated with very high confidence">
            <a:extLst>
              <a:ext uri="{FF2B5EF4-FFF2-40B4-BE49-F238E27FC236}">
                <a16:creationId xmlns:a16="http://schemas.microsoft.com/office/drawing/2014/main" id="{A2C1AB7A-3474-4288-819F-8B03D62A9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6803" name="Content Placeholder 2"/>
          <p:cNvSpPr>
            <a:spLocks noGrp="1"/>
          </p:cNvSpPr>
          <p:nvPr>
            <p:ph idx="1"/>
          </p:nvPr>
        </p:nvSpPr>
        <p:spPr>
          <a:xfrm>
            <a:off x="458788" y="1219200"/>
            <a:ext cx="8229600" cy="4830763"/>
          </a:xfrm>
        </p:spPr>
        <p:txBody>
          <a:bodyPr>
            <a:normAutofit/>
          </a:bodyPr>
          <a:lstStyle/>
          <a:p>
            <a:pPr marL="571500" lvl="1" indent="0" defTabSz="344488" eaLnBrk="1" hangingPunct="1">
              <a:buNone/>
              <a:defRPr/>
            </a:pPr>
            <a:r>
              <a:rPr lang="en-US" sz="2400" b="1" dirty="0"/>
              <a:t>2019 Basic Field Subgrant Application Process:</a:t>
            </a:r>
            <a:endParaRPr lang="en-US" sz="2400" dirty="0"/>
          </a:p>
          <a:p>
            <a:pPr marL="571500" lvl="1" indent="0" defTabSz="344488" eaLnBrk="1" hangingPunct="1">
              <a:buNone/>
              <a:defRPr/>
            </a:pPr>
            <a:endParaRPr lang="en-US" sz="1000" dirty="0"/>
          </a:p>
          <a:p>
            <a:pPr marL="914400" lvl="1" indent="-342900" defTabSz="344488" eaLnBrk="1" hangingPunct="1">
              <a:spcBef>
                <a:spcPts val="1200"/>
              </a:spcBef>
              <a:buFont typeface="Wingdings" panose="05000000000000000000" pitchFamily="2" charset="2"/>
              <a:buChar char="q"/>
              <a:defRPr/>
            </a:pPr>
            <a:r>
              <a:rPr lang="en-US" sz="2000" dirty="0"/>
              <a:t>Relatively similar process as last year;</a:t>
            </a:r>
          </a:p>
          <a:p>
            <a:pPr marL="914400" lvl="1" indent="-342900" defTabSz="344488" eaLnBrk="1" hangingPunct="1">
              <a:spcBef>
                <a:spcPts val="1200"/>
              </a:spcBef>
              <a:buFont typeface="Wingdings" panose="05000000000000000000" pitchFamily="2" charset="2"/>
              <a:buChar char="q"/>
              <a:defRPr/>
            </a:pPr>
            <a:r>
              <a:rPr lang="en-US" sz="2000" dirty="0"/>
              <a:t>Deadlines track funding application deadlines; </a:t>
            </a:r>
          </a:p>
          <a:p>
            <a:pPr marL="914400" lvl="1" indent="-342900" defTabSz="344488" eaLnBrk="1" hangingPunct="1">
              <a:spcBef>
                <a:spcPts val="1200"/>
              </a:spcBef>
              <a:buFont typeface="Wingdings" panose="05000000000000000000" pitchFamily="2" charset="2"/>
              <a:buChar char="q"/>
              <a:defRPr/>
            </a:pPr>
            <a:r>
              <a:rPr lang="en-US" sz="2000" dirty="0"/>
              <a:t>Detailed application instructions on LSC’s Website at: </a:t>
            </a:r>
            <a:r>
              <a:rPr lang="en-US" sz="2000" dirty="0">
                <a:hlinkClick r:id="rId4"/>
              </a:rPr>
              <a:t>https://www.lsc.gov/grants-grantee-resources/grantee-guidance/how-apply-subgrant</a:t>
            </a:r>
            <a:r>
              <a:rPr lang="en-US" sz="2000" dirty="0"/>
              <a:t>; and</a:t>
            </a:r>
          </a:p>
          <a:p>
            <a:pPr marL="914400" lvl="1" indent="-342900" defTabSz="344488" eaLnBrk="1" hangingPunct="1">
              <a:spcBef>
                <a:spcPts val="1200"/>
              </a:spcBef>
              <a:buFont typeface="Wingdings" panose="05000000000000000000" pitchFamily="2" charset="2"/>
              <a:buChar char="q"/>
              <a:defRPr/>
            </a:pPr>
            <a:r>
              <a:rPr lang="en-US" sz="2000" dirty="0"/>
              <a:t>Compliance guidance is also available at: </a:t>
            </a:r>
            <a:r>
              <a:rPr lang="en-US" sz="2000" dirty="0">
                <a:hlinkClick r:id="rId5"/>
              </a:rPr>
              <a:t>https://www.lsc.gov/grants-grantee-resources/grantee-guidance/subgrant-guidance</a:t>
            </a:r>
            <a:r>
              <a:rPr lang="en-US" sz="2000" dirty="0"/>
              <a:t>.</a:t>
            </a:r>
          </a:p>
          <a:p>
            <a:pPr marL="571500" lvl="1" indent="0" defTabSz="344488" eaLnBrk="1" hangingPunct="1">
              <a:spcBef>
                <a:spcPts val="1200"/>
              </a:spcBef>
              <a:buNone/>
              <a:defRPr/>
            </a:pPr>
            <a:endParaRPr lang="en-US" sz="2000" dirty="0"/>
          </a:p>
          <a:p>
            <a:pPr marL="914400" lvl="1" indent="-342900" defTabSz="344488" eaLnBrk="1" hangingPunct="1">
              <a:buFont typeface="Wingdings" panose="05000000000000000000" pitchFamily="2" charset="2"/>
              <a:buChar char="q"/>
              <a:defRPr/>
            </a:pPr>
            <a:endParaRPr lang="en-US" sz="2000" dirty="0"/>
          </a:p>
        </p:txBody>
      </p:sp>
      <p:sp>
        <p:nvSpPr>
          <p:cNvPr id="7" name="Title 1"/>
          <p:cNvSpPr>
            <a:spLocks noGrp="1"/>
          </p:cNvSpPr>
          <p:nvPr>
            <p:ph type="title"/>
          </p:nvPr>
        </p:nvSpPr>
        <p:spPr>
          <a:xfrm>
            <a:off x="-76200" y="0"/>
            <a:ext cx="8153400" cy="1143000"/>
          </a:xfrm>
        </p:spPr>
        <p:txBody>
          <a:bodyPr/>
          <a:lstStyle/>
          <a:p>
            <a:pPr defTabSz="912813" eaLnBrk="1" hangingPunct="1"/>
            <a:r>
              <a:rPr lang="en-US" altLang="en-US" sz="3200" b="0" dirty="0"/>
              <a:t>Subgrant Requests (Basic Field Grants)</a:t>
            </a:r>
          </a:p>
        </p:txBody>
      </p:sp>
      <p:sp>
        <p:nvSpPr>
          <p:cNvPr id="3" name="Rectangle 2"/>
          <p:cNvSpPr/>
          <p:nvPr/>
        </p:nvSpPr>
        <p:spPr>
          <a:xfrm>
            <a:off x="2209800" y="5124271"/>
            <a:ext cx="4572000" cy="1200329"/>
          </a:xfrm>
          <a:prstGeom prst="rect">
            <a:avLst/>
          </a:prstGeom>
        </p:spPr>
        <p:txBody>
          <a:bodyPr>
            <a:spAutoFit/>
          </a:bodyPr>
          <a:lstStyle/>
          <a:p>
            <a:pPr algn="ctr"/>
            <a:r>
              <a:rPr lang="en-US" b="1" dirty="0">
                <a:solidFill>
                  <a:schemeClr val="accent2"/>
                </a:solidFill>
              </a:rPr>
              <a:t>Send Questions on Subgrant Applications to:</a:t>
            </a:r>
          </a:p>
          <a:p>
            <a:pPr algn="ctr"/>
            <a:r>
              <a:rPr lang="en-US" dirty="0"/>
              <a:t> </a:t>
            </a:r>
          </a:p>
          <a:p>
            <a:pPr lvl="1" indent="0" algn="ctr"/>
            <a:r>
              <a:rPr lang="en-US" dirty="0"/>
              <a:t>Email: </a:t>
            </a:r>
            <a:r>
              <a:rPr lang="en-US" dirty="0">
                <a:hlinkClick r:id="rId6"/>
              </a:rPr>
              <a:t>subgrants@lsc.gov</a:t>
            </a:r>
            <a:endParaRPr lang="en-US" dirty="0"/>
          </a:p>
        </p:txBody>
      </p:sp>
    </p:spTree>
    <p:extLst>
      <p:ext uri="{BB962C8B-B14F-4D97-AF65-F5344CB8AC3E}">
        <p14:creationId xmlns:p14="http://schemas.microsoft.com/office/powerpoint/2010/main" val="28783718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5"/>
          <p:cNvSpPr>
            <a:spLocks noGrp="1"/>
          </p:cNvSpPr>
          <p:nvPr>
            <p:ph type="ctrTitle"/>
          </p:nvPr>
        </p:nvSpPr>
        <p:spPr/>
        <p:txBody>
          <a:bodyPr/>
          <a:lstStyle/>
          <a:p>
            <a:pPr defTabSz="912813" eaLnBrk="1" hangingPunct="1"/>
            <a:r>
              <a:rPr lang="en-US" altLang="en-US" sz="4000" dirty="0">
                <a:solidFill>
                  <a:srgbClr val="0054A2"/>
                </a:solidFill>
              </a:rPr>
              <a:t>LSC Statutes, Regulations, and</a:t>
            </a:r>
            <a:br>
              <a:rPr lang="en-US" altLang="en-US" sz="4000" dirty="0">
                <a:solidFill>
                  <a:srgbClr val="0054A2"/>
                </a:solidFill>
              </a:rPr>
            </a:br>
            <a:r>
              <a:rPr lang="en-US" altLang="en-US" sz="4000" dirty="0">
                <a:solidFill>
                  <a:srgbClr val="0054A2"/>
                </a:solidFill>
              </a:rPr>
              <a:t>Grant Terms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4800600"/>
            <a:ext cx="1545336" cy="1545336"/>
          </a:xfrm>
          <a:prstGeom prst="rect">
            <a:avLst/>
          </a:prstGeom>
        </p:spPr>
      </p:pic>
    </p:spTree>
    <p:extLst>
      <p:ext uri="{BB962C8B-B14F-4D97-AF65-F5344CB8AC3E}">
        <p14:creationId xmlns:p14="http://schemas.microsoft.com/office/powerpoint/2010/main" val="35818622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dirty="0"/>
              <a:t>Where to Find Them</a:t>
            </a:r>
          </a:p>
        </p:txBody>
      </p:sp>
      <p:sp>
        <p:nvSpPr>
          <p:cNvPr id="79875" name="Content Placeholder 2"/>
          <p:cNvSpPr>
            <a:spLocks noGrp="1"/>
          </p:cNvSpPr>
          <p:nvPr>
            <p:ph idx="1"/>
          </p:nvPr>
        </p:nvSpPr>
        <p:spPr>
          <a:xfrm>
            <a:off x="685800" y="1861089"/>
            <a:ext cx="7772400" cy="4114800"/>
          </a:xfrm>
        </p:spPr>
        <p:txBody>
          <a:bodyPr/>
          <a:lstStyle/>
          <a:p>
            <a:endParaRPr lang="en-US" altLang="en-US" dirty="0">
              <a:hlinkClick r:id="" action="ppaction://noaction"/>
            </a:endParaRPr>
          </a:p>
          <a:p>
            <a:endParaRPr lang="en-US" altLang="en-US" dirty="0">
              <a:hlinkClick r:id="" action="ppaction://noaction"/>
            </a:endParaRPr>
          </a:p>
          <a:p>
            <a:endParaRPr lang="en-US" altLang="en-US" dirty="0">
              <a:hlinkClick r:id="" action="ppaction://noaction"/>
            </a:endParaRPr>
          </a:p>
          <a:p>
            <a:r>
              <a:rPr lang="en-US" altLang="en-US" dirty="0">
                <a:solidFill>
                  <a:srgbClr val="0000FF"/>
                </a:solidFill>
                <a:hlinkClick r:id="rId3"/>
              </a:rPr>
              <a:t>http://www.lsc.gov/about-lsc/laws-regulations-guidance</a:t>
            </a:r>
            <a:r>
              <a:rPr lang="en-US" altLang="en-US" dirty="0">
                <a:solidFill>
                  <a:srgbClr val="0000FF"/>
                </a:solidFill>
              </a:rPr>
              <a:t>  </a:t>
            </a:r>
          </a:p>
          <a:p>
            <a:pPr lvl="2"/>
            <a:r>
              <a:rPr lang="en-US" altLang="en-US" dirty="0"/>
              <a:t>LSC Act, Appropriations, and Other Laws</a:t>
            </a:r>
          </a:p>
          <a:p>
            <a:pPr lvl="2"/>
            <a:r>
              <a:rPr lang="en-US" altLang="en-US" dirty="0"/>
              <a:t>LSC Regulations</a:t>
            </a:r>
          </a:p>
          <a:p>
            <a:pPr lvl="2"/>
            <a:r>
              <a:rPr lang="en-US" altLang="en-US" dirty="0"/>
              <a:t>External Advisory Opinions</a:t>
            </a:r>
          </a:p>
          <a:p>
            <a:pPr lvl="2"/>
            <a:r>
              <a:rPr lang="en-US" altLang="en-US" dirty="0"/>
              <a:t>Program Letters</a:t>
            </a:r>
          </a:p>
          <a:p>
            <a:endParaRPr lang="en-US" altLang="en-US" dirty="0"/>
          </a:p>
          <a:p>
            <a:endParaRPr lang="en-US" altLang="en-US" dirty="0"/>
          </a:p>
        </p:txBody>
      </p:sp>
      <p:pic>
        <p:nvPicPr>
          <p:cNvPr id="79878" name="Picture 2" descr="C:\Users\freedmanm\AppData\Local\Microsoft\Windows\Temporary Internet Files\Content.IE5\3CXIUSVO\observation1[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257903"/>
            <a:ext cx="1143000" cy="168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914400" y="1001713"/>
            <a:ext cx="4095750" cy="1915063"/>
          </a:xfrm>
          <a:prstGeom prst="rect">
            <a:avLst/>
          </a:prstGeom>
        </p:spPr>
      </p:pic>
    </p:spTree>
    <p:extLst>
      <p:ext uri="{BB962C8B-B14F-4D97-AF65-F5344CB8AC3E}">
        <p14:creationId xmlns:p14="http://schemas.microsoft.com/office/powerpoint/2010/main" val="1771413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a:t>LSC Statutes</a:t>
            </a:r>
            <a:endParaRPr lang="en-US" altLang="en-US" dirty="0"/>
          </a:p>
        </p:txBody>
      </p:sp>
      <p:sp>
        <p:nvSpPr>
          <p:cNvPr id="52227" name="Content Placeholder 2"/>
          <p:cNvSpPr>
            <a:spLocks noGrp="1"/>
          </p:cNvSpPr>
          <p:nvPr>
            <p:ph idx="1"/>
          </p:nvPr>
        </p:nvSpPr>
        <p:spPr/>
        <p:txBody>
          <a:bodyPr/>
          <a:lstStyle/>
          <a:p>
            <a:r>
              <a:rPr lang="en-US" dirty="0"/>
              <a:t>LSC Act:  42 U.S.C. §§ 2996–</a:t>
            </a:r>
            <a:r>
              <a:rPr lang="en-US" dirty="0" err="1"/>
              <a:t>2996l</a:t>
            </a:r>
            <a:endParaRPr lang="en-US" dirty="0"/>
          </a:p>
          <a:p>
            <a:pPr lvl="1"/>
            <a:r>
              <a:rPr lang="en-US" dirty="0"/>
              <a:t>Establishment of LSC</a:t>
            </a:r>
          </a:p>
          <a:p>
            <a:pPr lvl="1"/>
            <a:r>
              <a:rPr lang="en-US" dirty="0"/>
              <a:t>Grantee requirements</a:t>
            </a:r>
          </a:p>
          <a:p>
            <a:pPr lvl="1"/>
            <a:r>
              <a:rPr lang="en-US" dirty="0"/>
              <a:t>Restrictions on LSC &amp; private funds</a:t>
            </a:r>
          </a:p>
          <a:p>
            <a:r>
              <a:rPr lang="en-US" dirty="0"/>
              <a:t>LSC Appropriations Riders  </a:t>
            </a:r>
          </a:p>
          <a:p>
            <a:pPr lvl="1"/>
            <a:r>
              <a:rPr lang="en-US" dirty="0"/>
              <a:t>Since 1983, many restrictions appear in LSC’s appropriation</a:t>
            </a:r>
          </a:p>
          <a:p>
            <a:pPr lvl="1"/>
            <a:r>
              <a:rPr lang="en-US" dirty="0"/>
              <a:t>1996 overhaul</a:t>
            </a:r>
          </a:p>
          <a:p>
            <a:pPr lvl="1"/>
            <a:r>
              <a:rPr lang="en-US" dirty="0"/>
              <a:t>Incorporated in and modified by later statutes</a:t>
            </a:r>
          </a:p>
          <a:p>
            <a:pPr lvl="1"/>
            <a:r>
              <a:rPr lang="en-US" dirty="0"/>
              <a:t>LSC website and source book have amended appropriations</a:t>
            </a:r>
          </a:p>
          <a:p>
            <a:pPr lvl="2"/>
            <a:endParaRPr lang="en-US" dirty="0"/>
          </a:p>
        </p:txBody>
      </p:sp>
      <p:pic>
        <p:nvPicPr>
          <p:cNvPr id="82949" name="Picture 7" descr="https://upload.wikimedia.org/wikipedia/commons/e/e8/Prologue_Hammurabi_Code_Louvre_AO102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386" y="685800"/>
            <a:ext cx="1663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21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Restrictions and Funding Sources</a:t>
            </a:r>
            <a:endParaRPr lang="en-US" dirty="0"/>
          </a:p>
        </p:txBody>
      </p:sp>
      <p:sp>
        <p:nvSpPr>
          <p:cNvPr id="3" name="Content Placeholder 2"/>
          <p:cNvSpPr>
            <a:spLocks noGrp="1"/>
          </p:cNvSpPr>
          <p:nvPr>
            <p:ph idx="1"/>
          </p:nvPr>
        </p:nvSpPr>
        <p:spPr/>
        <p:txBody>
          <a:bodyPr/>
          <a:lstStyle/>
          <a:p>
            <a:r>
              <a:rPr lang="en-US"/>
              <a:t>New table showing the major restrictions and how they affect different types of funds.</a:t>
            </a:r>
          </a:p>
          <a:p>
            <a:r>
              <a:rPr lang="en-US"/>
              <a:t>In Laws, Regulations and Guidance.</a:t>
            </a:r>
            <a:endParaRPr lang="en-US" dirty="0"/>
          </a:p>
        </p:txBody>
      </p:sp>
      <p:pic>
        <p:nvPicPr>
          <p:cNvPr id="4" name="Picture 3"/>
          <p:cNvPicPr>
            <a:picLocks noChangeAspect="1"/>
          </p:cNvPicPr>
          <p:nvPr/>
        </p:nvPicPr>
        <p:blipFill>
          <a:blip r:embed="rId2"/>
          <a:stretch>
            <a:fillRect/>
          </a:stretch>
        </p:blipFill>
        <p:spPr>
          <a:xfrm>
            <a:off x="1447800" y="3276600"/>
            <a:ext cx="6019800" cy="2792824"/>
          </a:xfrm>
          <a:prstGeom prst="rect">
            <a:avLst/>
          </a:prstGeom>
        </p:spPr>
      </p:pic>
    </p:spTree>
    <p:extLst>
      <p:ext uri="{BB962C8B-B14F-4D97-AF65-F5344CB8AC3E}">
        <p14:creationId xmlns:p14="http://schemas.microsoft.com/office/powerpoint/2010/main" val="2714510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defTabSz="912813" eaLnBrk="1" hangingPunct="1"/>
            <a:r>
              <a:rPr lang="en-US" altLang="en-US" sz="3200">
                <a:solidFill>
                  <a:schemeClr val="tx2"/>
                </a:solidFill>
              </a:rPr>
              <a:t>Application Timeline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260149047"/>
              </p:ext>
            </p:extLst>
          </p:nvPr>
        </p:nvGraphicFramePr>
        <p:xfrm>
          <a:off x="1607820" y="1676400"/>
          <a:ext cx="6080760" cy="2819399"/>
        </p:xfrm>
        <a:graphic>
          <a:graphicData uri="http://schemas.openxmlformats.org/drawingml/2006/table">
            <a:tbl>
              <a:tblPr firstRow="1" firstCol="1" bandRow="1">
                <a:tableStyleId>{5C22544A-7EE6-4342-B048-85BDC9FD1C3A}</a:tableStyleId>
              </a:tblPr>
              <a:tblGrid>
                <a:gridCol w="1611630">
                  <a:extLst>
                    <a:ext uri="{9D8B030D-6E8A-4147-A177-3AD203B41FA5}">
                      <a16:colId xmlns:a16="http://schemas.microsoft.com/office/drawing/2014/main" val="3382978108"/>
                    </a:ext>
                  </a:extLst>
                </a:gridCol>
                <a:gridCol w="4469130">
                  <a:extLst>
                    <a:ext uri="{9D8B030D-6E8A-4147-A177-3AD203B41FA5}">
                      <a16:colId xmlns:a16="http://schemas.microsoft.com/office/drawing/2014/main" val="1157069169"/>
                    </a:ext>
                  </a:extLst>
                </a:gridCol>
              </a:tblGrid>
              <a:tr h="316182">
                <a:tc>
                  <a:txBody>
                    <a:bodyPr/>
                    <a:lstStyle/>
                    <a:p>
                      <a:pPr marL="0" marR="0">
                        <a:lnSpc>
                          <a:spcPct val="115000"/>
                        </a:lnSpc>
                        <a:spcBef>
                          <a:spcPts val="0"/>
                        </a:spcBef>
                        <a:spcAft>
                          <a:spcPts val="0"/>
                        </a:spcAft>
                      </a:pPr>
                      <a:r>
                        <a:rPr lang="en-US" sz="1800">
                          <a:effectLst/>
                        </a:rPr>
                        <a:t>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Event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7634626"/>
                  </a:ext>
                </a:extLst>
              </a:tr>
              <a:tr h="351343">
                <a:tc>
                  <a:txBody>
                    <a:bodyPr/>
                    <a:lstStyle/>
                    <a:p>
                      <a:pPr marL="0" marR="0">
                        <a:lnSpc>
                          <a:spcPct val="115000"/>
                        </a:lnSpc>
                        <a:spcBef>
                          <a:spcPts val="0"/>
                        </a:spcBef>
                        <a:spcAft>
                          <a:spcPts val="0"/>
                        </a:spcAft>
                      </a:pPr>
                      <a:r>
                        <a:rPr lang="en-US" sz="2000" dirty="0">
                          <a:effectLst/>
                        </a:rPr>
                        <a:t>May 4, 2018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Submit the Notice of Intent to Compete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7169312"/>
                  </a:ext>
                </a:extLst>
              </a:tr>
              <a:tr h="351343">
                <a:tc>
                  <a:txBody>
                    <a:bodyPr/>
                    <a:lstStyle/>
                    <a:p>
                      <a:pPr marL="0" marR="0">
                        <a:lnSpc>
                          <a:spcPct val="115000"/>
                        </a:lnSpc>
                        <a:spcBef>
                          <a:spcPts val="0"/>
                        </a:spcBef>
                        <a:spcAft>
                          <a:spcPts val="0"/>
                        </a:spcAft>
                      </a:pPr>
                      <a:r>
                        <a:rPr lang="en-US" sz="2000" dirty="0">
                          <a:effectLst/>
                        </a:rPr>
                        <a:t>June 4, 2018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Submit the Standard Application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4250290"/>
                  </a:ext>
                </a:extLst>
              </a:tr>
              <a:tr h="724594">
                <a:tc>
                  <a:txBody>
                    <a:bodyPr/>
                    <a:lstStyle/>
                    <a:p>
                      <a:pPr marL="0" marR="0">
                        <a:lnSpc>
                          <a:spcPct val="115000"/>
                        </a:lnSpc>
                        <a:spcBef>
                          <a:spcPts val="0"/>
                        </a:spcBef>
                        <a:spcAft>
                          <a:spcPts val="0"/>
                        </a:spcAft>
                      </a:pPr>
                      <a:r>
                        <a:rPr lang="en-US" sz="2000" dirty="0">
                          <a:effectLst/>
                        </a:rPr>
                        <a:t>October, 2018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LSC publishes the list of qualified applicants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4145078"/>
                  </a:ext>
                </a:extLst>
              </a:tr>
              <a:tr h="724594">
                <a:tc>
                  <a:txBody>
                    <a:bodyPr/>
                    <a:lstStyle/>
                    <a:p>
                      <a:pPr marL="0" marR="0">
                        <a:lnSpc>
                          <a:spcPct val="115000"/>
                        </a:lnSpc>
                        <a:spcBef>
                          <a:spcPts val="0"/>
                        </a:spcBef>
                        <a:spcAft>
                          <a:spcPts val="0"/>
                        </a:spcAft>
                      </a:pPr>
                      <a:r>
                        <a:rPr lang="en-US" sz="2000" dirty="0">
                          <a:effectLst/>
                        </a:rPr>
                        <a:t>December, 2018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Grant decisions published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8873157"/>
                  </a:ext>
                </a:extLst>
              </a:tr>
              <a:tr h="351343">
                <a:tc>
                  <a:txBody>
                    <a:bodyPr/>
                    <a:lstStyle/>
                    <a:p>
                      <a:pPr marL="0" marR="0">
                        <a:lnSpc>
                          <a:spcPct val="115000"/>
                        </a:lnSpc>
                        <a:spcBef>
                          <a:spcPts val="0"/>
                        </a:spcBef>
                        <a:spcAft>
                          <a:spcPts val="0"/>
                        </a:spcAft>
                      </a:pPr>
                      <a:r>
                        <a:rPr lang="en-US" sz="2000" dirty="0">
                          <a:effectLst/>
                        </a:rPr>
                        <a:t>January, 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Grant awards made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4319717"/>
                  </a:ext>
                </a:extLst>
              </a:tr>
            </a:tbl>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defTabSz="912813" eaLnBrk="1" hangingPunct="1"/>
            <a:r>
              <a:rPr lang="en-US" altLang="en-US" sz="3600" dirty="0">
                <a:solidFill>
                  <a:schemeClr val="accent6"/>
                </a:solidFill>
              </a:rPr>
              <a:t>LSC Regulations</a:t>
            </a:r>
          </a:p>
        </p:txBody>
      </p:sp>
      <p:sp>
        <p:nvSpPr>
          <p:cNvPr id="77827" name="Content Placeholder 2"/>
          <p:cNvSpPr>
            <a:spLocks noGrp="1"/>
          </p:cNvSpPr>
          <p:nvPr>
            <p:ph idx="1"/>
          </p:nvPr>
        </p:nvSpPr>
        <p:spPr>
          <a:xfrm>
            <a:off x="2965450" y="1600200"/>
            <a:ext cx="5580063" cy="4338638"/>
          </a:xfrm>
        </p:spPr>
        <p:txBody>
          <a:bodyPr rtlCol="0">
            <a:normAutofit fontScale="92500"/>
          </a:bodyPr>
          <a:lstStyle/>
          <a:p>
            <a:pPr defTabSz="912813" eaLnBrk="1" fontAlgn="auto" hangingPunct="1">
              <a:spcBef>
                <a:spcPct val="0"/>
              </a:spcBef>
              <a:spcAft>
                <a:spcPts val="0"/>
              </a:spcAft>
              <a:defRPr/>
            </a:pPr>
            <a:endParaRPr lang="en-US" altLang="en-US" sz="1800"/>
          </a:p>
          <a:p>
            <a:pPr defTabSz="912813" eaLnBrk="1" fontAlgn="auto" hangingPunct="1">
              <a:spcBef>
                <a:spcPct val="0"/>
              </a:spcBef>
              <a:spcAft>
                <a:spcPts val="0"/>
              </a:spcAft>
              <a:defRPr/>
            </a:pPr>
            <a:r>
              <a:rPr lang="en-US" altLang="en-US" sz="2800"/>
              <a:t>45 CFR Parts 1600 through 1644</a:t>
            </a:r>
          </a:p>
          <a:p>
            <a:pPr marL="0" indent="0" defTabSz="912813" eaLnBrk="1" fontAlgn="auto" hangingPunct="1">
              <a:spcBef>
                <a:spcPct val="0"/>
              </a:spcBef>
              <a:spcAft>
                <a:spcPts val="0"/>
              </a:spcAft>
              <a:buFont typeface="Arial" pitchFamily="34" charset="0"/>
              <a:buNone/>
              <a:defRPr/>
            </a:pPr>
            <a:endParaRPr lang="en-US" altLang="en-US" sz="2000"/>
          </a:p>
          <a:p>
            <a:pPr defTabSz="912813" eaLnBrk="1" fontAlgn="auto" hangingPunct="1">
              <a:spcBef>
                <a:spcPts val="0"/>
              </a:spcBef>
              <a:spcAft>
                <a:spcPts val="0"/>
              </a:spcAft>
              <a:defRPr/>
            </a:pPr>
            <a:r>
              <a:rPr lang="en-US" altLang="en-US" sz="2600">
                <a:hlinkClick r:id="rId3"/>
              </a:rPr>
              <a:t>www.lsc.gov—About – Regs &amp; Rules</a:t>
            </a:r>
            <a:endParaRPr lang="en-US" altLang="en-US" sz="2600"/>
          </a:p>
          <a:p>
            <a:pPr lvl="1" defTabSz="912813" eaLnBrk="1" fontAlgn="auto" hangingPunct="1">
              <a:spcBef>
                <a:spcPts val="600"/>
              </a:spcBef>
              <a:spcAft>
                <a:spcPts val="0"/>
              </a:spcAft>
              <a:defRPr/>
            </a:pPr>
            <a:r>
              <a:rPr lang="en-US" altLang="en-US" sz="2400"/>
              <a:t>Regulations—current</a:t>
            </a:r>
          </a:p>
          <a:p>
            <a:pPr lvl="1" defTabSz="912813" eaLnBrk="1" fontAlgn="auto" hangingPunct="1">
              <a:spcBef>
                <a:spcPts val="600"/>
              </a:spcBef>
              <a:spcAft>
                <a:spcPts val="0"/>
              </a:spcAft>
              <a:defRPr/>
            </a:pPr>
            <a:r>
              <a:rPr lang="en-US" altLang="en-US" sz="2400"/>
              <a:t>Regulations Publication History</a:t>
            </a:r>
          </a:p>
          <a:p>
            <a:pPr lvl="2" defTabSz="912813" eaLnBrk="1" fontAlgn="auto" hangingPunct="1">
              <a:spcBef>
                <a:spcPts val="600"/>
              </a:spcBef>
              <a:spcAft>
                <a:spcPts val="0"/>
              </a:spcAft>
              <a:defRPr/>
            </a:pPr>
            <a:r>
              <a:rPr lang="en-US" altLang="en-US" sz="2200"/>
              <a:t>Preambles</a:t>
            </a:r>
          </a:p>
          <a:p>
            <a:pPr lvl="2" defTabSz="912813" eaLnBrk="1" fontAlgn="auto" hangingPunct="1">
              <a:spcBef>
                <a:spcPts val="600"/>
              </a:spcBef>
              <a:spcAft>
                <a:spcPts val="0"/>
              </a:spcAft>
              <a:defRPr/>
            </a:pPr>
            <a:r>
              <a:rPr lang="en-US" altLang="en-US" sz="2200"/>
              <a:t>Prior versions</a:t>
            </a:r>
          </a:p>
          <a:p>
            <a:pPr lvl="1" defTabSz="912813" eaLnBrk="1" fontAlgn="auto" hangingPunct="1">
              <a:spcBef>
                <a:spcPts val="600"/>
              </a:spcBef>
              <a:spcAft>
                <a:spcPts val="0"/>
              </a:spcAft>
              <a:defRPr/>
            </a:pPr>
            <a:r>
              <a:rPr lang="en-US" altLang="en-US" sz="2400"/>
              <a:t>Open Rulemakings</a:t>
            </a:r>
          </a:p>
          <a:p>
            <a:pPr lvl="1" defTabSz="912813" eaLnBrk="1" fontAlgn="auto" hangingPunct="1">
              <a:spcBef>
                <a:spcPts val="600"/>
              </a:spcBef>
              <a:spcAft>
                <a:spcPts val="0"/>
              </a:spcAft>
              <a:defRPr/>
            </a:pPr>
            <a:r>
              <a:rPr lang="en-US" altLang="en-US" sz="2400"/>
              <a:t>Closed Rulemakings</a:t>
            </a:r>
          </a:p>
          <a:p>
            <a:pPr lvl="1" defTabSz="912813" eaLnBrk="1" fontAlgn="auto" hangingPunct="1">
              <a:spcBef>
                <a:spcPct val="0"/>
              </a:spcBef>
              <a:spcAft>
                <a:spcPts val="0"/>
              </a:spcAft>
              <a:defRPr/>
            </a:pPr>
            <a:endParaRPr lang="en-US" altLang="en-US" sz="1400"/>
          </a:p>
          <a:p>
            <a:pPr defTabSz="912813" eaLnBrk="1" fontAlgn="auto" hangingPunct="1">
              <a:spcBef>
                <a:spcPct val="0"/>
              </a:spcBef>
              <a:spcAft>
                <a:spcPts val="0"/>
              </a:spcAft>
              <a:defRPr/>
            </a:pPr>
            <a:endParaRPr lang="en-US" altLang="en-US" sz="1800" dirty="0">
              <a:hlinkClick r:id="rId4"/>
            </a:endParaRPr>
          </a:p>
        </p:txBody>
      </p:sp>
      <p:pic>
        <p:nvPicPr>
          <p:cNvPr id="8397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238" y="2895600"/>
            <a:ext cx="244792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5" name="Picture 2" descr="C:\Users\freedmanm\AppData\Local\Microsoft\Windows\Temporary Internet Files\Content.IE5\U7CVPAJT\regulations[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81000"/>
            <a:ext cx="1143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8576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a:t>Changes to the Regulations</a:t>
            </a:r>
            <a:endParaRPr lang="en-US" altLang="en-US" dirty="0"/>
          </a:p>
        </p:txBody>
      </p:sp>
      <p:sp>
        <p:nvSpPr>
          <p:cNvPr id="86019" name="Content Placeholder 2"/>
          <p:cNvSpPr>
            <a:spLocks noGrp="1"/>
          </p:cNvSpPr>
          <p:nvPr>
            <p:ph idx="1"/>
          </p:nvPr>
        </p:nvSpPr>
        <p:spPr>
          <a:xfrm>
            <a:off x="685800" y="1771651"/>
            <a:ext cx="7772400" cy="4114800"/>
          </a:xfrm>
        </p:spPr>
        <p:txBody>
          <a:bodyPr/>
          <a:lstStyle/>
          <a:p>
            <a:r>
              <a:rPr lang="en-US" altLang="en-US"/>
              <a:t>Part 1627—subgrants</a:t>
            </a:r>
          </a:p>
          <a:p>
            <a:pPr lvl="1"/>
            <a:r>
              <a:rPr lang="en-US" altLang="en-US"/>
              <a:t>New revised regulation effective April 1, 2017</a:t>
            </a:r>
          </a:p>
          <a:p>
            <a:pPr lvl="1"/>
            <a:r>
              <a:rPr lang="en-US" altLang="en-US"/>
              <a:t>Streamline and simplify subgrants</a:t>
            </a:r>
          </a:p>
          <a:p>
            <a:pPr lvl="1"/>
            <a:endParaRPr lang="en-US" altLang="en-US"/>
          </a:p>
          <a:p>
            <a:r>
              <a:rPr lang="en-US" altLang="en-US"/>
              <a:t>Part 1630 and Property Manual</a:t>
            </a:r>
          </a:p>
          <a:p>
            <a:pPr lvl="1"/>
            <a:r>
              <a:rPr lang="en-US" altLang="en-US"/>
              <a:t>Ongoing rulemaking</a:t>
            </a:r>
          </a:p>
          <a:p>
            <a:endParaRPr lang="en-US" altLang="en-US"/>
          </a:p>
          <a:p>
            <a:r>
              <a:rPr lang="en-US" altLang="en-US"/>
              <a:t>Other updates on LSC.gov in the Open Rulemaking</a:t>
            </a:r>
          </a:p>
          <a:p>
            <a:pPr lvl="2"/>
            <a:endParaRPr lang="en-US" altLang="en-US" dirty="0"/>
          </a:p>
        </p:txBody>
      </p:sp>
      <p:pic>
        <p:nvPicPr>
          <p:cNvPr id="86023" name="Picture 4" descr="C:\Users\freedmanm\AppData\Local\Microsoft\Windows\Temporary Internet Files\Content.IE5\3CL8VMDN\how-to-write-an-ebook-in-six-easy-step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25487"/>
            <a:ext cx="9112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73969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a:t>Grant Assurances</a:t>
            </a:r>
            <a:endParaRPr lang="en-US" altLang="en-US" dirty="0"/>
          </a:p>
        </p:txBody>
      </p:sp>
      <p:sp>
        <p:nvSpPr>
          <p:cNvPr id="83971" name="Content Placeholder 2"/>
          <p:cNvSpPr>
            <a:spLocks noGrp="1"/>
          </p:cNvSpPr>
          <p:nvPr>
            <p:ph idx="1"/>
          </p:nvPr>
        </p:nvSpPr>
        <p:spPr>
          <a:xfrm>
            <a:off x="648789" y="2190750"/>
            <a:ext cx="7772400" cy="4114800"/>
          </a:xfrm>
        </p:spPr>
        <p:txBody>
          <a:bodyPr/>
          <a:lstStyle/>
          <a:p>
            <a:r>
              <a:rPr lang="en-US" altLang="en-US" dirty="0"/>
              <a:t>Contractual obligations the recipient enters into as a condition of accepting LSC grant funds</a:t>
            </a:r>
          </a:p>
          <a:p>
            <a:r>
              <a:rPr lang="en-US" altLang="en-US" dirty="0"/>
              <a:t>Revised for 2018 as Grant Terms and Conditions</a:t>
            </a:r>
          </a:p>
          <a:p>
            <a:r>
              <a:rPr lang="en-US" altLang="en-US" dirty="0"/>
              <a:t>Posted in Matters for Comment in April 2017</a:t>
            </a:r>
          </a:p>
          <a:p>
            <a:endParaRPr lang="en-US" altLang="en-US" dirty="0"/>
          </a:p>
          <a:p>
            <a:endParaRPr lang="en-US" altLang="en-US" dirty="0"/>
          </a:p>
        </p:txBody>
      </p:sp>
      <p:pic>
        <p:nvPicPr>
          <p:cNvPr id="88069" name="Picture 4" descr="C:\Users\freedmanm\AppData\Local\Microsoft\Windows\Temporary Internet Files\Content.IE5\9JPH27OZ\QualityAssurance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025140"/>
            <a:ext cx="12192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0605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 &lt;strong&gt;Questions&lt;/strong&gt;). This post is about the Three &lt;strong&gt;Questions&lt;/strong&gt; that I asked staff"/>
          <p:cNvPicPr>
            <a:picLocks noChangeAspect="1"/>
          </p:cNvPicPr>
          <p:nvPr/>
        </p:nvPicPr>
        <p:blipFill>
          <a:blip r:embed="rId3">
            <a:extLst>
              <a:ext uri="{BEBA8EAE-BF5A-486C-A8C5-ECC9F3942E4B}">
                <a14:imgProps xmlns:a14="http://schemas.microsoft.com/office/drawing/2010/main">
                  <a14:imgLayer r:embed="rId4">
                    <a14:imgEffect>
                      <a14:artisticCrisscrossEtching trans="8000" pressure="0"/>
                    </a14:imgEffect>
                  </a14:imgLayer>
                </a14:imgProps>
              </a:ext>
              <a:ext uri="{28A0092B-C50C-407E-A947-70E740481C1C}">
                <a14:useLocalDpi xmlns:a14="http://schemas.microsoft.com/office/drawing/2010/main" val="0"/>
              </a:ext>
            </a:extLst>
          </a:blip>
          <a:stretch>
            <a:fillRect/>
          </a:stretch>
        </p:blipFill>
        <p:spPr>
          <a:xfrm>
            <a:off x="0" y="228599"/>
            <a:ext cx="4482353" cy="3810001"/>
          </a:xfrm>
          <a:prstGeom prst="rect">
            <a:avLst/>
          </a:prstGeom>
          <a:effectLst>
            <a:softEdge rad="177800"/>
          </a:effectLst>
        </p:spPr>
      </p:pic>
      <p:sp>
        <p:nvSpPr>
          <p:cNvPr id="105474" name="Title 1"/>
          <p:cNvSpPr>
            <a:spLocks noGrp="1"/>
          </p:cNvSpPr>
          <p:nvPr>
            <p:ph type="title"/>
          </p:nvPr>
        </p:nvSpPr>
        <p:spPr/>
        <p:txBody>
          <a:bodyPr/>
          <a:lstStyle/>
          <a:p>
            <a:pPr defTabSz="912813" eaLnBrk="1" hangingPunct="1"/>
            <a:r>
              <a:rPr lang="en-US" altLang="en-US" sz="3200" dirty="0">
                <a:solidFill>
                  <a:schemeClr val="tx2"/>
                </a:solidFill>
              </a:rPr>
              <a:t>Final Questions?</a:t>
            </a:r>
          </a:p>
        </p:txBody>
      </p:sp>
      <p:sp>
        <p:nvSpPr>
          <p:cNvPr id="7" name="Content Placeholder 2"/>
          <p:cNvSpPr txBox="1">
            <a:spLocks/>
          </p:cNvSpPr>
          <p:nvPr/>
        </p:nvSpPr>
        <p:spPr bwMode="auto">
          <a:xfrm>
            <a:off x="570159" y="891701"/>
            <a:ext cx="83693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2857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eaLnBrk="1" hangingPunct="1">
              <a:lnSpc>
                <a:spcPct val="120000"/>
              </a:lnSpc>
              <a:buFont typeface="Arial" pitchFamily="34" charset="0"/>
              <a:buChar char="•"/>
              <a:defRPr/>
            </a:pPr>
            <a:r>
              <a:rPr lang="en-US" sz="2400" dirty="0">
                <a:latin typeface="+mn-lt"/>
                <a:cs typeface="Calibri" pitchFamily="34" charset="0"/>
              </a:rPr>
              <a:t>Send questions through the </a:t>
            </a:r>
            <a:r>
              <a:rPr lang="en-US" sz="2400" dirty="0">
                <a:latin typeface="+mn-lt"/>
                <a:cs typeface="Calibri" pitchFamily="34" charset="0"/>
                <a:hlinkClick r:id="rId5"/>
              </a:rPr>
              <a:t>AISitems@lsc.gov</a:t>
            </a:r>
            <a:r>
              <a:rPr lang="en-US" sz="2400" dirty="0">
                <a:latin typeface="+mn-lt"/>
                <a:cs typeface="Calibri" pitchFamily="34" charset="0"/>
              </a:rPr>
              <a:t> </a:t>
            </a:r>
          </a:p>
          <a:p>
            <a:pPr lvl="1" eaLnBrk="1" hangingPunct="1">
              <a:lnSpc>
                <a:spcPct val="120000"/>
              </a:lnSpc>
              <a:buFont typeface="Arial" pitchFamily="34" charset="0"/>
              <a:buChar char="•"/>
              <a:defRPr/>
            </a:pPr>
            <a:endParaRPr lang="en-US" sz="2400" dirty="0">
              <a:latin typeface="+mn-lt"/>
              <a:cs typeface="Calibri" pitchFamily="34" charset="0"/>
            </a:endParaRPr>
          </a:p>
          <a:p>
            <a:pPr lvl="1" eaLnBrk="1" hangingPunct="1">
              <a:lnSpc>
                <a:spcPct val="120000"/>
              </a:lnSpc>
              <a:buFont typeface="Arial" pitchFamily="34" charset="0"/>
              <a:buChar char="•"/>
              <a:defRPr/>
            </a:pPr>
            <a:r>
              <a:rPr lang="en-US" sz="2400" dirty="0">
                <a:latin typeface="+mn-lt"/>
                <a:cs typeface="Calibri" pitchFamily="34" charset="0"/>
              </a:rPr>
              <a:t>The session will be recorded and will be posted on LSC Grants</a:t>
            </a:r>
          </a:p>
          <a:p>
            <a:pPr lvl="1" eaLnBrk="1" hangingPunct="1">
              <a:lnSpc>
                <a:spcPct val="120000"/>
              </a:lnSpc>
              <a:buFont typeface="Arial" pitchFamily="34" charset="0"/>
              <a:buChar char="•"/>
              <a:defRPr/>
            </a:pPr>
            <a:r>
              <a:rPr lang="en-US" sz="2400" dirty="0">
                <a:latin typeface="+mn-lt"/>
                <a:cs typeface="Calibri" pitchFamily="34" charset="0"/>
              </a:rPr>
              <a:t>Complete the AIS Evaluation Survey after the conference</a:t>
            </a:r>
          </a:p>
          <a:p>
            <a:pPr lvl="1" eaLnBrk="1" hangingPunct="1">
              <a:lnSpc>
                <a:spcPct val="120000"/>
              </a:lnSpc>
              <a:buFont typeface="Arial" pitchFamily="34" charset="0"/>
              <a:buChar char="•"/>
              <a:defRPr/>
            </a:pPr>
            <a:r>
              <a:rPr lang="en-US" sz="2400" dirty="0">
                <a:latin typeface="+mn-lt"/>
                <a:cs typeface="Calibri" pitchFamily="34" charset="0"/>
              </a:rPr>
              <a:t>Questions after the webinar? Email </a:t>
            </a:r>
            <a:r>
              <a:rPr lang="en-US" sz="2400" dirty="0">
                <a:latin typeface="+mn-lt"/>
                <a:cs typeface="Calibri" pitchFamily="34" charset="0"/>
                <a:hlinkClick r:id="rId6"/>
              </a:rPr>
              <a:t>lscgrants@lsc.gov</a:t>
            </a:r>
            <a:r>
              <a:rPr lang="en-US" sz="2400" dirty="0">
                <a:latin typeface="+mn-lt"/>
                <a:cs typeface="Calibri" pitchFamily="34" charset="0"/>
              </a:rPr>
              <a:t> </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7800" y="3182713"/>
            <a:ext cx="1545336" cy="154533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96276" y="3176657"/>
            <a:ext cx="1545336" cy="1545336"/>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94383" y="4800600"/>
            <a:ext cx="1545336" cy="1536191"/>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40292" y="4778662"/>
            <a:ext cx="1545336" cy="1545336"/>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00600" y="3170722"/>
            <a:ext cx="1545336" cy="1545336"/>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51953" y="4781550"/>
            <a:ext cx="1543050" cy="1543050"/>
          </a:xfrm>
          <a:prstGeom prst="rect">
            <a:avLst/>
          </a:prstGeom>
        </p:spPr>
      </p:pic>
      <p:pic>
        <p:nvPicPr>
          <p:cNvPr id="16" name="Picture 15" descr="A picture containing toy, doll&#10;&#10;Description generated with high confidence"/>
          <p:cNvPicPr>
            <a:picLocks noChangeAspect="1"/>
          </p:cNvPicPr>
          <p:nvPr/>
        </p:nvPicPr>
        <p:blipFill>
          <a:blip r:embed="rId13"/>
          <a:stretch>
            <a:fillRect/>
          </a:stretch>
        </p:blipFill>
        <p:spPr>
          <a:xfrm>
            <a:off x="7217664" y="4778662"/>
            <a:ext cx="1545336" cy="1545336"/>
          </a:xfrm>
          <a:prstGeom prst="rect">
            <a:avLst/>
          </a:prstGeom>
        </p:spPr>
      </p:pic>
      <p:pic>
        <p:nvPicPr>
          <p:cNvPr id="17" name="Picture 16" descr="A close up of a mask&#10;&#10;Description generated with very high confidence">
            <a:extLst>
              <a:ext uri="{FF2B5EF4-FFF2-40B4-BE49-F238E27FC236}">
                <a16:creationId xmlns:a16="http://schemas.microsoft.com/office/drawing/2014/main" id="{8539605A-A33D-47C3-8440-82B1D6ECEF6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9209" y="4778662"/>
            <a:ext cx="1545336" cy="1545336"/>
          </a:xfrm>
          <a:prstGeom prst="rect">
            <a:avLst/>
          </a:prstGeom>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448920" y="3170722"/>
            <a:ext cx="1545492" cy="1545492"/>
          </a:xfrm>
          <a:prstGeom prst="rect">
            <a:avLst/>
          </a:prstGeom>
        </p:spPr>
      </p:pic>
    </p:spTree>
    <p:extLst>
      <p:ext uri="{BB962C8B-B14F-4D97-AF65-F5344CB8AC3E}">
        <p14:creationId xmlns:p14="http://schemas.microsoft.com/office/powerpoint/2010/main" val="1472693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ctrTitle"/>
          </p:nvPr>
        </p:nvSpPr>
        <p:spPr>
          <a:xfrm>
            <a:off x="0" y="2130425"/>
            <a:ext cx="9144000" cy="1470025"/>
          </a:xfrm>
        </p:spPr>
        <p:txBody>
          <a:bodyPr/>
          <a:lstStyle/>
          <a:p>
            <a:pPr defTabSz="912813" eaLnBrk="1" hangingPunct="1"/>
            <a:r>
              <a:rPr lang="en-US" altLang="en-US" sz="3600" dirty="0">
                <a:solidFill>
                  <a:srgbClr val="0054A2"/>
                </a:solidFill>
              </a:rPr>
              <a:t>Grant Writing and </a:t>
            </a:r>
            <a:br>
              <a:rPr lang="en-US" altLang="en-US" sz="3600" dirty="0">
                <a:solidFill>
                  <a:srgbClr val="0054A2"/>
                </a:solidFill>
              </a:rPr>
            </a:br>
            <a:r>
              <a:rPr lang="en-US" altLang="en-US" sz="3600" dirty="0">
                <a:solidFill>
                  <a:srgbClr val="0054A2"/>
                </a:solidFill>
              </a:rPr>
              <a:t>LSC’s Grant Award Decisions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4800600"/>
            <a:ext cx="1545336" cy="154533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defTabSz="912813" eaLnBrk="1" hangingPunct="1"/>
            <a:r>
              <a:rPr lang="en-US" altLang="en-US" sz="3200">
                <a:solidFill>
                  <a:schemeClr val="tx2"/>
                </a:solidFill>
              </a:rPr>
              <a:t>Grant-Writing Best Practices</a:t>
            </a:r>
          </a:p>
        </p:txBody>
      </p:sp>
      <p:sp>
        <p:nvSpPr>
          <p:cNvPr id="21507" name="Content Placeholder 2"/>
          <p:cNvSpPr>
            <a:spLocks noGrp="1"/>
          </p:cNvSpPr>
          <p:nvPr>
            <p:ph idx="1"/>
          </p:nvPr>
        </p:nvSpPr>
        <p:spPr>
          <a:xfrm>
            <a:off x="838200" y="1600200"/>
            <a:ext cx="7848600" cy="4038600"/>
          </a:xfrm>
        </p:spPr>
        <p:txBody>
          <a:bodyPr/>
          <a:lstStyle/>
          <a:p>
            <a:pPr defTabSz="912813" eaLnBrk="1" hangingPunct="1"/>
            <a:r>
              <a:rPr lang="en-US" altLang="en-US" sz="2800" dirty="0"/>
              <a:t>Answer the questions asked </a:t>
            </a:r>
          </a:p>
          <a:p>
            <a:pPr defTabSz="912813" eaLnBrk="1" hangingPunct="1"/>
            <a:r>
              <a:rPr lang="en-US" altLang="en-US" sz="2800" dirty="0"/>
              <a:t>Be specific in your responses</a:t>
            </a:r>
          </a:p>
          <a:p>
            <a:pPr defTabSz="912813" eaLnBrk="1" hangingPunct="1"/>
            <a:r>
              <a:rPr lang="en-US" altLang="en-US" sz="2800" dirty="0"/>
              <a:t>Avoid vague, incomplete, or exaggerated answers</a:t>
            </a:r>
          </a:p>
          <a:p>
            <a:pPr defTabSz="912813" eaLnBrk="1" hangingPunct="1"/>
            <a:r>
              <a:rPr lang="en-US" altLang="en-US" sz="2800" dirty="0"/>
              <a:t>Don’t bury responses in unnecessary detail</a:t>
            </a:r>
          </a:p>
          <a:p>
            <a:pPr defTabSz="912813" eaLnBrk="1" hangingPunct="1"/>
            <a:r>
              <a:rPr lang="en-US" altLang="en-US" sz="2800" dirty="0"/>
              <a:t>Be accurate</a:t>
            </a:r>
          </a:p>
          <a:p>
            <a:pPr defTabSz="912813" eaLnBrk="1" hangingPunct="1"/>
            <a:r>
              <a:rPr lang="en-US" altLang="en-US" sz="2800" dirty="0"/>
              <a:t>Make sure responses are consistent throughout</a:t>
            </a:r>
          </a:p>
          <a:p>
            <a:pPr defTabSz="912813" eaLnBrk="1" hangingPunct="1"/>
            <a:r>
              <a:rPr lang="en-US" altLang="en-US" sz="2800" dirty="0"/>
              <a:t>Proofread for grammar, spelling and punctuation</a:t>
            </a:r>
          </a:p>
          <a:p>
            <a:pPr defTabSz="912813" eaLnBrk="1" hangingPunct="1"/>
            <a:endParaRPr lang="en-US" alt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507">
                                            <p:txEl>
                                              <p:pRg st="6" end="6"/>
                                            </p:txEl>
                                          </p:spTgt>
                                        </p:tgtEl>
                                        <p:attrNameLst>
                                          <p:attrName>style.visibility</p:attrName>
                                        </p:attrNameLst>
                                      </p:cBhvr>
                                      <p:to>
                                        <p:strVal val="visible"/>
                                      </p:to>
                                    </p:set>
                                    <p:anim calcmode="lin" valueType="num">
                                      <p:cBhvr additive="base">
                                        <p:cTn id="43"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defTabSz="912813" eaLnBrk="1" hangingPunct="1"/>
            <a:r>
              <a:rPr lang="en-US" altLang="en-US" sz="3200">
                <a:solidFill>
                  <a:schemeClr val="tx2"/>
                </a:solidFill>
              </a:rPr>
              <a:t>LSC’s Funding Decisions</a:t>
            </a:r>
          </a:p>
        </p:txBody>
      </p:sp>
      <p:sp>
        <p:nvSpPr>
          <p:cNvPr id="3" name="Content Placeholder 2"/>
          <p:cNvSpPr>
            <a:spLocks noGrp="1"/>
          </p:cNvSpPr>
          <p:nvPr>
            <p:ph idx="1"/>
          </p:nvPr>
        </p:nvSpPr>
        <p:spPr>
          <a:xfrm>
            <a:off x="1524000" y="1371600"/>
            <a:ext cx="6096000" cy="4419600"/>
          </a:xfrm>
        </p:spPr>
        <p:txBody>
          <a:bodyPr rtlCol="0">
            <a:noAutofit/>
          </a:bodyPr>
          <a:lstStyle/>
          <a:p>
            <a:pPr marL="0" indent="0" eaLnBrk="1" hangingPunct="1">
              <a:buFont typeface="Arial" pitchFamily="34" charset="0"/>
              <a:buNone/>
              <a:defRPr/>
            </a:pPr>
            <a:r>
              <a:rPr lang="en-US" sz="2600" b="1" dirty="0"/>
              <a:t>Based on </a:t>
            </a:r>
          </a:p>
          <a:p>
            <a:pPr eaLnBrk="1" hangingPunct="1">
              <a:defRPr/>
            </a:pPr>
            <a:r>
              <a:rPr lang="en-US" sz="2600" dirty="0"/>
              <a:t>Programmatic quality</a:t>
            </a:r>
          </a:p>
          <a:p>
            <a:pPr eaLnBrk="1" hangingPunct="1">
              <a:defRPr/>
            </a:pPr>
            <a:r>
              <a:rPr lang="en-US" sz="2600" dirty="0"/>
              <a:t>Appropriate fiscal oversight</a:t>
            </a:r>
          </a:p>
          <a:p>
            <a:pPr eaLnBrk="1" hangingPunct="1">
              <a:defRPr/>
            </a:pPr>
            <a:r>
              <a:rPr lang="en-US" sz="2600" dirty="0"/>
              <a:t>Regulatory compliance</a:t>
            </a:r>
          </a:p>
          <a:p>
            <a:pPr marL="0" indent="0" eaLnBrk="1" hangingPunct="1">
              <a:buFont typeface="Arial" pitchFamily="34" charset="0"/>
              <a:buNone/>
              <a:defRPr/>
            </a:pPr>
            <a:r>
              <a:rPr lang="en-US" sz="2600" b="1" dirty="0"/>
              <a:t>Evidenced in</a:t>
            </a:r>
          </a:p>
          <a:p>
            <a:pPr eaLnBrk="1" hangingPunct="1">
              <a:defRPr/>
            </a:pPr>
            <a:r>
              <a:rPr lang="en-US" sz="2600" dirty="0"/>
              <a:t>Grant application</a:t>
            </a:r>
          </a:p>
          <a:p>
            <a:pPr eaLnBrk="1" hangingPunct="1">
              <a:defRPr/>
            </a:pPr>
            <a:r>
              <a:rPr lang="en-US" sz="2600" dirty="0"/>
              <a:t>Grantee reports to LSC </a:t>
            </a:r>
          </a:p>
          <a:p>
            <a:pPr eaLnBrk="1" hangingPunct="1">
              <a:defRPr/>
            </a:pPr>
            <a:r>
              <a:rPr lang="en-US" sz="2600" dirty="0"/>
              <a:t>Visit findings</a:t>
            </a:r>
          </a:p>
          <a:p>
            <a:pPr eaLnBrk="1" hangingPunct="1">
              <a:defRPr/>
            </a:pPr>
            <a:r>
              <a:rPr lang="en-US" sz="2600" dirty="0"/>
              <a:t>Other sources (e.g. other funders, websites)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defTabSz="912813" eaLnBrk="1" hangingPunct="1"/>
            <a:r>
              <a:rPr lang="en-US" altLang="en-US" sz="3200" dirty="0">
                <a:solidFill>
                  <a:schemeClr val="tx2"/>
                </a:solidFill>
              </a:rPr>
              <a:t>For Grant Applications that Raise Concerns</a:t>
            </a:r>
          </a:p>
        </p:txBody>
      </p:sp>
      <p:sp>
        <p:nvSpPr>
          <p:cNvPr id="23555" name="Content Placeholder 2"/>
          <p:cNvSpPr>
            <a:spLocks noGrp="1"/>
          </p:cNvSpPr>
          <p:nvPr>
            <p:ph idx="1"/>
          </p:nvPr>
        </p:nvSpPr>
        <p:spPr>
          <a:xfrm>
            <a:off x="990600" y="1600200"/>
            <a:ext cx="7696200" cy="4038600"/>
          </a:xfrm>
        </p:spPr>
        <p:txBody>
          <a:bodyPr/>
          <a:lstStyle/>
          <a:p>
            <a:pPr defTabSz="912813" eaLnBrk="1" hangingPunct="1"/>
            <a:r>
              <a:rPr lang="en-US" altLang="en-US" sz="2800" dirty="0"/>
              <a:t>LSC will request supplemental information for non-responsive or incomplete applications</a:t>
            </a:r>
          </a:p>
          <a:p>
            <a:pPr defTabSz="912813" eaLnBrk="1" hangingPunct="1"/>
            <a:r>
              <a:rPr lang="en-US" altLang="en-US" sz="2800" dirty="0"/>
              <a:t>Capability assessment visit could be required </a:t>
            </a:r>
          </a:p>
          <a:p>
            <a:pPr defTabSz="912813" eaLnBrk="1" hangingPunct="1"/>
            <a:r>
              <a:rPr lang="en-US" altLang="en-US" sz="2800" dirty="0"/>
              <a:t>Special Grant Conditions may be attached</a:t>
            </a:r>
          </a:p>
          <a:p>
            <a:pPr defTabSz="912813" eaLnBrk="1" hangingPunct="1"/>
            <a:r>
              <a:rPr lang="en-US" altLang="en-US" sz="2800" dirty="0"/>
              <a:t>Less than 3-year funding may be awarded</a:t>
            </a:r>
          </a:p>
          <a:p>
            <a:pPr defTabSz="912813" eaLnBrk="1" hangingPunct="1"/>
            <a:r>
              <a:rPr lang="en-US" altLang="en-US" sz="2800" dirty="0"/>
              <a:t>Service area may be re-competed </a:t>
            </a:r>
          </a:p>
          <a:p>
            <a:pPr defTabSz="912813" eaLnBrk="1" hangingPunct="1"/>
            <a:r>
              <a:rPr lang="en-US" altLang="en-US" sz="2800" dirty="0"/>
              <a:t>Funding may be denied</a:t>
            </a:r>
          </a:p>
          <a:p>
            <a:pPr defTabSz="912813" eaLnBrk="1" hangingPunct="1">
              <a:buFont typeface="Arial" pitchFamily="34" charset="0"/>
              <a:buNone/>
            </a:pPr>
            <a:r>
              <a:rPr lang="en-US" alt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 calcmode="lin" valueType="num">
                                      <p:cBhvr additive="base">
                                        <p:cTn id="37"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304800"/>
            <a:ext cx="8229600" cy="1143000"/>
          </a:xfrm>
        </p:spPr>
        <p:txBody>
          <a:bodyPr/>
          <a:lstStyle/>
          <a:p>
            <a:pPr defTabSz="912813" eaLnBrk="1" hangingPunct="1"/>
            <a:r>
              <a:rPr lang="en-US" altLang="en-US" sz="3200" dirty="0">
                <a:solidFill>
                  <a:schemeClr val="tx2"/>
                </a:solidFill>
              </a:rPr>
              <a:t>Client Success Stories</a:t>
            </a:r>
          </a:p>
        </p:txBody>
      </p:sp>
      <p:pic>
        <p:nvPicPr>
          <p:cNvPr id="10" name="Picture 9"/>
          <p:cNvPicPr>
            <a:picLocks noChangeAspect="1"/>
          </p:cNvPicPr>
          <p:nvPr/>
        </p:nvPicPr>
        <p:blipFill rotWithShape="1">
          <a:blip r:embed="rId3"/>
          <a:srcRect r="2864"/>
          <a:stretch/>
        </p:blipFill>
        <p:spPr>
          <a:xfrm>
            <a:off x="3625053" y="1219200"/>
            <a:ext cx="5518947" cy="4903446"/>
          </a:xfrm>
          <a:prstGeom prst="rect">
            <a:avLst/>
          </a:prstGeom>
        </p:spPr>
      </p:pic>
      <p:sp>
        <p:nvSpPr>
          <p:cNvPr id="11" name="Rectangle 10"/>
          <p:cNvSpPr/>
          <p:nvPr/>
        </p:nvSpPr>
        <p:spPr>
          <a:xfrm>
            <a:off x="0" y="1295400"/>
            <a:ext cx="4016367" cy="4678204"/>
          </a:xfrm>
          <a:prstGeom prst="rect">
            <a:avLst/>
          </a:prstGeom>
        </p:spPr>
        <p:txBody>
          <a:bodyPr wrap="square">
            <a:spAutoFit/>
          </a:bodyPr>
          <a:lstStyle/>
          <a:p>
            <a:pPr algn="ctr"/>
            <a:r>
              <a:rPr lang="en-US" altLang="en-US" sz="2800" dirty="0">
                <a:latin typeface="+mj-lt"/>
              </a:rPr>
              <a:t>Minimum number of stories to submit:</a:t>
            </a:r>
          </a:p>
          <a:p>
            <a:pPr algn="ctr"/>
            <a:endParaRPr lang="en-US" altLang="en-US" sz="1000" u="sng" dirty="0">
              <a:latin typeface="+mj-lt"/>
            </a:endParaRPr>
          </a:p>
          <a:p>
            <a:pPr marL="912813" lvl="1" indent="-457200">
              <a:buFont typeface="Arial" panose="020B0604020202020204" pitchFamily="34" charset="0"/>
              <a:buChar char="•"/>
            </a:pPr>
            <a:r>
              <a:rPr lang="en-US" altLang="en-US" sz="2800" dirty="0">
                <a:latin typeface="+mj-lt"/>
              </a:rPr>
              <a:t>One story per Congressional District</a:t>
            </a:r>
          </a:p>
          <a:p>
            <a:pPr lvl="1"/>
            <a:endParaRPr lang="en-US" sz="800" dirty="0">
              <a:latin typeface="+mj-lt"/>
            </a:endParaRPr>
          </a:p>
          <a:p>
            <a:pPr marL="912813" lvl="1" indent="-457200">
              <a:buFont typeface="Arial" panose="020B0604020202020204" pitchFamily="34" charset="0"/>
              <a:buChar char="•"/>
            </a:pPr>
            <a:r>
              <a:rPr lang="en-US" sz="2800" dirty="0">
                <a:latin typeface="+mj-lt"/>
              </a:rPr>
              <a:t>Or, for service area with only one Congressional District: 2 client success stories</a:t>
            </a:r>
          </a:p>
        </p:txBody>
      </p:sp>
    </p:spTree>
    <p:extLst>
      <p:ext uri="{BB962C8B-B14F-4D97-AF65-F5344CB8AC3E}">
        <p14:creationId xmlns:p14="http://schemas.microsoft.com/office/powerpoint/2010/main" val="1481339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ctrTitle"/>
          </p:nvPr>
        </p:nvSpPr>
        <p:spPr>
          <a:xfrm>
            <a:off x="0" y="2130425"/>
            <a:ext cx="9144000" cy="1470025"/>
          </a:xfrm>
        </p:spPr>
        <p:txBody>
          <a:bodyPr/>
          <a:lstStyle/>
          <a:p>
            <a:pPr defTabSz="912813" eaLnBrk="1" hangingPunct="1"/>
            <a:r>
              <a:rPr lang="en-US" altLang="en-US" sz="3600">
                <a:solidFill>
                  <a:srgbClr val="0054A2"/>
                </a:solidFill>
              </a:rPr>
              <a:t>Responding to the RFP Inquiries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320" y="4805172"/>
            <a:ext cx="1545336" cy="153619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defTabSz="912813" eaLnBrk="1" hangingPunct="1"/>
            <a:r>
              <a:rPr lang="en-US" altLang="en-US" sz="3200" dirty="0">
                <a:solidFill>
                  <a:schemeClr val="tx2"/>
                </a:solidFill>
              </a:rPr>
              <a:t>Responding to RFP Inquiries</a:t>
            </a:r>
          </a:p>
        </p:txBody>
      </p:sp>
      <p:sp>
        <p:nvSpPr>
          <p:cNvPr id="3" name="Content Placeholder 2"/>
          <p:cNvSpPr>
            <a:spLocks noGrp="1"/>
          </p:cNvSpPr>
          <p:nvPr>
            <p:ph idx="1"/>
          </p:nvPr>
        </p:nvSpPr>
        <p:spPr>
          <a:xfrm>
            <a:off x="990600" y="1600200"/>
            <a:ext cx="7696200" cy="4705350"/>
          </a:xfrm>
        </p:spPr>
        <p:txBody>
          <a:bodyPr rtlCol="0">
            <a:normAutofit fontScale="55000" lnSpcReduction="20000"/>
          </a:bodyPr>
          <a:lstStyle/>
          <a:p>
            <a:pPr eaLnBrk="1" fontAlgn="auto" hangingPunct="1">
              <a:spcBef>
                <a:spcPts val="0"/>
              </a:spcBef>
              <a:spcAft>
                <a:spcPts val="0"/>
              </a:spcAft>
              <a:defRPr/>
            </a:pPr>
            <a:r>
              <a:rPr lang="en-US" sz="5100" dirty="0"/>
              <a:t>The RFP Inquiries follow the format and content of the LSC Performance Criteria. </a:t>
            </a:r>
          </a:p>
          <a:p>
            <a:pPr marL="0" indent="0" eaLnBrk="1" fontAlgn="auto" hangingPunct="1">
              <a:spcBef>
                <a:spcPts val="0"/>
              </a:spcBef>
              <a:spcAft>
                <a:spcPts val="0"/>
              </a:spcAft>
              <a:defRPr/>
            </a:pPr>
            <a:endParaRPr lang="en-US" sz="5100" dirty="0"/>
          </a:p>
          <a:p>
            <a:pPr marL="342900" lvl="1" indent="-342900" eaLnBrk="1" fontAlgn="auto" hangingPunct="1">
              <a:spcBef>
                <a:spcPts val="0"/>
              </a:spcBef>
              <a:spcAft>
                <a:spcPts val="0"/>
              </a:spcAft>
              <a:buFont typeface="Arial" pitchFamily="34" charset="0"/>
              <a:buChar char="•"/>
              <a:defRPr/>
            </a:pPr>
            <a:r>
              <a:rPr lang="en-US" sz="5100" dirty="0"/>
              <a:t>New applicants that have not previously received a grant from LSC must respond to each RFP inquiry, unless otherwise indicated. </a:t>
            </a:r>
          </a:p>
          <a:p>
            <a:pPr marL="0" lvl="1" indent="0" eaLnBrk="1" fontAlgn="auto" hangingPunct="1">
              <a:spcBef>
                <a:spcPts val="0"/>
              </a:spcBef>
              <a:spcAft>
                <a:spcPts val="0"/>
              </a:spcAft>
              <a:buNone/>
              <a:defRPr/>
            </a:pPr>
            <a:endParaRPr lang="en-US" sz="5100" dirty="0"/>
          </a:p>
          <a:p>
            <a:pPr marL="342900" lvl="1" indent="-342900" eaLnBrk="1" fontAlgn="auto" hangingPunct="1">
              <a:spcBef>
                <a:spcPts val="0"/>
              </a:spcBef>
              <a:spcAft>
                <a:spcPts val="0"/>
              </a:spcAft>
              <a:buFont typeface="Arial" pitchFamily="34" charset="0"/>
              <a:buChar char="•"/>
              <a:defRPr/>
            </a:pPr>
            <a:r>
              <a:rPr lang="en-US" sz="5100" dirty="0"/>
              <a:t>Applicants that do not yet have a system, strategy, procedure, policy, or activity in place at the time the grant proposal is submitted should describe their capacity and plans to put them in place.</a:t>
            </a:r>
          </a:p>
          <a:p>
            <a:pPr marL="0" indent="0" eaLnBrk="1" fontAlgn="auto" hangingPunct="1">
              <a:spcBef>
                <a:spcPts val="0"/>
              </a:spcBef>
              <a:spcAft>
                <a:spcPts val="0"/>
              </a:spcAft>
              <a:defRPr/>
            </a:pPr>
            <a:endParaRPr lang="en-US" sz="2400" dirty="0"/>
          </a:p>
          <a:p>
            <a:pPr eaLnBrk="1" fontAlgn="auto" hangingPunct="1">
              <a:spcBef>
                <a:spcPts val="0"/>
              </a:spcBef>
              <a:spcAft>
                <a:spcPts val="0"/>
              </a:spcAft>
              <a:defRPr/>
            </a:pPr>
            <a:endParaRPr lang="en-US" sz="1800" dirty="0"/>
          </a:p>
          <a:p>
            <a:pPr eaLnBrk="1" fontAlgn="auto" hangingPunct="1">
              <a:spcAft>
                <a:spcPts val="0"/>
              </a:spcAft>
              <a:defRPr/>
            </a:pP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defTabSz="912813" eaLnBrk="1" hangingPunct="1"/>
            <a:r>
              <a:rPr lang="en-US" altLang="en-US" sz="3200" dirty="0">
                <a:solidFill>
                  <a:schemeClr val="tx2"/>
                </a:solidFill>
              </a:rPr>
              <a:t>The Four Performance Areas</a:t>
            </a:r>
          </a:p>
        </p:txBody>
      </p:sp>
      <p:sp>
        <p:nvSpPr>
          <p:cNvPr id="15363" name="Content Placeholder 2"/>
          <p:cNvSpPr>
            <a:spLocks noGrp="1"/>
          </p:cNvSpPr>
          <p:nvPr>
            <p:ph idx="1"/>
          </p:nvPr>
        </p:nvSpPr>
        <p:spPr>
          <a:xfrm>
            <a:off x="457200" y="5181600"/>
            <a:ext cx="8229600" cy="457200"/>
          </a:xfrm>
        </p:spPr>
        <p:txBody>
          <a:bodyPr/>
          <a:lstStyle/>
          <a:p>
            <a:pPr defTabSz="912813" eaLnBrk="1" hangingPunct="1">
              <a:buFont typeface="Arial" pitchFamily="34" charset="0"/>
              <a:buNone/>
            </a:pPr>
            <a:r>
              <a:rPr lang="en-US" altLang="en-US" sz="1800"/>
              <a:t> * some inquiries have sub-parts</a:t>
            </a:r>
          </a:p>
          <a:p>
            <a:pPr defTabSz="912813" eaLnBrk="1" hangingPunct="1">
              <a:buFont typeface="Arial" pitchFamily="34" charset="0"/>
              <a:buNone/>
            </a:pPr>
            <a:endParaRPr lang="en-US" altLang="en-US" sz="1800"/>
          </a:p>
          <a:p>
            <a:pPr defTabSz="912813" eaLnBrk="1" hangingPunct="1">
              <a:buFont typeface="Arial" pitchFamily="34" charset="0"/>
              <a:buNone/>
            </a:pPr>
            <a:r>
              <a:rPr lang="en-US" altLang="en-US" sz="1800"/>
              <a:t>This excludes the Fiscal Application Inquiries</a:t>
            </a:r>
          </a:p>
        </p:txBody>
      </p:sp>
      <p:graphicFrame>
        <p:nvGraphicFramePr>
          <p:cNvPr id="2" name="Table 1"/>
          <p:cNvGraphicFramePr>
            <a:graphicFrameLocks noGrp="1"/>
          </p:cNvGraphicFramePr>
          <p:nvPr>
            <p:extLst>
              <p:ext uri="{D42A27DB-BD31-4B8C-83A1-F6EECF244321}">
                <p14:modId xmlns:p14="http://schemas.microsoft.com/office/powerpoint/2010/main" val="1531327811"/>
              </p:ext>
            </p:extLst>
          </p:nvPr>
        </p:nvGraphicFramePr>
        <p:xfrm>
          <a:off x="609600" y="1397000"/>
          <a:ext cx="7924800" cy="3484562"/>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640070">
                <a:tc>
                  <a:txBody>
                    <a:bodyPr/>
                    <a:lstStyle/>
                    <a:p>
                      <a:pPr algn="ctr"/>
                      <a:r>
                        <a:rPr lang="en-US" sz="1800" dirty="0"/>
                        <a:t>Performance </a:t>
                      </a:r>
                    </a:p>
                    <a:p>
                      <a:pPr algn="ctr"/>
                      <a:r>
                        <a:rPr lang="en-US" sz="1800" dirty="0"/>
                        <a:t>Area</a:t>
                      </a:r>
                    </a:p>
                  </a:txBody>
                  <a:tcPr marT="45715" marB="45715" anchor="b"/>
                </a:tc>
                <a:tc>
                  <a:txBody>
                    <a:bodyPr/>
                    <a:lstStyle/>
                    <a:p>
                      <a:pPr algn="ctr"/>
                      <a:r>
                        <a:rPr lang="en-US" sz="1800" dirty="0"/>
                        <a:t>Percentage </a:t>
                      </a:r>
                    </a:p>
                    <a:p>
                      <a:pPr algn="ctr"/>
                      <a:r>
                        <a:rPr lang="en-US" sz="1800" dirty="0"/>
                        <a:t>Weight</a:t>
                      </a:r>
                    </a:p>
                  </a:txBody>
                  <a:tcPr marT="45715" marB="45715" anchor="b"/>
                </a:tc>
                <a:tc>
                  <a:txBody>
                    <a:bodyPr/>
                    <a:lstStyle/>
                    <a:p>
                      <a:pPr algn="ctr"/>
                      <a:r>
                        <a:rPr lang="en-US" sz="1800" dirty="0"/>
                        <a:t>Number of </a:t>
                      </a:r>
                    </a:p>
                    <a:p>
                      <a:pPr algn="ctr"/>
                      <a:r>
                        <a:rPr lang="en-US" sz="1800" dirty="0"/>
                        <a:t>RFP Inquiries *</a:t>
                      </a:r>
                    </a:p>
                  </a:txBody>
                  <a:tcPr marT="45715" marB="45715" anchor="b"/>
                </a:tc>
                <a:tc>
                  <a:txBody>
                    <a:bodyPr/>
                    <a:lstStyle/>
                    <a:p>
                      <a:pPr algn="ctr"/>
                      <a:r>
                        <a:rPr lang="en-US" sz="1800" dirty="0"/>
                        <a:t>Number of </a:t>
                      </a:r>
                    </a:p>
                    <a:p>
                      <a:pPr algn="ctr"/>
                      <a:r>
                        <a:rPr lang="en-US" sz="1800" dirty="0"/>
                        <a:t>RFP Charts</a:t>
                      </a:r>
                    </a:p>
                  </a:txBody>
                  <a:tcPr marT="45715" marB="45715" anchor="b"/>
                </a:tc>
                <a:extLst>
                  <a:ext uri="{0D108BD9-81ED-4DB2-BD59-A6C34878D82A}">
                    <a16:rowId xmlns:a16="http://schemas.microsoft.com/office/drawing/2014/main" val="10000"/>
                  </a:ext>
                </a:extLst>
              </a:tr>
              <a:tr h="711123">
                <a:tc>
                  <a:txBody>
                    <a:bodyPr/>
                    <a:lstStyle/>
                    <a:p>
                      <a:pPr algn="ctr"/>
                      <a:r>
                        <a:rPr lang="en-US" sz="1800" dirty="0"/>
                        <a:t>1</a:t>
                      </a:r>
                    </a:p>
                  </a:txBody>
                  <a:tcPr marT="45715" marB="45715" anchor="ctr"/>
                </a:tc>
                <a:tc>
                  <a:txBody>
                    <a:bodyPr/>
                    <a:lstStyle/>
                    <a:p>
                      <a:pPr algn="ctr"/>
                      <a:r>
                        <a:rPr lang="en-US" sz="1800" dirty="0"/>
                        <a:t>18%</a:t>
                      </a:r>
                    </a:p>
                  </a:txBody>
                  <a:tcPr marT="45715" marB="45715" anchor="ctr"/>
                </a:tc>
                <a:tc>
                  <a:txBody>
                    <a:bodyPr/>
                    <a:lstStyle/>
                    <a:p>
                      <a:pPr algn="ctr"/>
                      <a:r>
                        <a:rPr lang="en-US" sz="1800" dirty="0">
                          <a:solidFill>
                            <a:schemeClr val="tx1"/>
                          </a:solidFill>
                        </a:rPr>
                        <a:t>9</a:t>
                      </a:r>
                    </a:p>
                  </a:txBody>
                  <a:tcPr marT="45715" marB="45715" anchor="ctr"/>
                </a:tc>
                <a:tc>
                  <a:txBody>
                    <a:bodyPr/>
                    <a:lstStyle/>
                    <a:p>
                      <a:pPr algn="ctr"/>
                      <a:r>
                        <a:rPr lang="en-US" sz="1800" strike="noStrike" dirty="0">
                          <a:solidFill>
                            <a:schemeClr val="tx1"/>
                          </a:solidFill>
                        </a:rPr>
                        <a:t>7</a:t>
                      </a:r>
                    </a:p>
                  </a:txBody>
                  <a:tcPr marT="45715" marB="45715" anchor="ctr"/>
                </a:tc>
                <a:extLst>
                  <a:ext uri="{0D108BD9-81ED-4DB2-BD59-A6C34878D82A}">
                    <a16:rowId xmlns:a16="http://schemas.microsoft.com/office/drawing/2014/main" val="10001"/>
                  </a:ext>
                </a:extLst>
              </a:tr>
              <a:tr h="711123">
                <a:tc>
                  <a:txBody>
                    <a:bodyPr/>
                    <a:lstStyle/>
                    <a:p>
                      <a:pPr algn="ctr"/>
                      <a:r>
                        <a:rPr lang="en-US" sz="1800" dirty="0"/>
                        <a:t>2</a:t>
                      </a:r>
                    </a:p>
                  </a:txBody>
                  <a:tcPr marT="45715" marB="45715" anchor="ctr"/>
                </a:tc>
                <a:tc>
                  <a:txBody>
                    <a:bodyPr/>
                    <a:lstStyle/>
                    <a:p>
                      <a:pPr algn="ctr"/>
                      <a:r>
                        <a:rPr lang="en-US" sz="1800" dirty="0"/>
                        <a:t>20%</a:t>
                      </a:r>
                    </a:p>
                  </a:txBody>
                  <a:tcPr marT="45715" marB="45715" anchor="ctr"/>
                </a:tc>
                <a:tc>
                  <a:txBody>
                    <a:bodyPr/>
                    <a:lstStyle/>
                    <a:p>
                      <a:pPr algn="ctr"/>
                      <a:r>
                        <a:rPr lang="en-US" sz="1800" dirty="0">
                          <a:solidFill>
                            <a:schemeClr val="tx1"/>
                          </a:solidFill>
                        </a:rPr>
                        <a:t>10</a:t>
                      </a:r>
                    </a:p>
                  </a:txBody>
                  <a:tcPr marT="45715" marB="45715" anchor="ctr"/>
                </a:tc>
                <a:tc>
                  <a:txBody>
                    <a:bodyPr/>
                    <a:lstStyle/>
                    <a:p>
                      <a:pPr algn="ctr"/>
                      <a:r>
                        <a:rPr lang="en-US" sz="1800" strike="noStrike" dirty="0">
                          <a:solidFill>
                            <a:schemeClr val="tx1"/>
                          </a:solidFill>
                        </a:rPr>
                        <a:t>5</a:t>
                      </a:r>
                      <a:endParaRPr lang="en-US" sz="1800" strike="sngStrike" dirty="0">
                        <a:solidFill>
                          <a:schemeClr val="tx1"/>
                        </a:solidFill>
                      </a:endParaRPr>
                    </a:p>
                  </a:txBody>
                  <a:tcPr marT="45715" marB="45715" anchor="ctr"/>
                </a:tc>
                <a:extLst>
                  <a:ext uri="{0D108BD9-81ED-4DB2-BD59-A6C34878D82A}">
                    <a16:rowId xmlns:a16="http://schemas.microsoft.com/office/drawing/2014/main" val="10002"/>
                  </a:ext>
                </a:extLst>
              </a:tr>
              <a:tr h="711123">
                <a:tc>
                  <a:txBody>
                    <a:bodyPr/>
                    <a:lstStyle/>
                    <a:p>
                      <a:pPr algn="ctr"/>
                      <a:r>
                        <a:rPr lang="en-US" sz="1800" dirty="0"/>
                        <a:t>3</a:t>
                      </a:r>
                    </a:p>
                  </a:txBody>
                  <a:tcPr marT="45715" marB="45715" anchor="ctr"/>
                </a:tc>
                <a:tc>
                  <a:txBody>
                    <a:bodyPr/>
                    <a:lstStyle/>
                    <a:p>
                      <a:pPr algn="ctr"/>
                      <a:r>
                        <a:rPr lang="en-US" sz="1800" dirty="0"/>
                        <a:t>35%</a:t>
                      </a:r>
                    </a:p>
                  </a:txBody>
                  <a:tcPr marT="45715" marB="45715" anchor="ctr"/>
                </a:tc>
                <a:tc>
                  <a:txBody>
                    <a:bodyPr/>
                    <a:lstStyle/>
                    <a:p>
                      <a:pPr algn="ctr"/>
                      <a:r>
                        <a:rPr lang="en-US" sz="1800" dirty="0">
                          <a:solidFill>
                            <a:schemeClr val="tx1"/>
                          </a:solidFill>
                        </a:rPr>
                        <a:t>19</a:t>
                      </a:r>
                    </a:p>
                  </a:txBody>
                  <a:tcPr marT="45715" marB="45715" anchor="ctr"/>
                </a:tc>
                <a:tc>
                  <a:txBody>
                    <a:bodyPr/>
                    <a:lstStyle/>
                    <a:p>
                      <a:pPr algn="ctr"/>
                      <a:r>
                        <a:rPr lang="en-US" sz="1800" dirty="0">
                          <a:solidFill>
                            <a:schemeClr val="tx1"/>
                          </a:solidFill>
                        </a:rPr>
                        <a:t>12</a:t>
                      </a:r>
                    </a:p>
                  </a:txBody>
                  <a:tcPr marT="45715" marB="45715" anchor="ctr"/>
                </a:tc>
                <a:extLst>
                  <a:ext uri="{0D108BD9-81ED-4DB2-BD59-A6C34878D82A}">
                    <a16:rowId xmlns:a16="http://schemas.microsoft.com/office/drawing/2014/main" val="10003"/>
                  </a:ext>
                </a:extLst>
              </a:tr>
              <a:tr h="711123">
                <a:tc>
                  <a:txBody>
                    <a:bodyPr/>
                    <a:lstStyle/>
                    <a:p>
                      <a:pPr algn="ctr"/>
                      <a:r>
                        <a:rPr lang="en-US" sz="1800" dirty="0"/>
                        <a:t>4</a:t>
                      </a:r>
                    </a:p>
                  </a:txBody>
                  <a:tcPr marT="45715" marB="45715" anchor="ctr"/>
                </a:tc>
                <a:tc>
                  <a:txBody>
                    <a:bodyPr/>
                    <a:lstStyle/>
                    <a:p>
                      <a:pPr algn="ctr"/>
                      <a:r>
                        <a:rPr lang="en-US" sz="1800" dirty="0"/>
                        <a:t>27%</a:t>
                      </a:r>
                    </a:p>
                  </a:txBody>
                  <a:tcPr marT="45715" marB="45715" anchor="ctr"/>
                </a:tc>
                <a:tc>
                  <a:txBody>
                    <a:bodyPr/>
                    <a:lstStyle/>
                    <a:p>
                      <a:pPr algn="ctr"/>
                      <a:r>
                        <a:rPr lang="en-US" sz="1800" dirty="0">
                          <a:solidFill>
                            <a:schemeClr val="tx1"/>
                          </a:solidFill>
                        </a:rPr>
                        <a:t>18</a:t>
                      </a:r>
                    </a:p>
                  </a:txBody>
                  <a:tcPr marT="45715" marB="45715" anchor="ctr"/>
                </a:tc>
                <a:tc>
                  <a:txBody>
                    <a:bodyPr/>
                    <a:lstStyle/>
                    <a:p>
                      <a:pPr algn="ctr"/>
                      <a:r>
                        <a:rPr lang="en-US" sz="1800" dirty="0">
                          <a:solidFill>
                            <a:schemeClr val="tx1"/>
                          </a:solidFill>
                        </a:rPr>
                        <a:t>6</a:t>
                      </a:r>
                    </a:p>
                  </a:txBody>
                  <a:tcPr marT="45715" marB="45715"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defTabSz="912813" eaLnBrk="1" hangingPunct="1"/>
            <a:r>
              <a:rPr lang="en-US" altLang="en-US" sz="3200">
                <a:solidFill>
                  <a:schemeClr val="tx2"/>
                </a:solidFill>
              </a:rPr>
              <a:t>Welcome and Introductions</a:t>
            </a:r>
          </a:p>
        </p:txBody>
      </p:sp>
      <p:sp>
        <p:nvSpPr>
          <p:cNvPr id="3" name="Content Placeholder 2"/>
          <p:cNvSpPr>
            <a:spLocks noGrp="1"/>
          </p:cNvSpPr>
          <p:nvPr>
            <p:ph idx="1"/>
          </p:nvPr>
        </p:nvSpPr>
        <p:spPr>
          <a:xfrm>
            <a:off x="228600" y="1371600"/>
            <a:ext cx="8686800" cy="4525963"/>
          </a:xfrm>
        </p:spPr>
        <p:txBody>
          <a:bodyPr/>
          <a:lstStyle/>
          <a:p>
            <a:pPr marL="0" indent="0" defTabSz="912813" eaLnBrk="1" hangingPunct="1">
              <a:lnSpc>
                <a:spcPct val="120000"/>
              </a:lnSpc>
              <a:spcBef>
                <a:spcPct val="0"/>
              </a:spcBef>
              <a:buNone/>
              <a:defRPr/>
            </a:pPr>
            <a:endParaRPr lang="en-US" sz="2400" b="1" dirty="0"/>
          </a:p>
          <a:p>
            <a:pPr marL="0" indent="0" defTabSz="912813" eaLnBrk="1" hangingPunct="1">
              <a:lnSpc>
                <a:spcPct val="120000"/>
              </a:lnSpc>
              <a:spcBef>
                <a:spcPct val="0"/>
              </a:spcBef>
              <a:buNone/>
              <a:defRPr/>
            </a:pPr>
            <a:endParaRPr lang="en-US" sz="2400" b="1" dirty="0"/>
          </a:p>
          <a:p>
            <a:pPr marL="0" indent="0" defTabSz="912813" eaLnBrk="1" hangingPunct="1">
              <a:lnSpc>
                <a:spcPct val="120000"/>
              </a:lnSpc>
              <a:spcBef>
                <a:spcPct val="0"/>
              </a:spcBef>
              <a:buNone/>
              <a:defRPr/>
            </a:pPr>
            <a:endParaRPr lang="en-US" sz="2400" b="1" dirty="0"/>
          </a:p>
          <a:p>
            <a:pPr marL="0" indent="0" defTabSz="912813" eaLnBrk="1" hangingPunct="1">
              <a:lnSpc>
                <a:spcPct val="120000"/>
              </a:lnSpc>
              <a:spcBef>
                <a:spcPct val="0"/>
              </a:spcBef>
              <a:buNone/>
              <a:defRPr/>
            </a:pPr>
            <a:r>
              <a:rPr lang="en-US" sz="2400" b="1" dirty="0"/>
              <a:t>            Ed Caspar	          Reggie Haley	         Kris Reinertson </a:t>
            </a:r>
          </a:p>
          <a:p>
            <a:pPr marL="0" indent="0" defTabSz="912813" eaLnBrk="1" hangingPunct="1">
              <a:lnSpc>
                <a:spcPct val="120000"/>
              </a:lnSpc>
              <a:spcBef>
                <a:spcPct val="0"/>
              </a:spcBef>
              <a:buNone/>
              <a:defRPr/>
            </a:pPr>
            <a:endParaRPr lang="en-US" sz="2400" b="1" dirty="0"/>
          </a:p>
          <a:p>
            <a:pPr marL="0" indent="0" defTabSz="912813" eaLnBrk="1" hangingPunct="1">
              <a:lnSpc>
                <a:spcPct val="120000"/>
              </a:lnSpc>
              <a:spcBef>
                <a:spcPct val="0"/>
              </a:spcBef>
              <a:buNone/>
              <a:defRPr/>
            </a:pPr>
            <a:endParaRPr lang="en-US" sz="2400" b="1" dirty="0"/>
          </a:p>
          <a:p>
            <a:pPr marL="0" indent="0" defTabSz="912813" eaLnBrk="1" hangingPunct="1">
              <a:lnSpc>
                <a:spcPct val="120000"/>
              </a:lnSpc>
              <a:spcBef>
                <a:spcPct val="0"/>
              </a:spcBef>
              <a:buNone/>
              <a:defRPr/>
            </a:pPr>
            <a:endParaRPr lang="en-US" sz="2400" b="1" dirty="0"/>
          </a:p>
          <a:p>
            <a:pPr marL="0" indent="0" defTabSz="912813" eaLnBrk="1" hangingPunct="1">
              <a:lnSpc>
                <a:spcPct val="120000"/>
              </a:lnSpc>
              <a:spcBef>
                <a:spcPct val="0"/>
              </a:spcBef>
              <a:buNone/>
              <a:defRPr/>
            </a:pPr>
            <a:endParaRPr lang="en-US" sz="2400" b="1" dirty="0"/>
          </a:p>
          <a:p>
            <a:pPr marL="0" indent="0" defTabSz="912813" eaLnBrk="1" hangingPunct="1">
              <a:lnSpc>
                <a:spcPct val="120000"/>
              </a:lnSpc>
              <a:spcBef>
                <a:spcPct val="0"/>
              </a:spcBef>
              <a:buNone/>
              <a:defRPr/>
            </a:pPr>
            <a:r>
              <a:rPr lang="en-US" sz="2400" b="1" dirty="0"/>
              <a:t>James Scruggs     Ronké Hughes     Lewis Creekmore   Evora Thomas</a:t>
            </a:r>
          </a:p>
          <a:p>
            <a:pPr marL="0" indent="0" algn="ctr" defTabSz="912813" eaLnBrk="1" hangingPunct="1">
              <a:lnSpc>
                <a:spcPct val="120000"/>
              </a:lnSpc>
              <a:spcBef>
                <a:spcPct val="0"/>
              </a:spcBef>
              <a:buNone/>
              <a:defRPr/>
            </a:pPr>
            <a:r>
              <a:rPr lang="en-US" sz="2400" dirty="0"/>
              <a:t>Office of Program Performance (OPP)</a:t>
            </a:r>
          </a:p>
          <a:p>
            <a:pPr lvl="1" defTabSz="912813" eaLnBrk="1" hangingPunct="1">
              <a:lnSpc>
                <a:spcPct val="120000"/>
              </a:lnSpc>
              <a:spcBef>
                <a:spcPct val="0"/>
              </a:spcBef>
              <a:buFont typeface="Arial" pitchFamily="34" charset="0"/>
              <a:buNone/>
              <a:defRPr/>
            </a:pP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179576"/>
            <a:ext cx="1545336" cy="154533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664" y="1179576"/>
            <a:ext cx="1545336" cy="154533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3680" y="1184438"/>
            <a:ext cx="1545336" cy="153619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5464" y="3429000"/>
            <a:ext cx="1545336" cy="154533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864" y="3429000"/>
            <a:ext cx="1545336" cy="1545336"/>
          </a:xfrm>
          <a:prstGeom prst="rect">
            <a:avLst/>
          </a:prstGeom>
        </p:spPr>
      </p:pic>
      <p:pic>
        <p:nvPicPr>
          <p:cNvPr id="10" name="Picture 9" descr="A close up of a mask&#10;&#10;Description generated with very high confidence">
            <a:extLst>
              <a:ext uri="{FF2B5EF4-FFF2-40B4-BE49-F238E27FC236}">
                <a16:creationId xmlns:a16="http://schemas.microsoft.com/office/drawing/2014/main" id="{60179DD3-AED3-442F-A3BA-50E9E65B81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86600" y="3444240"/>
            <a:ext cx="1545336" cy="1545336"/>
          </a:xfrm>
          <a:prstGeom prst="rect">
            <a:avLst/>
          </a:prstGeom>
        </p:spPr>
      </p:pic>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l="9624" t="20384" r="10761" b="1"/>
          <a:stretch/>
        </p:blipFill>
        <p:spPr>
          <a:xfrm>
            <a:off x="2569464" y="3414562"/>
            <a:ext cx="1545336" cy="1545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defTabSz="912813" eaLnBrk="1" hangingPunct="1"/>
            <a:r>
              <a:rPr lang="en-US" altLang="en-US" sz="3200">
                <a:solidFill>
                  <a:schemeClr val="tx2"/>
                </a:solidFill>
              </a:rPr>
              <a:t>Navigating the Automated RFP</a:t>
            </a:r>
          </a:p>
        </p:txBody>
      </p:sp>
      <p:pic>
        <p:nvPicPr>
          <p:cNvPr id="16387" name="Picture 3" descr="LSC logo.jpg"/>
          <p:cNvPicPr>
            <a:picLocks noChangeAspect="1"/>
          </p:cNvPicPr>
          <p:nvPr/>
        </p:nvPicPr>
        <p:blipFill>
          <a:blip r:embed="rId3">
            <a:extLst>
              <a:ext uri="{28A0092B-C50C-407E-A947-70E740481C1C}">
                <a14:useLocalDpi xmlns:a14="http://schemas.microsoft.com/office/drawing/2010/main" val="0"/>
              </a:ext>
            </a:extLst>
          </a:blip>
          <a:srcRect r="43590"/>
          <a:stretch>
            <a:fillRect/>
          </a:stretch>
        </p:blipFill>
        <p:spPr bwMode="auto">
          <a:xfrm>
            <a:off x="6553200" y="5638800"/>
            <a:ext cx="2362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p:cNvPicPr>
            <a:picLocks noChangeAspect="1" noChangeArrowheads="1"/>
          </p:cNvPicPr>
          <p:nvPr/>
        </p:nvPicPr>
        <p:blipFill>
          <a:blip r:embed="rId4">
            <a:extLst>
              <a:ext uri="{28A0092B-C50C-407E-A947-70E740481C1C}">
                <a14:useLocalDpi xmlns:a14="http://schemas.microsoft.com/office/drawing/2010/main" val="0"/>
              </a:ext>
            </a:extLst>
          </a:blip>
          <a:srcRect l="2728" t="31482" r="88699" b="55185"/>
          <a:stretch>
            <a:fillRect/>
          </a:stretch>
        </p:blipFill>
        <p:spPr bwMode="auto">
          <a:xfrm>
            <a:off x="762000" y="1295400"/>
            <a:ext cx="1566863" cy="13716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7"/>
          <p:cNvPicPr>
            <a:picLocks noChangeAspect="1" noChangeArrowheads="1"/>
          </p:cNvPicPr>
          <p:nvPr/>
        </p:nvPicPr>
        <p:blipFill>
          <a:blip r:embed="rId5">
            <a:extLst>
              <a:ext uri="{28A0092B-C50C-407E-A947-70E740481C1C}">
                <a14:useLocalDpi xmlns:a14="http://schemas.microsoft.com/office/drawing/2010/main" val="0"/>
              </a:ext>
            </a:extLst>
          </a:blip>
          <a:srcRect l="10728" t="31294" r="52292" b="22038"/>
          <a:stretch>
            <a:fillRect/>
          </a:stretch>
        </p:blipFill>
        <p:spPr bwMode="auto">
          <a:xfrm>
            <a:off x="2111375" y="1611313"/>
            <a:ext cx="6613525" cy="469423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defTabSz="912813" eaLnBrk="1" hangingPunct="1"/>
            <a:r>
              <a:rPr lang="en-US" altLang="en-US" sz="3200">
                <a:solidFill>
                  <a:schemeClr val="tx2"/>
                </a:solidFill>
              </a:rPr>
              <a:t>Navigating the Automated RFP</a:t>
            </a:r>
          </a:p>
        </p:txBody>
      </p:sp>
      <p:pic>
        <p:nvPicPr>
          <p:cNvPr id="17412" name="Picture 5"/>
          <p:cNvPicPr>
            <a:picLocks noChangeAspect="1" noChangeArrowheads="1"/>
          </p:cNvPicPr>
          <p:nvPr/>
        </p:nvPicPr>
        <p:blipFill>
          <a:blip r:embed="rId3">
            <a:extLst>
              <a:ext uri="{28A0092B-C50C-407E-A947-70E740481C1C}">
                <a14:useLocalDpi xmlns:a14="http://schemas.microsoft.com/office/drawing/2010/main" val="0"/>
              </a:ext>
            </a:extLst>
          </a:blip>
          <a:srcRect l="13077" t="8617" r="36026" b="5846"/>
          <a:stretch>
            <a:fillRect/>
          </a:stretch>
        </p:blipFill>
        <p:spPr bwMode="auto">
          <a:xfrm>
            <a:off x="990600" y="1219200"/>
            <a:ext cx="5410200" cy="4800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7413" name="Text Box 2"/>
          <p:cNvSpPr txBox="1">
            <a:spLocks noChangeArrowheads="1"/>
          </p:cNvSpPr>
          <p:nvPr/>
        </p:nvSpPr>
        <p:spPr bwMode="auto">
          <a:xfrm>
            <a:off x="5943600" y="1905000"/>
            <a:ext cx="2362200" cy="3429000"/>
          </a:xfrm>
          <a:prstGeom prst="rect">
            <a:avLst/>
          </a:prstGeom>
          <a:solidFill>
            <a:srgbClr val="FFFFFF"/>
          </a:solidFill>
          <a:ln w="9525">
            <a:solidFill>
              <a:srgbClr val="336699"/>
            </a:solidFill>
            <a:miter lim="800000"/>
            <a:headEnd/>
            <a:tailEnd/>
          </a:ln>
          <a:effectLst>
            <a:outerShdw dist="35921" dir="2700000" algn="ctr" rotWithShape="0">
              <a:srgbClr val="808080"/>
            </a:outerShdw>
          </a:effectLst>
        </p:spPr>
        <p:txBody>
          <a:bodyPr lIns="109728" tIns="109728" rIns="109728" bIns="109728"/>
          <a:lstStyle/>
          <a:p>
            <a:endParaRPr lang="en-US" altLang="en-US" dirty="0">
              <a:solidFill>
                <a:srgbClr val="000000"/>
              </a:solidFill>
              <a:latin typeface="Cambria" pitchFamily="18" charset="0"/>
              <a:cs typeface="Times New Roman" pitchFamily="18" charset="0"/>
            </a:endParaRPr>
          </a:p>
          <a:p>
            <a:r>
              <a:rPr lang="en-US" altLang="en-US" dirty="0">
                <a:solidFill>
                  <a:srgbClr val="000000"/>
                </a:solidFill>
                <a:latin typeface="Cambria" pitchFamily="18" charset="0"/>
                <a:cs typeface="Times New Roman" pitchFamily="18" charset="0"/>
              </a:rPr>
              <a:t>Full text of each RFP Inquiry is displayed on screen, followed by a text box. </a:t>
            </a:r>
            <a:endParaRPr lang="en-US" altLang="en-US" dirty="0">
              <a:latin typeface="Times New Roman" pitchFamily="18" charset="0"/>
              <a:cs typeface="Times New Roman" pitchFamily="18" charset="0"/>
            </a:endParaRPr>
          </a:p>
          <a:p>
            <a:endParaRPr lang="en-US" altLang="en-US" dirty="0">
              <a:solidFill>
                <a:srgbClr val="000000"/>
              </a:solidFill>
              <a:latin typeface="Cambria" pitchFamily="18" charset="0"/>
              <a:cs typeface="Times New Roman" pitchFamily="18" charset="0"/>
            </a:endParaRPr>
          </a:p>
          <a:p>
            <a:r>
              <a:rPr lang="en-US" altLang="en-US" dirty="0">
                <a:solidFill>
                  <a:srgbClr val="000000"/>
                </a:solidFill>
                <a:latin typeface="Cambria" pitchFamily="18" charset="0"/>
                <a:cs typeface="Times New Roman" pitchFamily="18" charset="0"/>
              </a:rPr>
              <a:t>Consider drafting responses using a word processor and copying responses into the text boxes.</a:t>
            </a:r>
            <a:endParaRPr lang="en-US" altLang="en-US" sz="1600" dirty="0">
              <a:latin typeface="Times New Roman" pitchFamily="18" charset="0"/>
              <a:cs typeface="Times New Roman" pitchFamily="18" charset="0"/>
            </a:endParaRPr>
          </a:p>
          <a:p>
            <a:endParaRPr lang="en-US" altLang="en-US" sz="1200" dirty="0">
              <a:latin typeface="Times New Roman" pitchFamily="18" charset="0"/>
              <a:cs typeface="Times New Roman" pitchFamily="18" charset="0"/>
            </a:endParaRPr>
          </a:p>
        </p:txBody>
      </p:sp>
      <p:cxnSp>
        <p:nvCxnSpPr>
          <p:cNvPr id="3" name="Straight Arrow Connector 2"/>
          <p:cNvCxnSpPr/>
          <p:nvPr/>
        </p:nvCxnSpPr>
        <p:spPr>
          <a:xfrm flipH="1" flipV="1">
            <a:off x="5029200" y="1828800"/>
            <a:ext cx="914400" cy="457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H="1" flipV="1">
            <a:off x="4953000" y="3048000"/>
            <a:ext cx="990600" cy="457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flipH="1" flipV="1">
            <a:off x="4933950" y="4343400"/>
            <a:ext cx="990600" cy="457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defTabSz="912813" eaLnBrk="1" hangingPunct="1"/>
            <a:r>
              <a:rPr lang="en-US" altLang="en-US" sz="3200">
                <a:solidFill>
                  <a:schemeClr val="tx2"/>
                </a:solidFill>
              </a:rPr>
              <a:t>Navigating the Automated RFP</a:t>
            </a:r>
          </a:p>
        </p:txBody>
      </p:sp>
      <p:pic>
        <p:nvPicPr>
          <p:cNvPr id="18436" name="Picture 5"/>
          <p:cNvPicPr>
            <a:picLocks noChangeAspect="1" noChangeArrowheads="1"/>
          </p:cNvPicPr>
          <p:nvPr/>
        </p:nvPicPr>
        <p:blipFill>
          <a:blip r:embed="rId3">
            <a:extLst>
              <a:ext uri="{28A0092B-C50C-407E-A947-70E740481C1C}">
                <a14:useLocalDpi xmlns:a14="http://schemas.microsoft.com/office/drawing/2010/main" val="0"/>
              </a:ext>
            </a:extLst>
          </a:blip>
          <a:srcRect l="13077" t="8617" r="36026" b="5846"/>
          <a:stretch>
            <a:fillRect/>
          </a:stretch>
        </p:blipFill>
        <p:spPr bwMode="auto">
          <a:xfrm>
            <a:off x="990600" y="1219200"/>
            <a:ext cx="5410200" cy="4800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2"/>
          <p:cNvSpPr txBox="1">
            <a:spLocks noChangeArrowheads="1"/>
          </p:cNvSpPr>
          <p:nvPr/>
        </p:nvSpPr>
        <p:spPr bwMode="auto">
          <a:xfrm>
            <a:off x="5410200" y="3544888"/>
            <a:ext cx="3373438" cy="2627312"/>
          </a:xfrm>
          <a:prstGeom prst="rect">
            <a:avLst/>
          </a:prstGeom>
          <a:solidFill>
            <a:srgbClr val="FFFFFF"/>
          </a:solidFill>
          <a:ln w="9525">
            <a:solidFill>
              <a:srgbClr val="336699"/>
            </a:solidFill>
            <a:miter lim="800000"/>
            <a:headEnd/>
            <a:tailEnd/>
          </a:ln>
          <a:effectLst>
            <a:outerShdw dist="40161" dir="1106097" algn="ctr" rotWithShape="0">
              <a:srgbClr val="808080"/>
            </a:outerShdw>
          </a:effectLst>
        </p:spPr>
        <p:txBody>
          <a:bodyPr lIns="109728" tIns="109728" rIns="109728" bIns="109728"/>
          <a:lstStyle/>
          <a:p>
            <a:pPr algn="just">
              <a:defRPr/>
            </a:pPr>
            <a:r>
              <a:rPr lang="en-US" sz="1600" dirty="0">
                <a:latin typeface="+mj-lt"/>
                <a:cs typeface="+mn-cs"/>
              </a:rPr>
              <a:t>A link is provided for each RFP chart. </a:t>
            </a:r>
          </a:p>
          <a:p>
            <a:pPr algn="just">
              <a:defRPr/>
            </a:pPr>
            <a:endParaRPr lang="en-US" sz="1600" i="1" dirty="0">
              <a:latin typeface="+mj-lt"/>
              <a:cs typeface="+mn-cs"/>
            </a:endParaRPr>
          </a:p>
          <a:p>
            <a:pPr algn="just">
              <a:defRPr/>
            </a:pPr>
            <a:r>
              <a:rPr lang="en-US" sz="1600" dirty="0">
                <a:latin typeface="+mj-lt"/>
                <a:cs typeface="+mn-cs"/>
              </a:rPr>
              <a:t>Click on the link and the chart page will open. </a:t>
            </a:r>
          </a:p>
          <a:p>
            <a:pPr algn="just">
              <a:defRPr/>
            </a:pPr>
            <a:endParaRPr lang="en-US" sz="1600" dirty="0">
              <a:latin typeface="+mj-lt"/>
              <a:cs typeface="+mn-cs"/>
            </a:endParaRPr>
          </a:p>
          <a:p>
            <a:pPr algn="just">
              <a:defRPr/>
            </a:pPr>
            <a:r>
              <a:rPr lang="en-US" sz="1600" dirty="0">
                <a:latin typeface="+mj-lt"/>
                <a:cs typeface="+mn-cs"/>
              </a:rPr>
              <a:t>When finished, click “Save and Return” at the bottom of the chart page. The system will redirect back to the criterion page.</a:t>
            </a:r>
          </a:p>
        </p:txBody>
      </p:sp>
      <p:cxnSp>
        <p:nvCxnSpPr>
          <p:cNvPr id="3" name="Straight Arrow Connector 2"/>
          <p:cNvCxnSpPr/>
          <p:nvPr/>
        </p:nvCxnSpPr>
        <p:spPr>
          <a:xfrm flipH="1">
            <a:off x="3352800" y="5029200"/>
            <a:ext cx="2133600" cy="9144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defTabSz="912813" eaLnBrk="1" hangingPunct="1"/>
            <a:r>
              <a:rPr lang="en-US" altLang="en-US" sz="3200">
                <a:solidFill>
                  <a:schemeClr val="tx2"/>
                </a:solidFill>
              </a:rPr>
              <a:t>Applying for Multiple Service Areas</a:t>
            </a:r>
          </a:p>
        </p:txBody>
      </p:sp>
      <p:sp>
        <p:nvSpPr>
          <p:cNvPr id="3" name="Content Placeholder 2"/>
          <p:cNvSpPr>
            <a:spLocks noGrp="1"/>
          </p:cNvSpPr>
          <p:nvPr>
            <p:ph idx="1"/>
          </p:nvPr>
        </p:nvSpPr>
        <p:spPr>
          <a:xfrm>
            <a:off x="457200" y="1295400"/>
            <a:ext cx="8229600" cy="4724400"/>
          </a:xfrm>
        </p:spPr>
        <p:txBody>
          <a:bodyPr/>
          <a:lstStyle/>
          <a:p>
            <a:pPr eaLnBrk="1" hangingPunct="1">
              <a:buFont typeface="Arial" charset="0"/>
              <a:buChar char="•"/>
              <a:defRPr/>
            </a:pPr>
            <a:r>
              <a:rPr lang="en-US" sz="2000" dirty="0"/>
              <a:t>You may apply for more than one service area. For example, you may apply for basic field, agricultural worker and/or Native American service areas.</a:t>
            </a:r>
          </a:p>
          <a:p>
            <a:pPr marL="0" indent="0" eaLnBrk="1" hangingPunct="1">
              <a:lnSpc>
                <a:spcPts val="1200"/>
              </a:lnSpc>
              <a:spcBef>
                <a:spcPts val="0"/>
              </a:spcBef>
              <a:buNone/>
              <a:defRPr/>
            </a:pPr>
            <a:endParaRPr lang="en-US" sz="2000" dirty="0"/>
          </a:p>
          <a:p>
            <a:pPr eaLnBrk="1" hangingPunct="1">
              <a:buFont typeface="Arial" charset="0"/>
              <a:buChar char="•"/>
              <a:defRPr/>
            </a:pPr>
            <a:r>
              <a:rPr lang="en-US" sz="2000" dirty="0"/>
              <a:t>You should respond to the RFP Inquiries for each service area (e.g. agricultural worker or Native American) by specifically describing the service delivery system for that service area. </a:t>
            </a:r>
          </a:p>
          <a:p>
            <a:pPr marL="0" indent="0" eaLnBrk="1" hangingPunct="1">
              <a:lnSpc>
                <a:spcPts val="1200"/>
              </a:lnSpc>
              <a:spcBef>
                <a:spcPts val="0"/>
              </a:spcBef>
              <a:buNone/>
              <a:defRPr/>
            </a:pPr>
            <a:endParaRPr lang="en-US" sz="2000" dirty="0"/>
          </a:p>
          <a:p>
            <a:pPr eaLnBrk="1" hangingPunct="1">
              <a:buFont typeface="Arial" charset="0"/>
              <a:buChar char="•"/>
              <a:defRPr/>
            </a:pPr>
            <a:r>
              <a:rPr lang="en-US" sz="2000" dirty="0"/>
              <a:t>If the response is the same for two or more service areas </a:t>
            </a:r>
          </a:p>
          <a:p>
            <a:pPr marL="576263" lvl="1" indent="-231775" eaLnBrk="1" hangingPunct="1">
              <a:buFont typeface="Courier New" panose="02070309020205020404" pitchFamily="49" charset="0"/>
              <a:buChar char="o"/>
              <a:defRPr/>
            </a:pPr>
            <a:r>
              <a:rPr lang="en-US" sz="1800" dirty="0"/>
              <a:t>Enter a response for the service area receiving the largest grant</a:t>
            </a:r>
          </a:p>
          <a:p>
            <a:pPr marL="576263" lvl="1" indent="-231775" eaLnBrk="1" hangingPunct="1">
              <a:buFont typeface="Courier New" panose="02070309020205020404" pitchFamily="49" charset="0"/>
              <a:buChar char="o"/>
              <a:defRPr/>
            </a:pPr>
            <a:r>
              <a:rPr lang="en-US" sz="1800" dirty="0"/>
              <a:t>For the additional service area(s), applicant may state:</a:t>
            </a:r>
          </a:p>
          <a:p>
            <a:pPr marL="457200" lvl="1" indent="0" eaLnBrk="1" hangingPunct="1">
              <a:buFont typeface="Arial" pitchFamily="34" charset="0"/>
              <a:buNone/>
              <a:defRPr/>
            </a:pPr>
            <a:r>
              <a:rPr lang="en-US" sz="1800" dirty="0"/>
              <a:t>	“Applicant services and activities are the same for this service area as for the 	service area receiving the largest grant.”   </a:t>
            </a:r>
            <a:r>
              <a:rPr lang="en-US" sz="1800" i="1" dirty="0"/>
              <a:t>When using this option, make sure 	the services and activities are really the same.  Any differences should be 	indicated.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5"/>
          <p:cNvSpPr>
            <a:spLocks noGrp="1"/>
          </p:cNvSpPr>
          <p:nvPr>
            <p:ph type="ctrTitle"/>
          </p:nvPr>
        </p:nvSpPr>
        <p:spPr/>
        <p:txBody>
          <a:bodyPr/>
          <a:lstStyle/>
          <a:p>
            <a:pPr defTabSz="684610"/>
            <a:r>
              <a:rPr lang="en-US" altLang="en-US" sz="4200" dirty="0">
                <a:solidFill>
                  <a:srgbClr val="0054A2"/>
                </a:solidFill>
              </a:rPr>
              <a:t>Using the Online </a:t>
            </a:r>
            <a:br>
              <a:rPr lang="en-US" altLang="en-US" sz="4200" dirty="0">
                <a:solidFill>
                  <a:srgbClr val="0054A2"/>
                </a:solidFill>
              </a:rPr>
            </a:br>
            <a:r>
              <a:rPr lang="en-US" altLang="en-US" sz="4200" dirty="0">
                <a:solidFill>
                  <a:srgbClr val="0054A2"/>
                </a:solidFill>
              </a:rPr>
              <a:t>Application System at</a:t>
            </a:r>
            <a:br>
              <a:rPr lang="en-US" altLang="en-US" sz="4200" dirty="0">
                <a:solidFill>
                  <a:srgbClr val="0054A2"/>
                </a:solidFill>
              </a:rPr>
            </a:br>
            <a:br>
              <a:rPr lang="en-US" altLang="en-US" sz="4200" dirty="0"/>
            </a:br>
            <a:r>
              <a:rPr lang="en-US" altLang="en-US" sz="4200" dirty="0">
                <a:hlinkClick r:id="rId2"/>
              </a:rPr>
              <a:t>lscgrants.lsc.gov</a:t>
            </a:r>
            <a:r>
              <a:rPr lang="en-US" altLang="en-US" sz="4200" dirty="0"/>
              <a:t> </a:t>
            </a:r>
          </a:p>
        </p:txBody>
      </p:sp>
    </p:spTree>
    <p:extLst>
      <p:ext uri="{BB962C8B-B14F-4D97-AF65-F5344CB8AC3E}">
        <p14:creationId xmlns:p14="http://schemas.microsoft.com/office/powerpoint/2010/main" val="863700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defTabSz="684610"/>
            <a:r>
              <a:rPr lang="en-US" altLang="en-US" sz="3600" dirty="0">
                <a:solidFill>
                  <a:schemeClr val="tx2"/>
                </a:solidFill>
              </a:rPr>
              <a:t>Why Can’t I Submit??</a:t>
            </a:r>
          </a:p>
        </p:txBody>
      </p:sp>
      <p:sp>
        <p:nvSpPr>
          <p:cNvPr id="91139" name="Content Placeholder 2"/>
          <p:cNvSpPr>
            <a:spLocks noGrp="1"/>
          </p:cNvSpPr>
          <p:nvPr>
            <p:ph idx="1"/>
          </p:nvPr>
        </p:nvSpPr>
        <p:spPr>
          <a:xfrm>
            <a:off x="1358285" y="1219200"/>
            <a:ext cx="6172200" cy="3028950"/>
          </a:xfrm>
        </p:spPr>
        <p:txBody>
          <a:bodyPr/>
          <a:lstStyle/>
          <a:p>
            <a:pPr marL="0" indent="0" defTabSz="684610">
              <a:spcBef>
                <a:spcPct val="0"/>
              </a:spcBef>
              <a:buNone/>
            </a:pPr>
            <a:r>
              <a:rPr lang="en-US" altLang="en-US" sz="2000" dirty="0"/>
              <a:t>Red X’s indicate forms that are not yet complete</a:t>
            </a:r>
          </a:p>
        </p:txBody>
      </p:sp>
      <p:pic>
        <p:nvPicPr>
          <p:cNvPr id="91140"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9441" y="1682976"/>
            <a:ext cx="6449887" cy="366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60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defTabSz="684610"/>
            <a:r>
              <a:rPr lang="en-US" altLang="en-US" sz="3600" dirty="0">
                <a:solidFill>
                  <a:schemeClr val="tx2"/>
                </a:solidFill>
              </a:rPr>
              <a:t>The Review and Submit Page</a:t>
            </a:r>
          </a:p>
        </p:txBody>
      </p:sp>
      <p:sp>
        <p:nvSpPr>
          <p:cNvPr id="92163" name="Content Placeholder 2"/>
          <p:cNvSpPr>
            <a:spLocks noGrp="1"/>
          </p:cNvSpPr>
          <p:nvPr>
            <p:ph idx="1"/>
          </p:nvPr>
        </p:nvSpPr>
        <p:spPr>
          <a:xfrm>
            <a:off x="3829050" y="2057400"/>
            <a:ext cx="3429000" cy="2800350"/>
          </a:xfrm>
        </p:spPr>
        <p:txBody>
          <a:bodyPr/>
          <a:lstStyle/>
          <a:p>
            <a:pPr marL="0" indent="0" defTabSz="684610">
              <a:spcBef>
                <a:spcPct val="0"/>
              </a:spcBef>
              <a:buNone/>
            </a:pPr>
            <a:r>
              <a:rPr lang="en-US" altLang="en-US" sz="2000" dirty="0"/>
              <a:t>Use the Review and Submit page to see detailed notes</a:t>
            </a:r>
          </a:p>
          <a:p>
            <a:pPr marL="0" indent="0" defTabSz="684610">
              <a:spcBef>
                <a:spcPct val="0"/>
              </a:spcBef>
              <a:buNone/>
            </a:pPr>
            <a:endParaRPr lang="en-US" altLang="en-US" sz="1500" dirty="0"/>
          </a:p>
        </p:txBody>
      </p:sp>
      <p:pic>
        <p:nvPicPr>
          <p:cNvPr id="92164"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7800" y="1288086"/>
            <a:ext cx="2181225" cy="39339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050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defTabSz="684610"/>
            <a:r>
              <a:rPr lang="en-US" altLang="en-US" sz="3600" dirty="0">
                <a:solidFill>
                  <a:schemeClr val="tx2"/>
                </a:solidFill>
              </a:rPr>
              <a:t>The Review and Submit Page</a:t>
            </a:r>
          </a:p>
        </p:txBody>
      </p:sp>
      <p:sp>
        <p:nvSpPr>
          <p:cNvPr id="93187" name="Content Placeholder 2"/>
          <p:cNvSpPr>
            <a:spLocks noGrp="1"/>
          </p:cNvSpPr>
          <p:nvPr>
            <p:ph idx="1"/>
          </p:nvPr>
        </p:nvSpPr>
        <p:spPr>
          <a:xfrm>
            <a:off x="1295401" y="1443836"/>
            <a:ext cx="6706790" cy="3028950"/>
          </a:xfrm>
        </p:spPr>
        <p:txBody>
          <a:bodyPr/>
          <a:lstStyle/>
          <a:p>
            <a:pPr marL="0" indent="0" defTabSz="684610">
              <a:spcBef>
                <a:spcPct val="0"/>
              </a:spcBef>
              <a:buNone/>
            </a:pPr>
            <a:r>
              <a:rPr lang="en-US" altLang="en-US" sz="2000" dirty="0"/>
              <a:t>Review and Submit provides detailed notes on what’s missing</a:t>
            </a:r>
          </a:p>
          <a:p>
            <a:pPr marL="0" indent="0" defTabSz="684610">
              <a:spcBef>
                <a:spcPct val="0"/>
              </a:spcBef>
              <a:buNone/>
            </a:pPr>
            <a:endParaRPr lang="en-US" altLang="en-US" sz="1500" dirty="0"/>
          </a:p>
        </p:txBody>
      </p:sp>
      <p:pic>
        <p:nvPicPr>
          <p:cNvPr id="93188"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2209800"/>
            <a:ext cx="6747136" cy="312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589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146451"/>
            <a:ext cx="8229600" cy="1143000"/>
          </a:xfrm>
        </p:spPr>
        <p:txBody>
          <a:bodyPr/>
          <a:lstStyle/>
          <a:p>
            <a:pPr defTabSz="684610"/>
            <a:r>
              <a:rPr lang="en-US" altLang="en-US" sz="3600" dirty="0">
                <a:solidFill>
                  <a:schemeClr val="tx2"/>
                </a:solidFill>
              </a:rPr>
              <a:t>Linked Forms</a:t>
            </a:r>
          </a:p>
        </p:txBody>
      </p:sp>
      <p:sp>
        <p:nvSpPr>
          <p:cNvPr id="95235" name="Content Placeholder 2"/>
          <p:cNvSpPr>
            <a:spLocks noGrp="1"/>
          </p:cNvSpPr>
          <p:nvPr>
            <p:ph idx="1"/>
          </p:nvPr>
        </p:nvSpPr>
        <p:spPr>
          <a:xfrm>
            <a:off x="1485900" y="1058467"/>
            <a:ext cx="6172200" cy="3615929"/>
          </a:xfrm>
        </p:spPr>
        <p:txBody>
          <a:bodyPr/>
          <a:lstStyle/>
          <a:p>
            <a:pPr defTabSz="684610">
              <a:spcBef>
                <a:spcPct val="0"/>
              </a:spcBef>
            </a:pPr>
            <a:r>
              <a:rPr lang="en-US" altLang="en-US" sz="2000" dirty="0"/>
              <a:t>For applicants applying to more than one service area</a:t>
            </a:r>
          </a:p>
          <a:p>
            <a:pPr defTabSz="684610">
              <a:lnSpc>
                <a:spcPts val="900"/>
              </a:lnSpc>
              <a:spcBef>
                <a:spcPct val="0"/>
              </a:spcBef>
            </a:pPr>
            <a:endParaRPr lang="en-US" altLang="en-US" sz="2000" dirty="0"/>
          </a:p>
          <a:p>
            <a:pPr defTabSz="684610">
              <a:spcBef>
                <a:spcPct val="0"/>
              </a:spcBef>
            </a:pPr>
            <a:r>
              <a:rPr lang="en-US" altLang="en-US" sz="2000" dirty="0"/>
              <a:t>Some RFP Charts and Forms are “linked” across service areas </a:t>
            </a:r>
          </a:p>
          <a:p>
            <a:pPr defTabSz="684610">
              <a:lnSpc>
                <a:spcPts val="900"/>
              </a:lnSpc>
              <a:spcBef>
                <a:spcPct val="0"/>
              </a:spcBef>
            </a:pPr>
            <a:endParaRPr lang="en-US" altLang="en-US" sz="2000" dirty="0"/>
          </a:p>
          <a:p>
            <a:pPr defTabSz="684610">
              <a:spcBef>
                <a:spcPct val="0"/>
              </a:spcBef>
            </a:pPr>
            <a:r>
              <a:rPr lang="en-US" altLang="en-US" sz="2000" dirty="0"/>
              <a:t>Any information entered in a “linked” form in </a:t>
            </a:r>
            <a:r>
              <a:rPr lang="en-US" altLang="en-US" sz="2000" i="1" dirty="0"/>
              <a:t>one</a:t>
            </a:r>
            <a:r>
              <a:rPr lang="en-US" altLang="en-US" sz="2000" dirty="0"/>
              <a:t> application is automatically transferred to all other service areas for which the applicant is applying</a:t>
            </a:r>
          </a:p>
        </p:txBody>
      </p:sp>
      <p:pic>
        <p:nvPicPr>
          <p:cNvPr id="95236"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00201" y="3486151"/>
            <a:ext cx="2880122" cy="1893094"/>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pic>
        <p:nvPicPr>
          <p:cNvPr id="95237"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17244" y="3486151"/>
            <a:ext cx="2881313" cy="1893094"/>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
        <p:nvSpPr>
          <p:cNvPr id="3" name="Left-Right Arrow 2"/>
          <p:cNvSpPr/>
          <p:nvPr/>
        </p:nvSpPr>
        <p:spPr>
          <a:xfrm>
            <a:off x="3371850" y="3886200"/>
            <a:ext cx="2343150" cy="460772"/>
          </a:xfrm>
          <a:prstGeom prst="leftRightArrow">
            <a:avLst>
              <a:gd name="adj1" fmla="val 50000"/>
              <a:gd name="adj2" fmla="val 4269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96287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defTabSz="684610"/>
            <a:r>
              <a:rPr lang="en-US" altLang="en-US" sz="3600" dirty="0">
                <a:solidFill>
                  <a:schemeClr val="tx2"/>
                </a:solidFill>
              </a:rPr>
              <a:t>The Copy Feature</a:t>
            </a:r>
          </a:p>
        </p:txBody>
      </p:sp>
      <p:sp>
        <p:nvSpPr>
          <p:cNvPr id="98307" name="Content Placeholder 2"/>
          <p:cNvSpPr>
            <a:spLocks noGrp="1"/>
          </p:cNvSpPr>
          <p:nvPr>
            <p:ph idx="1"/>
          </p:nvPr>
        </p:nvSpPr>
        <p:spPr>
          <a:xfrm>
            <a:off x="1485900" y="1771650"/>
            <a:ext cx="6172200" cy="2514600"/>
          </a:xfrm>
        </p:spPr>
        <p:txBody>
          <a:bodyPr/>
          <a:lstStyle/>
          <a:p>
            <a:pPr defTabSz="684610">
              <a:spcBef>
                <a:spcPct val="0"/>
              </a:spcBef>
            </a:pPr>
            <a:r>
              <a:rPr lang="en-US" altLang="en-US" sz="2000" dirty="0"/>
              <a:t>For applicants applying to more than one service area</a:t>
            </a:r>
          </a:p>
          <a:p>
            <a:pPr defTabSz="684610">
              <a:spcBef>
                <a:spcPct val="0"/>
              </a:spcBef>
            </a:pPr>
            <a:endParaRPr lang="en-US" altLang="en-US" sz="2000" dirty="0"/>
          </a:p>
          <a:p>
            <a:pPr defTabSz="684610">
              <a:spcBef>
                <a:spcPct val="0"/>
              </a:spcBef>
            </a:pPr>
            <a:r>
              <a:rPr lang="en-US" altLang="en-US" sz="2000" dirty="0"/>
              <a:t>Copies application data from one service area to another</a:t>
            </a:r>
          </a:p>
          <a:p>
            <a:pPr defTabSz="684610">
              <a:spcBef>
                <a:spcPct val="0"/>
              </a:spcBef>
            </a:pPr>
            <a:endParaRPr lang="en-US" altLang="en-US" sz="2000" dirty="0"/>
          </a:p>
          <a:p>
            <a:pPr defTabSz="684610">
              <a:spcBef>
                <a:spcPct val="0"/>
              </a:spcBef>
            </a:pPr>
            <a:r>
              <a:rPr lang="en-US" altLang="en-US" sz="2000" dirty="0"/>
              <a:t>Instructions for using the copy feature are on the “copy task page” in LSC grants</a:t>
            </a:r>
          </a:p>
          <a:p>
            <a:pPr defTabSz="684610">
              <a:spcBef>
                <a:spcPct val="0"/>
              </a:spcBef>
            </a:pPr>
            <a:endParaRPr lang="en-US" altLang="en-US" sz="2000" dirty="0"/>
          </a:p>
          <a:p>
            <a:pPr defTabSz="684610">
              <a:spcBef>
                <a:spcPct val="0"/>
              </a:spcBef>
            </a:pPr>
            <a:r>
              <a:rPr lang="en-US" altLang="en-US" sz="2000" dirty="0"/>
              <a:t>Use carefully to avoid overwriting data unintentionally</a:t>
            </a:r>
          </a:p>
          <a:p>
            <a:pPr defTabSz="684610">
              <a:spcBef>
                <a:spcPct val="0"/>
              </a:spcBef>
            </a:pPr>
            <a:endParaRPr lang="en-US" altLang="en-US" sz="2000" dirty="0"/>
          </a:p>
          <a:p>
            <a:pPr defTabSz="684610">
              <a:spcBef>
                <a:spcPct val="0"/>
              </a:spcBef>
            </a:pPr>
            <a:r>
              <a:rPr lang="en-US" altLang="en-US" sz="2000" dirty="0"/>
              <a:t>Uploads not copied</a:t>
            </a:r>
          </a:p>
          <a:p>
            <a:pPr defTabSz="684610">
              <a:spcBef>
                <a:spcPct val="0"/>
              </a:spcBef>
            </a:pPr>
            <a:endParaRPr lang="en-US" altLang="en-US" dirty="0"/>
          </a:p>
        </p:txBody>
      </p:sp>
    </p:spTree>
    <p:extLst>
      <p:ext uri="{BB962C8B-B14F-4D97-AF65-F5344CB8AC3E}">
        <p14:creationId xmlns:p14="http://schemas.microsoft.com/office/powerpoint/2010/main" val="310657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defTabSz="912813" eaLnBrk="1" hangingPunct="1"/>
            <a:r>
              <a:rPr lang="en-US" altLang="en-US" sz="3200" dirty="0">
                <a:solidFill>
                  <a:schemeClr val="tx2"/>
                </a:solidFill>
              </a:rPr>
              <a:t>Welcome and Introductions (Cont.)</a:t>
            </a:r>
          </a:p>
        </p:txBody>
      </p:sp>
      <p:sp>
        <p:nvSpPr>
          <p:cNvPr id="3" name="Content Placeholder 2"/>
          <p:cNvSpPr>
            <a:spLocks noGrp="1"/>
          </p:cNvSpPr>
          <p:nvPr>
            <p:ph idx="1"/>
          </p:nvPr>
        </p:nvSpPr>
        <p:spPr>
          <a:xfrm>
            <a:off x="0" y="1219200"/>
            <a:ext cx="8686800" cy="5086350"/>
          </a:xfrm>
        </p:spPr>
        <p:txBody>
          <a:bodyPr/>
          <a:lstStyle/>
          <a:p>
            <a:pPr lvl="1" algn="ctr" defTabSz="912813" eaLnBrk="1" hangingPunct="1">
              <a:lnSpc>
                <a:spcPct val="120000"/>
              </a:lnSpc>
              <a:spcBef>
                <a:spcPct val="0"/>
              </a:spcBef>
              <a:buFont typeface="Arial" pitchFamily="34" charset="0"/>
              <a:buNone/>
              <a:defRPr/>
            </a:pPr>
            <a:endParaRPr lang="en-US" sz="2400" dirty="0"/>
          </a:p>
          <a:p>
            <a:pPr marL="0" indent="0" algn="ctr" defTabSz="912813" eaLnBrk="1" hangingPunct="1">
              <a:lnSpc>
                <a:spcPct val="120000"/>
              </a:lnSpc>
              <a:spcBef>
                <a:spcPct val="0"/>
              </a:spcBef>
              <a:buNone/>
              <a:defRPr/>
            </a:pPr>
            <a:r>
              <a:rPr lang="en-US" sz="2400" b="1" dirty="0"/>
              <a:t>         </a:t>
            </a:r>
          </a:p>
          <a:p>
            <a:pPr marL="0" indent="0" algn="ctr" defTabSz="912813" eaLnBrk="1" hangingPunct="1">
              <a:lnSpc>
                <a:spcPct val="120000"/>
              </a:lnSpc>
              <a:spcBef>
                <a:spcPct val="0"/>
              </a:spcBef>
              <a:buNone/>
              <a:defRPr/>
            </a:pPr>
            <a:endParaRPr lang="en-US" sz="2400" b="1" dirty="0"/>
          </a:p>
          <a:p>
            <a:pPr marL="0" lvl="1" indent="0" algn="ctr" defTabSz="912813" eaLnBrk="1" hangingPunct="1">
              <a:lnSpc>
                <a:spcPct val="120000"/>
              </a:lnSpc>
              <a:spcBef>
                <a:spcPct val="0"/>
              </a:spcBef>
              <a:buNone/>
              <a:defRPr/>
            </a:pPr>
            <a:r>
              <a:rPr lang="en-US" sz="2400" b="1" dirty="0"/>
              <a:t>    </a:t>
            </a:r>
          </a:p>
          <a:p>
            <a:pPr marL="0" lvl="1" indent="0" algn="ctr" defTabSz="912813" eaLnBrk="1" hangingPunct="1">
              <a:lnSpc>
                <a:spcPct val="120000"/>
              </a:lnSpc>
              <a:spcBef>
                <a:spcPct val="0"/>
              </a:spcBef>
              <a:buNone/>
              <a:defRPr/>
            </a:pPr>
            <a:endParaRPr lang="en-US" sz="2400" b="1" dirty="0"/>
          </a:p>
          <a:p>
            <a:pPr marL="0" lvl="1" indent="0" algn="ctr" defTabSz="912813" eaLnBrk="1" hangingPunct="1">
              <a:lnSpc>
                <a:spcPct val="120000"/>
              </a:lnSpc>
              <a:spcBef>
                <a:spcPct val="0"/>
              </a:spcBef>
              <a:buNone/>
              <a:defRPr/>
            </a:pPr>
            <a:endParaRPr lang="en-US" sz="2400" b="1" dirty="0"/>
          </a:p>
          <a:p>
            <a:pPr marL="0" lvl="1" indent="0" algn="ctr" defTabSz="912813" eaLnBrk="1" hangingPunct="1">
              <a:lnSpc>
                <a:spcPct val="120000"/>
              </a:lnSpc>
              <a:spcBef>
                <a:spcPct val="0"/>
              </a:spcBef>
              <a:buNone/>
              <a:defRPr/>
            </a:pPr>
            <a:r>
              <a:rPr lang="en-US" sz="2400" b="1" dirty="0"/>
              <a:t>       Megan Lacchini                    Shanda</a:t>
            </a:r>
            <a:r>
              <a:rPr lang="en-US" sz="2400" b="1" dirty="0">
                <a:cs typeface="Calibri"/>
              </a:rPr>
              <a:t> Gottlieb</a:t>
            </a:r>
            <a:endParaRPr lang="en-US" dirty="0">
              <a:cs typeface="Calibri"/>
            </a:endParaRPr>
          </a:p>
          <a:p>
            <a:pPr marL="0" lvl="1" indent="0" algn="ctr" defTabSz="912813" eaLnBrk="1" hangingPunct="1">
              <a:lnSpc>
                <a:spcPct val="120000"/>
              </a:lnSpc>
              <a:spcBef>
                <a:spcPct val="0"/>
              </a:spcBef>
              <a:buNone/>
              <a:defRPr/>
            </a:pPr>
            <a:r>
              <a:rPr lang="en-US" sz="2400" dirty="0"/>
              <a:t>      Office of Compliance and Enforcement (OCE)</a:t>
            </a:r>
          </a:p>
          <a:p>
            <a:pPr lvl="1" algn="ctr" defTabSz="912813" eaLnBrk="1" hangingPunct="1">
              <a:lnSpc>
                <a:spcPct val="120000"/>
              </a:lnSpc>
              <a:spcBef>
                <a:spcPct val="0"/>
              </a:spcBef>
              <a:buFont typeface="Arial" pitchFamily="34" charset="0"/>
              <a:buNone/>
              <a:defRPr/>
            </a:pPr>
            <a:endParaRPr lang="en-US" sz="2400" b="1" dirty="0"/>
          </a:p>
          <a:p>
            <a:pPr lvl="1" algn="ctr" defTabSz="912813" eaLnBrk="1" hangingPunct="1">
              <a:lnSpc>
                <a:spcPct val="120000"/>
              </a:lnSpc>
              <a:spcBef>
                <a:spcPct val="0"/>
              </a:spcBef>
              <a:buFont typeface="Arial" pitchFamily="34" charset="0"/>
              <a:buNone/>
              <a:defRPr/>
            </a:pPr>
            <a:endParaRPr lang="en-US" sz="2400" b="1" dirty="0"/>
          </a:p>
          <a:p>
            <a:pPr lvl="1" algn="ctr" defTabSz="912813" eaLnBrk="1" hangingPunct="1">
              <a:lnSpc>
                <a:spcPct val="120000"/>
              </a:lnSpc>
              <a:spcBef>
                <a:spcPct val="0"/>
              </a:spcBef>
              <a:buFont typeface="Arial" pitchFamily="34" charset="0"/>
              <a:buNone/>
              <a:defRPr/>
            </a:pPr>
            <a:endParaRPr lang="en-US" sz="2400" b="1" dirty="0"/>
          </a:p>
          <a:p>
            <a:pPr marL="0" lvl="1" indent="0" algn="ctr" defTabSz="912813" eaLnBrk="1" hangingPunct="1">
              <a:lnSpc>
                <a:spcPct val="120000"/>
              </a:lnSpc>
              <a:spcBef>
                <a:spcPct val="0"/>
              </a:spcBef>
              <a:buNone/>
              <a:defRPr/>
            </a:pPr>
            <a:r>
              <a:rPr lang="en-US" sz="2400" b="1" dirty="0"/>
              <a:t>	</a:t>
            </a:r>
            <a:endParaRPr lang="en-US" sz="1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2150" y="2340102"/>
            <a:ext cx="1543050" cy="1543050"/>
          </a:xfrm>
          <a:prstGeom prst="rect">
            <a:avLst/>
          </a:prstGeom>
        </p:spPr>
      </p:pic>
      <p:pic>
        <p:nvPicPr>
          <p:cNvPr id="4" name="Picture 3" descr="A picture containing toy, doll&#10;&#10;Description generated with high confidence"/>
          <p:cNvPicPr>
            <a:picLocks noChangeAspect="1"/>
          </p:cNvPicPr>
          <p:nvPr/>
        </p:nvPicPr>
        <p:blipFill>
          <a:blip r:embed="rId4"/>
          <a:stretch>
            <a:fillRect/>
          </a:stretch>
        </p:blipFill>
        <p:spPr>
          <a:xfrm>
            <a:off x="5394960" y="2340864"/>
            <a:ext cx="1545336" cy="1545336"/>
          </a:xfrm>
          <a:prstGeom prst="rect">
            <a:avLst/>
          </a:prstGeom>
        </p:spPr>
      </p:pic>
    </p:spTree>
    <p:extLst>
      <p:ext uri="{BB962C8B-B14F-4D97-AF65-F5344CB8AC3E}">
        <p14:creationId xmlns:p14="http://schemas.microsoft.com/office/powerpoint/2010/main" val="377363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192556"/>
            <a:ext cx="8229600" cy="1143000"/>
          </a:xfrm>
        </p:spPr>
        <p:txBody>
          <a:bodyPr/>
          <a:lstStyle/>
          <a:p>
            <a:pPr defTabSz="684610"/>
            <a:r>
              <a:rPr lang="en-US" altLang="en-US" sz="3600" dirty="0">
                <a:solidFill>
                  <a:schemeClr val="tx2"/>
                </a:solidFill>
              </a:rPr>
              <a:t>The Copy Feature (cont.)</a:t>
            </a:r>
          </a:p>
        </p:txBody>
      </p:sp>
      <p:pic>
        <p:nvPicPr>
          <p:cNvPr id="99331" name="Content Placeholder 2"/>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57200" y="2514600"/>
            <a:ext cx="8316765" cy="1924050"/>
          </a:xfrm>
          <a:ln>
            <a:solidFill>
              <a:srgbClr val="4F81BD"/>
            </a:solidFill>
            <a:miter lim="800000"/>
            <a:headEnd/>
            <a:tailEnd/>
          </a:ln>
        </p:spPr>
      </p:pic>
    </p:spTree>
    <p:extLst>
      <p:ext uri="{BB962C8B-B14F-4D97-AF65-F5344CB8AC3E}">
        <p14:creationId xmlns:p14="http://schemas.microsoft.com/office/powerpoint/2010/main" val="874241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17753"/>
            <a:ext cx="8229600" cy="1143000"/>
          </a:xfrm>
        </p:spPr>
        <p:txBody>
          <a:bodyPr/>
          <a:lstStyle/>
          <a:p>
            <a:pPr defTabSz="684610"/>
            <a:r>
              <a:rPr lang="en-US" altLang="en-US" sz="3600" dirty="0">
                <a:solidFill>
                  <a:schemeClr val="tx2"/>
                </a:solidFill>
              </a:rPr>
              <a:t>The Copy Feature (cont.)</a:t>
            </a:r>
          </a:p>
        </p:txBody>
      </p:sp>
      <p:pic>
        <p:nvPicPr>
          <p:cNvPr id="100355"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2286000" y="991948"/>
            <a:ext cx="5006579" cy="4607298"/>
          </a:xfrm>
        </p:spPr>
      </p:pic>
    </p:spTree>
    <p:extLst>
      <p:ext uri="{BB962C8B-B14F-4D97-AF65-F5344CB8AC3E}">
        <p14:creationId xmlns:p14="http://schemas.microsoft.com/office/powerpoint/2010/main" val="1714828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defTabSz="684610"/>
            <a:r>
              <a:rPr lang="en-US" altLang="en-US" sz="3600" dirty="0">
                <a:solidFill>
                  <a:schemeClr val="tx2"/>
                </a:solidFill>
              </a:rPr>
              <a:t>The Copy Feature (cont.)</a:t>
            </a:r>
          </a:p>
        </p:txBody>
      </p:sp>
      <p:sp>
        <p:nvSpPr>
          <p:cNvPr id="101379" name="Content Placeholder 2"/>
          <p:cNvSpPr>
            <a:spLocks noGrp="1"/>
          </p:cNvSpPr>
          <p:nvPr>
            <p:ph idx="1"/>
          </p:nvPr>
        </p:nvSpPr>
        <p:spPr>
          <a:xfrm>
            <a:off x="1485900" y="2057400"/>
            <a:ext cx="6172200" cy="3028950"/>
          </a:xfrm>
        </p:spPr>
        <p:txBody>
          <a:bodyPr/>
          <a:lstStyle/>
          <a:p>
            <a:pPr defTabSz="684610">
              <a:spcBef>
                <a:spcPct val="0"/>
              </a:spcBef>
            </a:pPr>
            <a:r>
              <a:rPr lang="en-US" altLang="en-US" sz="2800" dirty="0"/>
              <a:t>Review  all copied information to ensure accuracy</a:t>
            </a:r>
          </a:p>
        </p:txBody>
      </p:sp>
    </p:spTree>
    <p:extLst>
      <p:ext uri="{BB962C8B-B14F-4D97-AF65-F5344CB8AC3E}">
        <p14:creationId xmlns:p14="http://schemas.microsoft.com/office/powerpoint/2010/main" val="582186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defTabSz="684610"/>
            <a:r>
              <a:rPr lang="en-US" altLang="en-US" sz="3600" dirty="0">
                <a:solidFill>
                  <a:schemeClr val="tx2"/>
                </a:solidFill>
              </a:rPr>
              <a:t>Pre-population</a:t>
            </a:r>
          </a:p>
        </p:txBody>
      </p:sp>
      <p:sp>
        <p:nvSpPr>
          <p:cNvPr id="102403" name="Content Placeholder 2"/>
          <p:cNvSpPr>
            <a:spLocks noGrp="1"/>
          </p:cNvSpPr>
          <p:nvPr>
            <p:ph idx="1"/>
          </p:nvPr>
        </p:nvSpPr>
        <p:spPr>
          <a:xfrm>
            <a:off x="1600200" y="1987550"/>
            <a:ext cx="6172200" cy="3028950"/>
          </a:xfrm>
        </p:spPr>
        <p:txBody>
          <a:bodyPr/>
          <a:lstStyle/>
          <a:p>
            <a:pPr defTabSz="684610">
              <a:spcBef>
                <a:spcPct val="0"/>
              </a:spcBef>
            </a:pPr>
            <a:r>
              <a:rPr lang="en-US" altLang="en-US" sz="2800" dirty="0"/>
              <a:t>Allows users to save time by importing previous information</a:t>
            </a:r>
          </a:p>
          <a:p>
            <a:pPr defTabSz="684610">
              <a:spcBef>
                <a:spcPct val="0"/>
              </a:spcBef>
            </a:pPr>
            <a:endParaRPr lang="en-US" altLang="en-US" sz="2800" dirty="0"/>
          </a:p>
          <a:p>
            <a:pPr defTabSz="684610">
              <a:spcBef>
                <a:spcPct val="0"/>
              </a:spcBef>
            </a:pPr>
            <a:r>
              <a:rPr lang="en-US" altLang="en-US" sz="2800" dirty="0"/>
              <a:t>Review all information to ensure accuracy</a:t>
            </a:r>
          </a:p>
          <a:p>
            <a:pPr defTabSz="684610">
              <a:buNone/>
            </a:pPr>
            <a:endParaRPr lang="en-US" altLang="en-US" sz="1500" dirty="0"/>
          </a:p>
        </p:txBody>
      </p:sp>
    </p:spTree>
    <p:extLst>
      <p:ext uri="{BB962C8B-B14F-4D97-AF65-F5344CB8AC3E}">
        <p14:creationId xmlns:p14="http://schemas.microsoft.com/office/powerpoint/2010/main" val="3169214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defTabSz="684610"/>
            <a:r>
              <a:rPr lang="en-US" altLang="en-US" sz="3600" dirty="0">
                <a:solidFill>
                  <a:schemeClr val="tx2"/>
                </a:solidFill>
              </a:rPr>
              <a:t>Pre-population (cont.)</a:t>
            </a:r>
          </a:p>
        </p:txBody>
      </p:sp>
      <p:sp>
        <p:nvSpPr>
          <p:cNvPr id="5" name="Content Placeholder 2"/>
          <p:cNvSpPr>
            <a:spLocks noGrp="1"/>
          </p:cNvSpPr>
          <p:nvPr>
            <p:ph idx="1"/>
          </p:nvPr>
        </p:nvSpPr>
        <p:spPr>
          <a:xfrm>
            <a:off x="1485900" y="4686300"/>
            <a:ext cx="6172200" cy="400050"/>
          </a:xfrm>
        </p:spPr>
        <p:txBody>
          <a:bodyPr/>
          <a:lstStyle/>
          <a:p>
            <a:pPr marL="0" indent="0">
              <a:spcBef>
                <a:spcPct val="0"/>
              </a:spcBef>
              <a:buNone/>
              <a:defRPr/>
            </a:pPr>
            <a:r>
              <a:rPr lang="en-US" sz="2400" dirty="0"/>
              <a:t>Review all information to ensure accuracy</a:t>
            </a:r>
          </a:p>
          <a:p>
            <a:pPr eaLnBrk="1" hangingPunct="1">
              <a:buFont typeface="Arial" charset="0"/>
              <a:buNone/>
              <a:defRPr/>
            </a:pPr>
            <a:endParaRPr lang="en-US" sz="1200" dirty="0"/>
          </a:p>
        </p:txBody>
      </p:sp>
      <p:graphicFrame>
        <p:nvGraphicFramePr>
          <p:cNvPr id="4" name="Table 3"/>
          <p:cNvGraphicFramePr>
            <a:graphicFrameLocks noGrp="1"/>
          </p:cNvGraphicFramePr>
          <p:nvPr>
            <p:extLst/>
          </p:nvPr>
        </p:nvGraphicFramePr>
        <p:xfrm>
          <a:off x="642438" y="1417638"/>
          <a:ext cx="7859124" cy="3032720"/>
        </p:xfrm>
        <a:graphic>
          <a:graphicData uri="http://schemas.openxmlformats.org/drawingml/2006/table">
            <a:tbl>
              <a:tblPr firstRow="1" bandRow="1">
                <a:tableStyleId>{5C22544A-7EE6-4342-B048-85BDC9FD1C3A}</a:tableStyleId>
              </a:tblPr>
              <a:tblGrid>
                <a:gridCol w="2619708">
                  <a:extLst>
                    <a:ext uri="{9D8B030D-6E8A-4147-A177-3AD203B41FA5}">
                      <a16:colId xmlns:a16="http://schemas.microsoft.com/office/drawing/2014/main" val="20000"/>
                    </a:ext>
                  </a:extLst>
                </a:gridCol>
                <a:gridCol w="2761314">
                  <a:extLst>
                    <a:ext uri="{9D8B030D-6E8A-4147-A177-3AD203B41FA5}">
                      <a16:colId xmlns:a16="http://schemas.microsoft.com/office/drawing/2014/main" val="20001"/>
                    </a:ext>
                  </a:extLst>
                </a:gridCol>
                <a:gridCol w="2478102">
                  <a:extLst>
                    <a:ext uri="{9D8B030D-6E8A-4147-A177-3AD203B41FA5}">
                      <a16:colId xmlns:a16="http://schemas.microsoft.com/office/drawing/2014/main" val="20002"/>
                    </a:ext>
                  </a:extLst>
                </a:gridCol>
              </a:tblGrid>
              <a:tr h="349351">
                <a:tc>
                  <a:txBody>
                    <a:bodyPr/>
                    <a:lstStyle/>
                    <a:p>
                      <a:endParaRPr lang="en-US" sz="1700" dirty="0"/>
                    </a:p>
                  </a:txBody>
                  <a:tcPr marL="84963" marR="84963" marT="42510" marB="42510">
                    <a:solidFill>
                      <a:srgbClr val="4F81BD"/>
                    </a:solidFill>
                  </a:tcPr>
                </a:tc>
                <a:tc>
                  <a:txBody>
                    <a:bodyPr/>
                    <a:lstStyle/>
                    <a:p>
                      <a:pPr algn="ctr"/>
                      <a:r>
                        <a:rPr lang="en-US" sz="1700" dirty="0"/>
                        <a:t>Current Recipients</a:t>
                      </a:r>
                    </a:p>
                  </a:txBody>
                  <a:tcPr marL="84963" marR="84963" marT="42510" marB="42510"/>
                </a:tc>
                <a:tc>
                  <a:txBody>
                    <a:bodyPr/>
                    <a:lstStyle/>
                    <a:p>
                      <a:pPr algn="ctr"/>
                      <a:r>
                        <a:rPr lang="en-US" sz="1700" dirty="0"/>
                        <a:t>New</a:t>
                      </a:r>
                      <a:r>
                        <a:rPr lang="en-US" sz="1700" baseline="0" dirty="0"/>
                        <a:t> Applicants</a:t>
                      </a:r>
                      <a:endParaRPr lang="en-US" sz="1700" dirty="0"/>
                    </a:p>
                  </a:txBody>
                  <a:tcPr marL="84963" marR="84963" marT="42510" marB="42510"/>
                </a:tc>
                <a:extLst>
                  <a:ext uri="{0D108BD9-81ED-4DB2-BD59-A6C34878D82A}">
                    <a16:rowId xmlns:a16="http://schemas.microsoft.com/office/drawing/2014/main" val="10000"/>
                  </a:ext>
                </a:extLst>
              </a:tr>
              <a:tr h="594914">
                <a:tc>
                  <a:txBody>
                    <a:bodyPr/>
                    <a:lstStyle/>
                    <a:p>
                      <a:r>
                        <a:rPr lang="en-US" sz="1700" b="1" dirty="0">
                          <a:solidFill>
                            <a:schemeClr val="bg1"/>
                          </a:solidFill>
                        </a:rPr>
                        <a:t>Intake System Technology</a:t>
                      </a:r>
                    </a:p>
                  </a:txBody>
                  <a:tcPr marL="84963" marR="84963" marT="42510" marB="42510">
                    <a:solidFill>
                      <a:srgbClr val="4F81BD"/>
                    </a:solidFill>
                  </a:tcPr>
                </a:tc>
                <a:tc>
                  <a:txBody>
                    <a:bodyPr/>
                    <a:lstStyle/>
                    <a:p>
                      <a:r>
                        <a:rPr lang="en-US" sz="1400" dirty="0"/>
                        <a:t>most recent grant application</a:t>
                      </a:r>
                    </a:p>
                  </a:txBody>
                  <a:tcPr marL="84963" marR="84963" marT="42510" marB="42510"/>
                </a:tc>
                <a:tc>
                  <a:txBody>
                    <a:bodyPr/>
                    <a:lstStyle/>
                    <a:p>
                      <a:r>
                        <a:rPr lang="en-US" sz="1700" dirty="0"/>
                        <a:t>-</a:t>
                      </a:r>
                    </a:p>
                  </a:txBody>
                  <a:tcPr marL="84963" marR="84963" marT="42510" marB="42510"/>
                </a:tc>
                <a:extLst>
                  <a:ext uri="{0D108BD9-81ED-4DB2-BD59-A6C34878D82A}">
                    <a16:rowId xmlns:a16="http://schemas.microsoft.com/office/drawing/2014/main" val="10001"/>
                  </a:ext>
                </a:extLst>
              </a:tr>
              <a:tr h="613682">
                <a:tc>
                  <a:txBody>
                    <a:bodyPr/>
                    <a:lstStyle/>
                    <a:p>
                      <a:r>
                        <a:rPr lang="en-US" sz="1700" b="1" dirty="0">
                          <a:solidFill>
                            <a:schemeClr val="bg1"/>
                          </a:solidFill>
                        </a:rPr>
                        <a:t>Projected Expenses </a:t>
                      </a:r>
                    </a:p>
                    <a:p>
                      <a:r>
                        <a:rPr lang="en-US" sz="1700" b="1" dirty="0">
                          <a:solidFill>
                            <a:schemeClr val="bg1"/>
                          </a:solidFill>
                        </a:rPr>
                        <a:t>(D-12)</a:t>
                      </a:r>
                    </a:p>
                  </a:txBody>
                  <a:tcPr marL="84963" marR="84963" marT="42510" marB="42510">
                    <a:solidFill>
                      <a:srgbClr val="4F81B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most recent grant application</a:t>
                      </a:r>
                    </a:p>
                  </a:txBody>
                  <a:tcPr marL="84963" marR="84963" marT="42510" marB="42510"/>
                </a:tc>
                <a:tc>
                  <a:txBody>
                    <a:bodyPr/>
                    <a:lstStyle/>
                    <a:p>
                      <a:r>
                        <a:rPr lang="en-US" sz="1700" dirty="0"/>
                        <a:t>-</a:t>
                      </a:r>
                    </a:p>
                  </a:txBody>
                  <a:tcPr marL="84963" marR="84963" marT="42510" marB="42510"/>
                </a:tc>
                <a:extLst>
                  <a:ext uri="{0D108BD9-81ED-4DB2-BD59-A6C34878D82A}">
                    <a16:rowId xmlns:a16="http://schemas.microsoft.com/office/drawing/2014/main" val="10002"/>
                  </a:ext>
                </a:extLst>
              </a:tr>
              <a:tr h="613682">
                <a:tc>
                  <a:txBody>
                    <a:bodyPr/>
                    <a:lstStyle/>
                    <a:p>
                      <a:r>
                        <a:rPr lang="en-US" sz="1700" b="1" dirty="0">
                          <a:solidFill>
                            <a:schemeClr val="bg1"/>
                          </a:solidFill>
                        </a:rPr>
                        <a:t>Projected Revenue</a:t>
                      </a:r>
                    </a:p>
                    <a:p>
                      <a:r>
                        <a:rPr lang="en-US" sz="1700" b="1" dirty="0">
                          <a:solidFill>
                            <a:schemeClr val="bg1"/>
                          </a:solidFill>
                        </a:rPr>
                        <a:t>(D-14)</a:t>
                      </a:r>
                    </a:p>
                  </a:txBody>
                  <a:tcPr marL="84963" marR="84963" marT="42510" marB="42510">
                    <a:solidFill>
                      <a:srgbClr val="4F81B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most recent grant application</a:t>
                      </a:r>
                    </a:p>
                  </a:txBody>
                  <a:tcPr marL="84963" marR="84963" marT="42510" marB="42510"/>
                </a:tc>
                <a:tc>
                  <a:txBody>
                    <a:bodyPr/>
                    <a:lstStyle/>
                    <a:p>
                      <a:r>
                        <a:rPr lang="en-US" sz="1700" dirty="0"/>
                        <a:t>-</a:t>
                      </a:r>
                    </a:p>
                  </a:txBody>
                  <a:tcPr marL="84963" marR="84963" marT="42510" marB="42510"/>
                </a:tc>
                <a:extLst>
                  <a:ext uri="{0D108BD9-81ED-4DB2-BD59-A6C34878D82A}">
                    <a16:rowId xmlns:a16="http://schemas.microsoft.com/office/drawing/2014/main" val="10003"/>
                  </a:ext>
                </a:extLst>
              </a:tr>
              <a:tr h="500398">
                <a:tc>
                  <a:txBody>
                    <a:bodyPr/>
                    <a:lstStyle/>
                    <a:p>
                      <a:r>
                        <a:rPr lang="en-US" sz="1700" b="1" dirty="0">
                          <a:solidFill>
                            <a:schemeClr val="bg1"/>
                          </a:solidFill>
                        </a:rPr>
                        <a:t>Board Members (F-2)</a:t>
                      </a:r>
                    </a:p>
                  </a:txBody>
                  <a:tcPr marL="84963" marR="84963" marT="42510" marB="42510">
                    <a:solidFill>
                      <a:srgbClr val="4F81B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most recent grant application,</a:t>
                      </a:r>
                      <a:r>
                        <a:rPr lang="en-US" sz="14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or</a:t>
                      </a:r>
                      <a:r>
                        <a:rPr lang="en-US" sz="1400" dirty="0"/>
                        <a:t> 1607 Report</a:t>
                      </a:r>
                    </a:p>
                  </a:txBody>
                  <a:tcPr marL="84963" marR="84963" marT="42510" marB="42510"/>
                </a:tc>
                <a:tc>
                  <a:txBody>
                    <a:bodyPr/>
                    <a:lstStyle/>
                    <a:p>
                      <a:pPr algn="l"/>
                      <a:r>
                        <a:rPr lang="en-US" sz="1400" dirty="0"/>
                        <a:t>NIC  </a:t>
                      </a:r>
                    </a:p>
                  </a:txBody>
                  <a:tcPr marL="84963" marR="84963" marT="42510" marB="42510"/>
                </a:tc>
                <a:extLst>
                  <a:ext uri="{0D108BD9-81ED-4DB2-BD59-A6C34878D82A}">
                    <a16:rowId xmlns:a16="http://schemas.microsoft.com/office/drawing/2014/main" val="10004"/>
                  </a:ext>
                </a:extLst>
              </a:tr>
              <a:tr h="349351">
                <a:tc>
                  <a:txBody>
                    <a:bodyPr/>
                    <a:lstStyle/>
                    <a:p>
                      <a:r>
                        <a:rPr lang="en-US" sz="1700" b="1" dirty="0">
                          <a:solidFill>
                            <a:schemeClr val="bg1"/>
                          </a:solidFill>
                        </a:rPr>
                        <a:t>Technology</a:t>
                      </a:r>
                      <a:r>
                        <a:rPr lang="en-US" sz="1700" b="1" baseline="0" dirty="0">
                          <a:solidFill>
                            <a:schemeClr val="bg1"/>
                          </a:solidFill>
                        </a:rPr>
                        <a:t> (K)</a:t>
                      </a:r>
                      <a:endParaRPr lang="en-US" sz="1700" b="1" dirty="0">
                        <a:solidFill>
                          <a:schemeClr val="bg1"/>
                        </a:solidFill>
                      </a:endParaRPr>
                    </a:p>
                  </a:txBody>
                  <a:tcPr marL="84963" marR="84963" marT="42510" marB="42510">
                    <a:solidFill>
                      <a:srgbClr val="4F81B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most recent grant application</a:t>
                      </a:r>
                    </a:p>
                  </a:txBody>
                  <a:tcPr marL="84963" marR="84963" marT="42510" marB="42510"/>
                </a:tc>
                <a:tc>
                  <a:txBody>
                    <a:bodyPr/>
                    <a:lstStyle/>
                    <a:p>
                      <a:r>
                        <a:rPr lang="en-US" sz="1700" dirty="0"/>
                        <a:t>-</a:t>
                      </a:r>
                    </a:p>
                  </a:txBody>
                  <a:tcPr marL="84963" marR="84963" marT="42510" marB="4251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27566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defTabSz="684610"/>
            <a:r>
              <a:rPr lang="en-US" altLang="en-US" sz="3600" dirty="0">
                <a:solidFill>
                  <a:schemeClr val="tx2"/>
                </a:solidFill>
              </a:rPr>
              <a:t>Technical Support</a:t>
            </a:r>
          </a:p>
        </p:txBody>
      </p:sp>
      <p:sp>
        <p:nvSpPr>
          <p:cNvPr id="104451" name="Content Placeholder 2"/>
          <p:cNvSpPr>
            <a:spLocks noGrp="1"/>
          </p:cNvSpPr>
          <p:nvPr>
            <p:ph idx="1"/>
          </p:nvPr>
        </p:nvSpPr>
        <p:spPr>
          <a:xfrm>
            <a:off x="1971079" y="2133600"/>
            <a:ext cx="5201841" cy="1257300"/>
          </a:xfrm>
        </p:spPr>
        <p:txBody>
          <a:bodyPr/>
          <a:lstStyle/>
          <a:p>
            <a:pPr algn="ctr" defTabSz="684610">
              <a:spcBef>
                <a:spcPct val="0"/>
              </a:spcBef>
              <a:buNone/>
            </a:pPr>
            <a:r>
              <a:rPr lang="en-US" altLang="en-US" dirty="0"/>
              <a:t>Email: </a:t>
            </a:r>
          </a:p>
          <a:p>
            <a:pPr algn="ctr" defTabSz="684610">
              <a:spcBef>
                <a:spcPct val="0"/>
              </a:spcBef>
              <a:buNone/>
            </a:pPr>
            <a:endParaRPr lang="en-US" altLang="en-US" dirty="0">
              <a:hlinkClick r:id="rId2"/>
            </a:endParaRPr>
          </a:p>
          <a:p>
            <a:pPr algn="ctr" defTabSz="684610">
              <a:spcBef>
                <a:spcPct val="0"/>
              </a:spcBef>
              <a:buNone/>
            </a:pPr>
            <a:r>
              <a:rPr lang="en-US" altLang="en-US" dirty="0">
                <a:hlinkClick r:id="rId2"/>
              </a:rPr>
              <a:t>techsupport@lsc.gov</a:t>
            </a:r>
            <a:r>
              <a:rPr lang="en-US" altLang="en-US" dirty="0"/>
              <a:t> </a:t>
            </a:r>
          </a:p>
        </p:txBody>
      </p:sp>
    </p:spTree>
    <p:extLst>
      <p:ext uri="{BB962C8B-B14F-4D97-AF65-F5344CB8AC3E}">
        <p14:creationId xmlns:p14="http://schemas.microsoft.com/office/powerpoint/2010/main" val="571945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lt;strong&gt;Questions&lt;/strong&gt;). This post is about the Three &lt;strong&gt;Questions&lt;/strong&gt; that I asked staff"/>
          <p:cNvPicPr>
            <a:picLocks noChangeAspect="1"/>
          </p:cNvPicPr>
          <p:nvPr/>
        </p:nvPicPr>
        <p:blipFill>
          <a:blip r:embed="rId3">
            <a:extLst>
              <a:ext uri="{BEBA8EAE-BF5A-486C-A8C5-ECC9F3942E4B}">
                <a14:imgProps xmlns:a14="http://schemas.microsoft.com/office/drawing/2010/main">
                  <a14:imgLayer r:embed="rId4">
                    <a14:imgEffect>
                      <a14:artisticCrisscrossEtching trans="19000" pressure="0"/>
                    </a14:imgEffect>
                  </a14:imgLayer>
                </a14:imgProps>
              </a:ext>
              <a:ext uri="{28A0092B-C50C-407E-A947-70E740481C1C}">
                <a14:useLocalDpi xmlns:a14="http://schemas.microsoft.com/office/drawing/2010/main" val="0"/>
              </a:ext>
            </a:extLst>
          </a:blip>
          <a:stretch>
            <a:fillRect/>
          </a:stretch>
        </p:blipFill>
        <p:spPr>
          <a:xfrm>
            <a:off x="0" y="228599"/>
            <a:ext cx="4482353" cy="3810001"/>
          </a:xfrm>
          <a:prstGeom prst="rect">
            <a:avLst/>
          </a:prstGeom>
          <a:effectLst>
            <a:softEdge rad="177800"/>
          </a:effectLst>
        </p:spPr>
      </p:pic>
      <p:sp>
        <p:nvSpPr>
          <p:cNvPr id="10" name="Text Box 3"/>
          <p:cNvSpPr txBox="1">
            <a:spLocks noChangeArrowheads="1"/>
          </p:cNvSpPr>
          <p:nvPr/>
        </p:nvSpPr>
        <p:spPr bwMode="white">
          <a:xfrm>
            <a:off x="533400" y="685800"/>
            <a:ext cx="8046402" cy="124649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Helvetica" charset="0"/>
                <a:ea typeface="+mn-ea"/>
                <a:cs typeface="+mn-cs"/>
              </a:defRPr>
            </a:lvl1pPr>
            <a:lvl2pPr marL="457200" algn="l" rtl="0" eaLnBrk="0" fontAlgn="base" hangingPunct="0">
              <a:spcBef>
                <a:spcPct val="0"/>
              </a:spcBef>
              <a:spcAft>
                <a:spcPct val="0"/>
              </a:spcAft>
              <a:defRPr sz="2400" kern="1200">
                <a:solidFill>
                  <a:schemeClr val="tx1"/>
                </a:solidFill>
                <a:latin typeface="Helvetica" charset="0"/>
                <a:ea typeface="+mn-ea"/>
                <a:cs typeface="+mn-cs"/>
              </a:defRPr>
            </a:lvl2pPr>
            <a:lvl3pPr marL="914400" algn="l" rtl="0" eaLnBrk="0" fontAlgn="base" hangingPunct="0">
              <a:spcBef>
                <a:spcPct val="0"/>
              </a:spcBef>
              <a:spcAft>
                <a:spcPct val="0"/>
              </a:spcAft>
              <a:defRPr sz="2400" kern="1200">
                <a:solidFill>
                  <a:schemeClr val="tx1"/>
                </a:solidFill>
                <a:latin typeface="Helvetica" charset="0"/>
                <a:ea typeface="+mn-ea"/>
                <a:cs typeface="+mn-cs"/>
              </a:defRPr>
            </a:lvl3pPr>
            <a:lvl4pPr marL="1371600" algn="l" rtl="0" eaLnBrk="0" fontAlgn="base" hangingPunct="0">
              <a:spcBef>
                <a:spcPct val="0"/>
              </a:spcBef>
              <a:spcAft>
                <a:spcPct val="0"/>
              </a:spcAft>
              <a:defRPr sz="2400" kern="1200">
                <a:solidFill>
                  <a:schemeClr val="tx1"/>
                </a:solidFill>
                <a:latin typeface="Helvetica" charset="0"/>
                <a:ea typeface="+mn-ea"/>
                <a:cs typeface="+mn-cs"/>
              </a:defRPr>
            </a:lvl4pPr>
            <a:lvl5pPr marL="1828800" algn="l" rtl="0" eaLnBrk="0" fontAlgn="base" hangingPunct="0">
              <a:spcBef>
                <a:spcPct val="0"/>
              </a:spcBef>
              <a:spcAft>
                <a:spcPct val="0"/>
              </a:spcAft>
              <a:defRPr sz="2400" kern="1200">
                <a:solidFill>
                  <a:schemeClr val="tx1"/>
                </a:solidFill>
                <a:latin typeface="Helvetica" charset="0"/>
                <a:ea typeface="+mn-ea"/>
                <a:cs typeface="+mn-cs"/>
              </a:defRPr>
            </a:lvl5pPr>
            <a:lvl6pPr marL="2286000" algn="l" defTabSz="914400" rtl="0" eaLnBrk="1" latinLnBrk="0" hangingPunct="1">
              <a:defRPr sz="2400" kern="1200">
                <a:solidFill>
                  <a:schemeClr val="tx1"/>
                </a:solidFill>
                <a:latin typeface="Helvetica" charset="0"/>
                <a:ea typeface="+mn-ea"/>
                <a:cs typeface="+mn-cs"/>
              </a:defRPr>
            </a:lvl6pPr>
            <a:lvl7pPr marL="2743200" algn="l" defTabSz="914400" rtl="0" eaLnBrk="1" latinLnBrk="0" hangingPunct="1">
              <a:defRPr sz="2400" kern="1200">
                <a:solidFill>
                  <a:schemeClr val="tx1"/>
                </a:solidFill>
                <a:latin typeface="Helvetica" charset="0"/>
                <a:ea typeface="+mn-ea"/>
                <a:cs typeface="+mn-cs"/>
              </a:defRPr>
            </a:lvl7pPr>
            <a:lvl8pPr marL="3200400" algn="l" defTabSz="914400" rtl="0" eaLnBrk="1" latinLnBrk="0" hangingPunct="1">
              <a:defRPr sz="2400" kern="1200">
                <a:solidFill>
                  <a:schemeClr val="tx1"/>
                </a:solidFill>
                <a:latin typeface="Helvetica" charset="0"/>
                <a:ea typeface="+mn-ea"/>
                <a:cs typeface="+mn-cs"/>
              </a:defRPr>
            </a:lvl8pPr>
            <a:lvl9pPr marL="3657600" algn="l" defTabSz="914400" rtl="0" eaLnBrk="1" latinLnBrk="0" hangingPunct="1">
              <a:defRPr sz="2400" kern="1200">
                <a:solidFill>
                  <a:schemeClr val="tx1"/>
                </a:solidFill>
                <a:latin typeface="Helvetica" charset="0"/>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7500" b="1" i="0" u="none" strike="noStrike" kern="0" cap="none" spc="0" normalizeH="0" baseline="0" noProof="0" dirty="0">
                <a:ln>
                  <a:noFill/>
                </a:ln>
                <a:solidFill>
                  <a:srgbClr val="FF0000"/>
                </a:solidFill>
                <a:effectLst/>
                <a:uLnTx/>
                <a:uFillTx/>
                <a:latin typeface="B Helvetica Bold" charset="0"/>
              </a:rPr>
              <a:t>Q&amp;A</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4800310"/>
            <a:ext cx="1545336" cy="154533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600" y="4800310"/>
            <a:ext cx="1545336" cy="154533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9400" y="4805172"/>
            <a:ext cx="1545336" cy="1536191"/>
          </a:xfrm>
          <a:prstGeom prst="rect">
            <a:avLst/>
          </a:prstGeom>
        </p:spPr>
      </p:pic>
      <p:sp>
        <p:nvSpPr>
          <p:cNvPr id="3" name="Rectangle 2"/>
          <p:cNvSpPr/>
          <p:nvPr/>
        </p:nvSpPr>
        <p:spPr>
          <a:xfrm>
            <a:off x="1006275" y="1835432"/>
            <a:ext cx="6842325" cy="2308324"/>
          </a:xfrm>
          <a:prstGeom prst="rect">
            <a:avLst/>
          </a:prstGeom>
        </p:spPr>
        <p:txBody>
          <a:bodyPr wrap="square">
            <a:spAutoFit/>
          </a:bodyPr>
          <a:lstStyle/>
          <a:p>
            <a:pPr lvl="1" eaLnBrk="1" hangingPunct="1">
              <a:buFont typeface="Arial" pitchFamily="34" charset="0"/>
              <a:buChar char="•"/>
              <a:defRPr/>
            </a:pPr>
            <a:r>
              <a:rPr lang="en-US" sz="2400" dirty="0"/>
              <a:t>Overview of the LSC grants process</a:t>
            </a:r>
          </a:p>
          <a:p>
            <a:pPr lvl="1" eaLnBrk="1" hangingPunct="1">
              <a:buFont typeface="Arial" pitchFamily="34" charset="0"/>
              <a:buChar char="•"/>
              <a:defRPr/>
            </a:pPr>
            <a:r>
              <a:rPr lang="en-US" sz="2400" dirty="0"/>
              <a:t>LSC’s expectations for responses to the RFP</a:t>
            </a:r>
          </a:p>
          <a:p>
            <a:pPr lvl="1" eaLnBrk="1" hangingPunct="1">
              <a:buFont typeface="Arial" pitchFamily="34" charset="0"/>
              <a:buChar char="•"/>
              <a:defRPr/>
            </a:pPr>
            <a:endParaRPr lang="en-US" sz="2400" dirty="0"/>
          </a:p>
          <a:p>
            <a:pPr lvl="1" indent="0" eaLnBrk="1" hangingPunct="1">
              <a:defRPr/>
            </a:pPr>
            <a:endParaRPr lang="en-US" sz="2400" dirty="0"/>
          </a:p>
          <a:p>
            <a:pPr lvl="1" indent="0" algn="ctr" eaLnBrk="1" hangingPunct="1">
              <a:defRPr/>
            </a:pPr>
            <a:r>
              <a:rPr lang="en-US" sz="2400" dirty="0"/>
              <a:t>To ask a question during the webinar, email </a:t>
            </a:r>
            <a:r>
              <a:rPr lang="en-US" sz="2400" dirty="0">
                <a:hlinkClick r:id="rId8"/>
              </a:rPr>
              <a:t>AISinquiries@lsc.gov</a:t>
            </a:r>
            <a:endParaRPr lang="en-US" sz="2400" dirty="0"/>
          </a:p>
        </p:txBody>
      </p:sp>
    </p:spTree>
    <p:extLst>
      <p:ext uri="{BB962C8B-B14F-4D97-AF65-F5344CB8AC3E}">
        <p14:creationId xmlns:p14="http://schemas.microsoft.com/office/powerpoint/2010/main" val="891258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ctrTitle"/>
          </p:nvPr>
        </p:nvSpPr>
        <p:spPr>
          <a:xfrm>
            <a:off x="0" y="2130425"/>
            <a:ext cx="9144000" cy="1374775"/>
          </a:xfrm>
        </p:spPr>
        <p:txBody>
          <a:bodyPr/>
          <a:lstStyle/>
          <a:p>
            <a:pPr defTabSz="912813" eaLnBrk="1" hangingPunct="1"/>
            <a:r>
              <a:rPr lang="en-US" altLang="en-US" sz="3600" dirty="0">
                <a:solidFill>
                  <a:srgbClr val="0054A2"/>
                </a:solidFill>
              </a:rPr>
              <a:t>Performance Area 1</a:t>
            </a:r>
          </a:p>
        </p:txBody>
      </p:sp>
      <p:sp>
        <p:nvSpPr>
          <p:cNvPr id="2" name="TextBox 1"/>
          <p:cNvSpPr txBox="1"/>
          <p:nvPr/>
        </p:nvSpPr>
        <p:spPr>
          <a:xfrm>
            <a:off x="762000" y="3352800"/>
            <a:ext cx="7391400" cy="1477328"/>
          </a:xfrm>
          <a:prstGeom prst="rect">
            <a:avLst/>
          </a:prstGeom>
          <a:noFill/>
        </p:spPr>
        <p:txBody>
          <a:bodyPr wrap="square" rtlCol="0">
            <a:spAutoFit/>
          </a:bodyPr>
          <a:lstStyle/>
          <a:p>
            <a:pPr algn="ctr"/>
            <a:r>
              <a:rPr lang="en-US" sz="2400" i="1" dirty="0">
                <a:latin typeface="+mn-lt"/>
              </a:rPr>
              <a:t>Effectiveness in identifying the most pressing civil legal needs of low-income people in the service area and targeting resources to address those needs</a:t>
            </a:r>
            <a:endParaRPr lang="en-US" sz="2400" dirty="0">
              <a:latin typeface="+mn-lt"/>
            </a:endParaRP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4800600"/>
            <a:ext cx="1545336" cy="1545336"/>
          </a:xfrm>
          <a:prstGeom prst="rect">
            <a:avLst/>
          </a:prstGeom>
        </p:spPr>
      </p:pic>
      <p:pic>
        <p:nvPicPr>
          <p:cNvPr id="7" name="Picture 6">
            <a:extLst>
              <a:ext uri="{FF2B5EF4-FFF2-40B4-BE49-F238E27FC236}">
                <a16:creationId xmlns:a16="http://schemas.microsoft.com/office/drawing/2014/main" id="{27430B7D-CA16-4AA8-9247-A76E44FF54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4800600"/>
            <a:ext cx="1545336" cy="1545336"/>
          </a:xfrm>
          <a:prstGeom prst="rect">
            <a:avLst/>
          </a:prstGeom>
        </p:spPr>
      </p:pic>
    </p:spTree>
    <p:extLst>
      <p:ext uri="{BB962C8B-B14F-4D97-AF65-F5344CB8AC3E}">
        <p14:creationId xmlns:p14="http://schemas.microsoft.com/office/powerpoint/2010/main" val="250358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defTabSz="912813" eaLnBrk="1" hangingPunct="1"/>
            <a:r>
              <a:rPr lang="en-US" altLang="en-US" sz="3600" b="1" dirty="0"/>
              <a:t>Performance Area 1 - Overview</a:t>
            </a:r>
          </a:p>
        </p:txBody>
      </p:sp>
      <p:sp>
        <p:nvSpPr>
          <p:cNvPr id="3075" name="Content Placeholder 2"/>
          <p:cNvSpPr>
            <a:spLocks noGrp="1"/>
          </p:cNvSpPr>
          <p:nvPr>
            <p:ph idx="1"/>
          </p:nvPr>
        </p:nvSpPr>
        <p:spPr>
          <a:xfrm>
            <a:off x="1295400" y="1417638"/>
            <a:ext cx="7239000" cy="5164931"/>
          </a:xfrm>
        </p:spPr>
        <p:txBody>
          <a:bodyPr/>
          <a:lstStyle/>
          <a:p>
            <a:pPr defTabSz="912813" eaLnBrk="1" hangingPunct="1">
              <a:spcBef>
                <a:spcPct val="0"/>
              </a:spcBef>
              <a:buClr>
                <a:schemeClr val="tx1"/>
              </a:buClr>
            </a:pPr>
            <a:r>
              <a:rPr lang="en-US" altLang="en-US" sz="2800" b="1" dirty="0"/>
              <a:t>Criterion 1:</a:t>
            </a:r>
            <a:r>
              <a:rPr lang="en-US" altLang="en-US" sz="2800" dirty="0"/>
              <a:t> Legal Needs Assessment</a:t>
            </a:r>
            <a:br>
              <a:rPr lang="en-US" altLang="en-US" sz="2800" dirty="0"/>
            </a:br>
            <a:endParaRPr lang="en-US" altLang="en-US" sz="2800" dirty="0"/>
          </a:p>
          <a:p>
            <a:pPr defTabSz="912813" eaLnBrk="1" hangingPunct="1">
              <a:spcBef>
                <a:spcPct val="0"/>
              </a:spcBef>
              <a:buClr>
                <a:schemeClr val="tx1"/>
              </a:buClr>
            </a:pPr>
            <a:r>
              <a:rPr lang="en-US" altLang="en-US" sz="2800" b="1" dirty="0"/>
              <a:t>Criterion 2:</a:t>
            </a:r>
            <a:r>
              <a:rPr lang="en-US" altLang="en-US" sz="2800" dirty="0"/>
              <a:t> Setting Priorities, Goals, Strategies, and Outcomes</a:t>
            </a:r>
            <a:br>
              <a:rPr lang="en-US" altLang="en-US" sz="2800" dirty="0"/>
            </a:br>
            <a:endParaRPr lang="en-US" altLang="en-US" sz="2800" dirty="0"/>
          </a:p>
          <a:p>
            <a:pPr defTabSz="912813" eaLnBrk="1" hangingPunct="1">
              <a:spcBef>
                <a:spcPct val="0"/>
              </a:spcBef>
              <a:buClr>
                <a:schemeClr val="tx1"/>
              </a:buClr>
            </a:pPr>
            <a:r>
              <a:rPr lang="en-US" altLang="en-US" sz="2800" b="1" dirty="0"/>
              <a:t>Criterion 3 &amp; 4:</a:t>
            </a:r>
            <a:r>
              <a:rPr lang="en-US" altLang="en-US" sz="2800" dirty="0"/>
              <a:t> Implementation, Evaluation and Adjustment </a:t>
            </a:r>
            <a:br>
              <a:rPr lang="en-US" altLang="en-US" sz="2800" dirty="0"/>
            </a:br>
            <a:endParaRPr lang="en-US" altLang="en-US" sz="2800" dirty="0"/>
          </a:p>
          <a:p>
            <a:pPr defTabSz="912813" eaLnBrk="1" hangingPunct="1">
              <a:spcBef>
                <a:spcPct val="0"/>
              </a:spcBef>
              <a:buClr>
                <a:schemeClr val="tx1"/>
              </a:buClr>
            </a:pPr>
            <a:r>
              <a:rPr lang="en-US" altLang="en-US" sz="2800" dirty="0"/>
              <a:t>Performance Area 1 includes 11 inquiries and 7 charts and is 18% weight</a:t>
            </a:r>
          </a:p>
          <a:p>
            <a:pPr marL="0" indent="0" defTabSz="912813" eaLnBrk="1" hangingPunct="1">
              <a:buClr>
                <a:schemeClr val="tx1"/>
              </a:buClr>
              <a:buFont typeface="Arial" pitchFamily="34" charset="0"/>
              <a:buNone/>
              <a:defRPr/>
            </a:pPr>
            <a:endParaRPr lang="en-US" sz="2400" dirty="0"/>
          </a:p>
          <a:p>
            <a:pPr defTabSz="912813" eaLnBrk="1" hangingPunct="1">
              <a:buClr>
                <a:schemeClr val="tx1"/>
              </a:buClr>
              <a:defRPr/>
            </a:pPr>
            <a:endParaRPr lang="en-US" sz="2400" dirty="0"/>
          </a:p>
          <a:p>
            <a:pPr defTabSz="912813" eaLnBrk="1" hangingPunct="1">
              <a:buClr>
                <a:schemeClr val="tx1"/>
              </a:buClr>
              <a:defRPr/>
            </a:pPr>
            <a:endParaRPr lang="en-US" sz="2400" dirty="0"/>
          </a:p>
          <a:p>
            <a:pPr defTabSz="912813" eaLnBrk="1" hangingPunct="1">
              <a:buClr>
                <a:schemeClr val="tx1"/>
              </a:buClr>
              <a:defRPr/>
            </a:pPr>
            <a:endParaRPr lang="en-US" sz="2400" dirty="0"/>
          </a:p>
          <a:p>
            <a:pPr defTabSz="912813" eaLnBrk="1" hangingPunct="1">
              <a:buClr>
                <a:schemeClr val="tx1"/>
              </a:buClr>
              <a:defRPr/>
            </a:pPr>
            <a:endParaRPr lang="en-US" sz="2400" dirty="0"/>
          </a:p>
          <a:p>
            <a:pPr defTabSz="912813" eaLnBrk="1" hangingPunct="1">
              <a:buClr>
                <a:schemeClr val="tx1"/>
              </a:buClr>
              <a:defRPr/>
            </a:pPr>
            <a:endParaRPr lang="en-US" sz="2400" dirty="0"/>
          </a:p>
          <a:p>
            <a:pPr defTabSz="912813" eaLnBrk="1" hangingPunct="1">
              <a:buClr>
                <a:schemeClr val="tx1"/>
              </a:buClr>
              <a:defRPr/>
            </a:pPr>
            <a:endParaRPr lang="en-US" sz="2400" dirty="0"/>
          </a:p>
          <a:p>
            <a:pPr defTabSz="912813" eaLnBrk="1" hangingPunct="1">
              <a:buClr>
                <a:schemeClr val="tx1"/>
              </a:buClr>
              <a:defRPr/>
            </a:pPr>
            <a:endParaRPr lang="en-US" sz="2400" dirty="0"/>
          </a:p>
          <a:p>
            <a:pPr defTabSz="912813" eaLnBrk="1" hangingPunct="1">
              <a:buClr>
                <a:schemeClr val="tx1"/>
              </a:buClr>
              <a:defRPr/>
            </a:pPr>
            <a:endParaRPr lang="en-US" sz="2400" dirty="0"/>
          </a:p>
          <a:p>
            <a:pPr marL="0" indent="0" defTabSz="912813" eaLnBrk="1" hangingPunct="1">
              <a:buClr>
                <a:schemeClr val="tx1"/>
              </a:buClr>
              <a:buFont typeface="Arial" pitchFamily="34" charset="0"/>
              <a:buNone/>
              <a:defRPr/>
            </a:pPr>
            <a:br>
              <a:rPr lang="en-US" sz="2400" dirty="0"/>
            </a:br>
            <a:endParaRPr lang="en-US" sz="2400" dirty="0"/>
          </a:p>
        </p:txBody>
      </p:sp>
    </p:spTree>
    <p:extLst>
      <p:ext uri="{BB962C8B-B14F-4D97-AF65-F5344CB8AC3E}">
        <p14:creationId xmlns:p14="http://schemas.microsoft.com/office/powerpoint/2010/main" val="3459987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defTabSz="912813" eaLnBrk="1" hangingPunct="1"/>
            <a:r>
              <a:rPr lang="en-US" altLang="en-US" sz="3600" b="1" dirty="0"/>
              <a:t>Needs Assessment </a:t>
            </a:r>
          </a:p>
        </p:txBody>
      </p:sp>
      <p:sp>
        <p:nvSpPr>
          <p:cNvPr id="4099" name="Content Placeholder 2"/>
          <p:cNvSpPr>
            <a:spLocks noGrp="1"/>
          </p:cNvSpPr>
          <p:nvPr>
            <p:ph idx="1"/>
          </p:nvPr>
        </p:nvSpPr>
        <p:spPr>
          <a:xfrm>
            <a:off x="762000" y="1447799"/>
            <a:ext cx="7696200" cy="4764087"/>
          </a:xfrm>
        </p:spPr>
        <p:txBody>
          <a:bodyPr/>
          <a:lstStyle/>
          <a:p>
            <a:pPr defTabSz="912813" eaLnBrk="1" hangingPunct="1">
              <a:defRPr/>
            </a:pPr>
            <a:r>
              <a:rPr lang="en-US" sz="2800" b="1" dirty="0"/>
              <a:t>Recent:</a:t>
            </a:r>
            <a:r>
              <a:rPr lang="en-US" sz="2800" dirty="0"/>
              <a:t> Date of last needs assessment.</a:t>
            </a:r>
          </a:p>
          <a:p>
            <a:pPr defTabSz="912813" eaLnBrk="1" hangingPunct="1">
              <a:defRPr/>
            </a:pPr>
            <a:r>
              <a:rPr lang="en-US" sz="2800" b="1" dirty="0"/>
              <a:t>Periodic:</a:t>
            </a:r>
            <a:r>
              <a:rPr lang="en-US" sz="2800" dirty="0"/>
              <a:t> How often do you conduct needs assessments?</a:t>
            </a:r>
          </a:p>
          <a:p>
            <a:pPr defTabSz="912813" eaLnBrk="1" hangingPunct="1">
              <a:defRPr/>
            </a:pPr>
            <a:r>
              <a:rPr lang="en-US" sz="2800" b="1" dirty="0"/>
              <a:t>Ongoing:</a:t>
            </a:r>
            <a:r>
              <a:rPr lang="en-US" sz="2800" dirty="0"/>
              <a:t> What approaches are taken to determine needs between assessments?</a:t>
            </a:r>
          </a:p>
          <a:p>
            <a:pPr defTabSz="912813" eaLnBrk="1" hangingPunct="1">
              <a:defRPr/>
            </a:pPr>
            <a:r>
              <a:rPr lang="en-US" sz="2800" b="1" dirty="0"/>
              <a:t>Comprehensive:</a:t>
            </a:r>
            <a:r>
              <a:rPr lang="en-US" sz="2800" dirty="0"/>
              <a:t> Does the assessment incorporate data, use emerging technology, and include input from community groups?</a:t>
            </a:r>
          </a:p>
          <a:p>
            <a:pPr marL="0" indent="0" defTabSz="912813" eaLnBrk="1" hangingPunct="1">
              <a:buFont typeface="Arial" pitchFamily="34" charset="0"/>
              <a:buNone/>
              <a:defRPr/>
            </a:pPr>
            <a:endParaRPr lang="en-US" sz="2200" dirty="0"/>
          </a:p>
          <a:p>
            <a:pPr marL="0" indent="0" defTabSz="912813" eaLnBrk="1" hangingPunct="1">
              <a:buFont typeface="Arial" pitchFamily="34" charset="0"/>
              <a:buNone/>
              <a:defRPr/>
            </a:pPr>
            <a:br>
              <a:rPr lang="en-US" sz="2200" dirty="0"/>
            </a:br>
            <a:endParaRPr lang="en-US" sz="2200" dirty="0"/>
          </a:p>
          <a:p>
            <a:pPr marL="0" indent="0" defTabSz="912813" eaLnBrk="1" hangingPunct="1">
              <a:buFont typeface="Arial" pitchFamily="34" charset="0"/>
              <a:buNone/>
              <a:defRPr/>
            </a:pPr>
            <a:endParaRPr lang="en-US" sz="2200" dirty="0"/>
          </a:p>
          <a:p>
            <a:pPr defTabSz="912813" eaLnBrk="1" hangingPunct="1">
              <a:defRPr/>
            </a:pPr>
            <a:endParaRPr lang="en-US" sz="2400" dirty="0"/>
          </a:p>
        </p:txBody>
      </p:sp>
    </p:spTree>
    <p:extLst>
      <p:ext uri="{BB962C8B-B14F-4D97-AF65-F5344CB8AC3E}">
        <p14:creationId xmlns:p14="http://schemas.microsoft.com/office/powerpoint/2010/main" val="2112184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152400"/>
            <a:ext cx="8229600" cy="1143000"/>
          </a:xfrm>
        </p:spPr>
        <p:txBody>
          <a:bodyPr/>
          <a:lstStyle/>
          <a:p>
            <a:pPr defTabSz="912813" eaLnBrk="1" hangingPunct="1"/>
            <a:r>
              <a:rPr lang="en-US" altLang="en-US" sz="3200" dirty="0">
                <a:solidFill>
                  <a:schemeClr val="tx2"/>
                </a:solidFill>
              </a:rPr>
              <a:t>Who Should Attend this Webinar?</a:t>
            </a:r>
          </a:p>
        </p:txBody>
      </p:sp>
      <p:sp>
        <p:nvSpPr>
          <p:cNvPr id="3" name="Content Placeholder 2"/>
          <p:cNvSpPr>
            <a:spLocks noGrp="1"/>
          </p:cNvSpPr>
          <p:nvPr>
            <p:ph idx="1"/>
          </p:nvPr>
        </p:nvSpPr>
        <p:spPr>
          <a:xfrm>
            <a:off x="685800" y="1219200"/>
            <a:ext cx="8001000" cy="4724400"/>
          </a:xfrm>
        </p:spPr>
        <p:txBody>
          <a:bodyPr rtlCol="0">
            <a:noAutofit/>
          </a:bodyPr>
          <a:lstStyle/>
          <a:p>
            <a:pPr lvl="0"/>
            <a:r>
              <a:rPr lang="en-US" sz="2400" b="1" dirty="0"/>
              <a:t>New and returning applicants for basic field grants</a:t>
            </a:r>
            <a:endParaRPr lang="en-US" sz="2400" dirty="0"/>
          </a:p>
          <a:p>
            <a:pPr lvl="0"/>
            <a:r>
              <a:rPr lang="en-US" sz="2400" b="1" dirty="0"/>
              <a:t>Any staff member involved in preparing the application</a:t>
            </a:r>
            <a:endParaRPr lang="en-US" sz="2400" dirty="0"/>
          </a:p>
          <a:p>
            <a:pPr lvl="0"/>
            <a:r>
              <a:rPr lang="en-US" sz="2400" b="1" dirty="0"/>
              <a:t>Programs applying for a 2019 Grant Award that did </a:t>
            </a:r>
            <a:r>
              <a:rPr lang="en-US" sz="2400" b="1" u="sng" dirty="0"/>
              <a:t>not</a:t>
            </a:r>
            <a:r>
              <a:rPr lang="en-US" sz="2400" b="1" dirty="0"/>
              <a:t> have an LSC Program Quality Visit (PQV) in 2016, 2017 or 2018.</a:t>
            </a:r>
            <a:endParaRPr lang="en-US" sz="2400" dirty="0"/>
          </a:p>
          <a:p>
            <a:pPr lvl="0"/>
            <a:r>
              <a:rPr lang="en-US" sz="2400" b="1" dirty="0"/>
              <a:t>Programs that had a PQV in 2016 or 2017, but will not receive a final report by July 2, 2018</a:t>
            </a:r>
            <a:endParaRPr lang="en-US" sz="2400" dirty="0"/>
          </a:p>
          <a:p>
            <a:r>
              <a:rPr lang="en-US" sz="2400" b="1" dirty="0"/>
              <a:t>This presentation is NOT for any program that had a PQV in 2015, 2016 or 2017 and has received a final report</a:t>
            </a:r>
          </a:p>
          <a:p>
            <a:pPr marL="285750" lvl="1" eaLnBrk="1" fontAlgn="auto" hangingPunct="1">
              <a:lnSpc>
                <a:spcPct val="120000"/>
              </a:lnSpc>
              <a:spcBef>
                <a:spcPts val="0"/>
              </a:spcBef>
              <a:spcAft>
                <a:spcPts val="0"/>
              </a:spcAft>
              <a:buFont typeface="Arial" charset="0"/>
              <a:buNone/>
              <a:defRPr/>
            </a:pPr>
            <a:endParaRPr lang="en-US" sz="2000" dirty="0"/>
          </a:p>
          <a:p>
            <a:pPr marL="285750" lvl="1" eaLnBrk="1" fontAlgn="auto" hangingPunct="1">
              <a:lnSpc>
                <a:spcPct val="120000"/>
              </a:lnSpc>
              <a:spcBef>
                <a:spcPts val="0"/>
              </a:spcBef>
              <a:spcAft>
                <a:spcPts val="0"/>
              </a:spcAft>
              <a:buFont typeface="Arial" charset="0"/>
              <a:buNone/>
              <a:defRPr/>
            </a:pPr>
            <a:r>
              <a:rPr lang="en-US" sz="2000" dirty="0"/>
              <a:t>Not sure? Send an email to </a:t>
            </a:r>
            <a:r>
              <a:rPr lang="en-US" sz="2000" dirty="0">
                <a:hlinkClick r:id="rId3"/>
              </a:rPr>
              <a:t>lscgrants@lsc.gov</a:t>
            </a:r>
            <a:endParaRPr 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119"/>
            <a:ext cx="8229600" cy="1143000"/>
          </a:xfrm>
        </p:spPr>
        <p:txBody>
          <a:bodyPr/>
          <a:lstStyle/>
          <a:p>
            <a:r>
              <a:rPr lang="en-US" altLang="en-US" sz="3600" b="1" dirty="0"/>
              <a:t>Needs Assessment Data Chart</a:t>
            </a:r>
            <a:endParaRPr lang="en-US" sz="3600" dirty="0"/>
          </a:p>
        </p:txBody>
      </p:sp>
      <p:graphicFrame>
        <p:nvGraphicFramePr>
          <p:cNvPr id="20" name="Diagram 19"/>
          <p:cNvGraphicFramePr/>
          <p:nvPr>
            <p:extLst/>
          </p:nvPr>
        </p:nvGraphicFramePr>
        <p:xfrm>
          <a:off x="1143000" y="1298119"/>
          <a:ext cx="7086600" cy="3654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8904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119"/>
            <a:ext cx="8229600" cy="1143000"/>
          </a:xfrm>
        </p:spPr>
        <p:txBody>
          <a:bodyPr/>
          <a:lstStyle/>
          <a:p>
            <a:r>
              <a:rPr lang="en-US" altLang="en-US" sz="3600" b="1" dirty="0"/>
              <a:t>Needs Assessment Data Chart</a:t>
            </a:r>
            <a:endParaRPr lang="en-US" sz="3600" dirty="0"/>
          </a:p>
        </p:txBody>
      </p:sp>
      <p:pic>
        <p:nvPicPr>
          <p:cNvPr id="5" name="Picture 4"/>
          <p:cNvPicPr/>
          <p:nvPr/>
        </p:nvPicPr>
        <p:blipFill rotWithShape="1">
          <a:blip r:embed="rId3"/>
          <a:srcRect l="56123" t="19251" r="21103" b="31298"/>
          <a:stretch/>
        </p:blipFill>
        <p:spPr bwMode="auto">
          <a:xfrm>
            <a:off x="574761" y="1417638"/>
            <a:ext cx="5334000" cy="3124200"/>
          </a:xfrm>
          <a:prstGeom prst="rect">
            <a:avLst/>
          </a:prstGeom>
          <a:solidFill>
            <a:schemeClr val="accent1"/>
          </a:solidFill>
          <a:ln>
            <a:solidFill>
              <a:schemeClr val="accent1"/>
            </a:solidFill>
          </a:ln>
          <a:extLst>
            <a:ext uri="{53640926-AAD7-44D8-BBD7-CCE9431645EC}">
              <a14:shadowObscured xmlns:a14="http://schemas.microsoft.com/office/drawing/2010/main"/>
            </a:ext>
          </a:extLst>
        </p:spPr>
      </p:pic>
      <p:pic>
        <p:nvPicPr>
          <p:cNvPr id="6" name="Picture 5"/>
          <p:cNvPicPr/>
          <p:nvPr/>
        </p:nvPicPr>
        <p:blipFill rotWithShape="1">
          <a:blip r:embed="rId4"/>
          <a:srcRect l="56123" t="23189" r="20241" b="32612"/>
          <a:stretch/>
        </p:blipFill>
        <p:spPr bwMode="auto">
          <a:xfrm>
            <a:off x="3159951" y="3094038"/>
            <a:ext cx="5526849" cy="3124200"/>
          </a:xfrm>
          <a:prstGeom prst="rect">
            <a:avLst/>
          </a:prstGeom>
          <a:solidFill>
            <a:schemeClr val="accent1"/>
          </a:solidFill>
          <a:ln>
            <a:solidFill>
              <a:schemeClr val="accent1"/>
            </a:solidFill>
          </a:ln>
          <a:extLst>
            <a:ext uri="{53640926-AAD7-44D8-BBD7-CCE9431645EC}">
              <a14:shadowObscured xmlns:a14="http://schemas.microsoft.com/office/drawing/2010/main"/>
            </a:ext>
          </a:extLst>
        </p:spPr>
      </p:pic>
      <p:cxnSp>
        <p:nvCxnSpPr>
          <p:cNvPr id="8" name="Straight Arrow Connector 7"/>
          <p:cNvCxnSpPr/>
          <p:nvPr/>
        </p:nvCxnSpPr>
        <p:spPr>
          <a:xfrm flipH="1">
            <a:off x="6019800" y="1600200"/>
            <a:ext cx="365760"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85560" y="1437739"/>
            <a:ext cx="1844040" cy="1077218"/>
          </a:xfrm>
          <a:prstGeom prst="rect">
            <a:avLst/>
          </a:prstGeom>
          <a:solidFill>
            <a:schemeClr val="accent1"/>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solidFill>
                  <a:schemeClr val="tx1"/>
                </a:solidFill>
                <a:latin typeface="+mn-lt"/>
              </a:rPr>
              <a:t>Methods used by program in its most recent legal needs </a:t>
            </a:r>
            <a:r>
              <a:rPr lang="en-US" sz="1600" dirty="0">
                <a:solidFill>
                  <a:schemeClr val="tx1"/>
                </a:solidFill>
              </a:rPr>
              <a:t>assessment</a:t>
            </a:r>
            <a:endParaRPr lang="en-US" dirty="0">
              <a:solidFill>
                <a:schemeClr val="tx1"/>
              </a:solidFill>
            </a:endParaRPr>
          </a:p>
        </p:txBody>
      </p:sp>
      <p:cxnSp>
        <p:nvCxnSpPr>
          <p:cNvPr id="15" name="Straight Arrow Connector 14"/>
          <p:cNvCxnSpPr/>
          <p:nvPr/>
        </p:nvCxnSpPr>
        <p:spPr>
          <a:xfrm>
            <a:off x="2667000" y="5029200"/>
            <a:ext cx="365760"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2000" y="4876800"/>
            <a:ext cx="1905000" cy="1077218"/>
          </a:xfrm>
          <a:prstGeom prst="rect">
            <a:avLst/>
          </a:prstGeom>
          <a:solidFill>
            <a:schemeClr val="accent1"/>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solidFill>
                  <a:schemeClr val="tx1"/>
                </a:solidFill>
                <a:latin typeface="+mn-lt"/>
              </a:rPr>
              <a:t>Data and Tools used by program in its most recent legal needs assessment </a:t>
            </a:r>
          </a:p>
        </p:txBody>
      </p:sp>
    </p:spTree>
    <p:extLst>
      <p:ext uri="{BB962C8B-B14F-4D97-AF65-F5344CB8AC3E}">
        <p14:creationId xmlns:p14="http://schemas.microsoft.com/office/powerpoint/2010/main" val="2423450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z="3600" b="1" dirty="0"/>
              <a:t>Priorities, Goals, Strategies</a:t>
            </a:r>
            <a:br>
              <a:rPr lang="en-US" altLang="en-US" sz="3600" b="1" dirty="0"/>
            </a:br>
            <a:r>
              <a:rPr lang="en-US" altLang="en-US" sz="3600" b="1" dirty="0"/>
              <a:t>and Desired Outcomes</a:t>
            </a:r>
            <a:endParaRPr lang="en-US" altLang="en-US" sz="3600" dirty="0"/>
          </a:p>
        </p:txBody>
      </p:sp>
      <p:sp>
        <p:nvSpPr>
          <p:cNvPr id="6147" name="Content Placeholder 2"/>
          <p:cNvSpPr>
            <a:spLocks noGrp="1"/>
          </p:cNvSpPr>
          <p:nvPr>
            <p:ph idx="1"/>
          </p:nvPr>
        </p:nvSpPr>
        <p:spPr>
          <a:xfrm>
            <a:off x="685800" y="2209800"/>
            <a:ext cx="8001000" cy="4002086"/>
          </a:xfrm>
        </p:spPr>
        <p:txBody>
          <a:bodyPr/>
          <a:lstStyle/>
          <a:p>
            <a:pPr eaLnBrk="1" hangingPunct="1">
              <a:lnSpc>
                <a:spcPct val="150000"/>
              </a:lnSpc>
              <a:spcBef>
                <a:spcPts val="0"/>
              </a:spcBef>
              <a:defRPr/>
            </a:pPr>
            <a:r>
              <a:rPr lang="en-US" altLang="en-US" dirty="0"/>
              <a:t>Clear, well-defined priorities and goals</a:t>
            </a:r>
          </a:p>
          <a:p>
            <a:pPr eaLnBrk="1" hangingPunct="1">
              <a:lnSpc>
                <a:spcPct val="150000"/>
              </a:lnSpc>
              <a:spcBef>
                <a:spcPts val="0"/>
              </a:spcBef>
              <a:defRPr/>
            </a:pPr>
            <a:r>
              <a:rPr lang="en-US" altLang="en-US" dirty="0"/>
              <a:t>Strategies for achieving goals </a:t>
            </a:r>
          </a:p>
          <a:p>
            <a:pPr eaLnBrk="1" hangingPunct="1">
              <a:lnSpc>
                <a:spcPct val="150000"/>
              </a:lnSpc>
              <a:spcBef>
                <a:spcPts val="0"/>
              </a:spcBef>
              <a:defRPr/>
            </a:pPr>
            <a:r>
              <a:rPr lang="en-US" altLang="en-US" dirty="0"/>
              <a:t>Desired outcomes for current year (2018)</a:t>
            </a:r>
          </a:p>
        </p:txBody>
      </p:sp>
    </p:spTree>
    <p:extLst>
      <p:ext uri="{BB962C8B-B14F-4D97-AF65-F5344CB8AC3E}">
        <p14:creationId xmlns:p14="http://schemas.microsoft.com/office/powerpoint/2010/main" val="3699598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76200"/>
            <a:ext cx="9067800" cy="1371600"/>
          </a:xfrm>
        </p:spPr>
        <p:txBody>
          <a:bodyPr/>
          <a:lstStyle/>
          <a:p>
            <a:pPr defTabSz="912813" eaLnBrk="1" hangingPunct="1"/>
            <a:r>
              <a:rPr lang="en-US" altLang="en-US" sz="3600" b="1" dirty="0"/>
              <a:t>Understanding Priorities, Goals, </a:t>
            </a:r>
            <a:br>
              <a:rPr lang="en-US" altLang="en-US" sz="3600" b="1" dirty="0"/>
            </a:br>
            <a:r>
              <a:rPr lang="en-US" altLang="en-US" sz="3600" b="1" dirty="0"/>
              <a:t>Strategies and Desired Outcomes</a:t>
            </a:r>
          </a:p>
        </p:txBody>
      </p:sp>
      <p:sp>
        <p:nvSpPr>
          <p:cNvPr id="30723" name="Content Placeholder 2"/>
          <p:cNvSpPr>
            <a:spLocks noGrp="1"/>
          </p:cNvSpPr>
          <p:nvPr>
            <p:ph idx="1"/>
          </p:nvPr>
        </p:nvSpPr>
        <p:spPr>
          <a:xfrm>
            <a:off x="762000" y="1981200"/>
            <a:ext cx="7543800" cy="3886200"/>
          </a:xfrm>
        </p:spPr>
        <p:txBody>
          <a:bodyPr/>
          <a:lstStyle/>
          <a:p>
            <a:pPr marL="0" indent="0" defTabSz="912813" eaLnBrk="1" hangingPunct="1">
              <a:buFont typeface="Arial" pitchFamily="34" charset="0"/>
              <a:buNone/>
            </a:pPr>
            <a:r>
              <a:rPr lang="en-US" altLang="en-US" sz="2400" b="1" dirty="0"/>
              <a:t>Priorities</a:t>
            </a:r>
          </a:p>
          <a:p>
            <a:pPr marL="0" indent="0" defTabSz="912813" eaLnBrk="1" hangingPunct="1">
              <a:buFont typeface="Arial" pitchFamily="34" charset="0"/>
              <a:buNone/>
            </a:pPr>
            <a:r>
              <a:rPr lang="en-US" altLang="en-US" sz="2400" dirty="0"/>
              <a:t>A simple statement of the work to be undertaken. </a:t>
            </a:r>
          </a:p>
          <a:p>
            <a:pPr marL="0" indent="0" defTabSz="912813" eaLnBrk="1" hangingPunct="1">
              <a:buFont typeface="Arial" pitchFamily="34" charset="0"/>
              <a:buNone/>
            </a:pPr>
            <a:r>
              <a:rPr lang="en-US" altLang="en-US" sz="2400" i="1" dirty="0"/>
              <a:t>“Preservation of the Home.”</a:t>
            </a:r>
            <a:endParaRPr lang="en-US" altLang="en-US" sz="2400" b="1" i="1" dirty="0"/>
          </a:p>
          <a:p>
            <a:pPr marL="0" indent="0" defTabSz="912813" eaLnBrk="1" hangingPunct="1">
              <a:spcBef>
                <a:spcPct val="0"/>
              </a:spcBef>
              <a:buFont typeface="Arial" pitchFamily="34" charset="0"/>
              <a:buNone/>
            </a:pPr>
            <a:endParaRPr lang="en-US" altLang="en-US" sz="2400" b="1" dirty="0"/>
          </a:p>
          <a:p>
            <a:pPr marL="0" indent="0" defTabSz="912813" eaLnBrk="1" hangingPunct="1">
              <a:buFont typeface="Arial" pitchFamily="34" charset="0"/>
              <a:buNone/>
            </a:pPr>
            <a:r>
              <a:rPr lang="en-US" altLang="en-US" sz="2400" b="1" dirty="0"/>
              <a:t>Goals</a:t>
            </a:r>
          </a:p>
          <a:p>
            <a:pPr marL="0" indent="0" defTabSz="912813" eaLnBrk="1" hangingPunct="1">
              <a:buFont typeface="Arial" pitchFamily="34" charset="0"/>
              <a:buNone/>
            </a:pPr>
            <a:r>
              <a:rPr lang="en-US" altLang="en-US" sz="2400" dirty="0"/>
              <a:t>A broad statement of results intended to achieve. </a:t>
            </a:r>
          </a:p>
          <a:p>
            <a:pPr marL="0" indent="0" defTabSz="912813" eaLnBrk="1" hangingPunct="1">
              <a:buFont typeface="Arial" pitchFamily="34" charset="0"/>
              <a:buNone/>
            </a:pPr>
            <a:r>
              <a:rPr lang="en-US" altLang="en-US" sz="2400" i="1" dirty="0"/>
              <a:t>“Maintain low-income tenants in habitable, decent, safe, affordable housing.”</a:t>
            </a:r>
          </a:p>
        </p:txBody>
      </p:sp>
    </p:spTree>
    <p:extLst>
      <p:ext uri="{BB962C8B-B14F-4D97-AF65-F5344CB8AC3E}">
        <p14:creationId xmlns:p14="http://schemas.microsoft.com/office/powerpoint/2010/main" val="3921496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defTabSz="912813" eaLnBrk="1" hangingPunct="1"/>
            <a:r>
              <a:rPr lang="en-US" altLang="en-US" sz="3600" b="1"/>
              <a:t>Understanding Priorities, Goals, </a:t>
            </a:r>
            <a:br>
              <a:rPr lang="en-US" altLang="en-US" sz="3600" b="1"/>
            </a:br>
            <a:r>
              <a:rPr lang="en-US" altLang="en-US" sz="3600" b="1"/>
              <a:t>Strategies and Desired Outcomes</a:t>
            </a:r>
          </a:p>
        </p:txBody>
      </p:sp>
      <p:sp>
        <p:nvSpPr>
          <p:cNvPr id="9219" name="Content Placeholder 2"/>
          <p:cNvSpPr>
            <a:spLocks noGrp="1"/>
          </p:cNvSpPr>
          <p:nvPr>
            <p:ph idx="1"/>
          </p:nvPr>
        </p:nvSpPr>
        <p:spPr>
          <a:xfrm>
            <a:off x="685800" y="1676400"/>
            <a:ext cx="7848600" cy="4191000"/>
          </a:xfrm>
        </p:spPr>
        <p:txBody>
          <a:bodyPr/>
          <a:lstStyle/>
          <a:p>
            <a:pPr marL="0" indent="0" defTabSz="912813" eaLnBrk="1" hangingPunct="1">
              <a:buFont typeface="Arial" pitchFamily="34" charset="0"/>
              <a:buNone/>
              <a:defRPr/>
            </a:pPr>
            <a:r>
              <a:rPr lang="en-US" altLang="en-US" sz="2400" b="1" dirty="0"/>
              <a:t>Strategies</a:t>
            </a:r>
          </a:p>
          <a:p>
            <a:pPr defTabSz="912813" eaLnBrk="1" hangingPunct="1">
              <a:defRPr/>
            </a:pPr>
            <a:r>
              <a:rPr lang="en-US" altLang="en-US" sz="2400" dirty="0"/>
              <a:t>Activities to pursue to achieve the goal.</a:t>
            </a:r>
          </a:p>
          <a:p>
            <a:pPr marL="693738" defTabSz="912813" eaLnBrk="1" hangingPunct="1">
              <a:buFont typeface="Courier New" panose="02070309020205020404" pitchFamily="49" charset="0"/>
              <a:buChar char="o"/>
              <a:defRPr/>
            </a:pPr>
            <a:r>
              <a:rPr lang="en-US" altLang="en-US" sz="2400" dirty="0"/>
              <a:t>Case strategy: </a:t>
            </a:r>
            <a:r>
              <a:rPr lang="en-US" altLang="en-US" sz="2400" i="1" dirty="0"/>
              <a:t>“Legal Representation in Eviction cases.” </a:t>
            </a:r>
          </a:p>
          <a:p>
            <a:pPr marL="693738" defTabSz="912813" eaLnBrk="1" hangingPunct="1">
              <a:buFont typeface="Courier New" panose="02070309020205020404" pitchFamily="49" charset="0"/>
              <a:buChar char="o"/>
              <a:defRPr/>
            </a:pPr>
            <a:r>
              <a:rPr lang="en-US" altLang="en-US" sz="2400" dirty="0"/>
              <a:t>Other Service strategy: </a:t>
            </a:r>
            <a:r>
              <a:rPr lang="en-US" altLang="en-US" sz="2400" i="1" dirty="0"/>
              <a:t>“Community education sessions on tenants’ rights.”</a:t>
            </a:r>
          </a:p>
          <a:p>
            <a:pPr marL="1827213" lvl="4" indent="0" defTabSz="912813" eaLnBrk="1" hangingPunct="1">
              <a:buFont typeface="Arial" pitchFamily="34" charset="0"/>
              <a:buNone/>
              <a:defRPr/>
            </a:pPr>
            <a:endParaRPr lang="en-US" altLang="en-US" sz="2400" dirty="0"/>
          </a:p>
          <a:p>
            <a:pPr marL="0" indent="0" defTabSz="912813" eaLnBrk="1" hangingPunct="1">
              <a:buFont typeface="Arial" pitchFamily="34" charset="0"/>
              <a:buNone/>
              <a:defRPr/>
            </a:pPr>
            <a:r>
              <a:rPr lang="en-US" altLang="en-US" sz="2400" b="1" dirty="0"/>
              <a:t>Desired Outcomes</a:t>
            </a:r>
          </a:p>
          <a:p>
            <a:pPr defTabSz="912813" eaLnBrk="1" hangingPunct="1">
              <a:defRPr/>
            </a:pPr>
            <a:r>
              <a:rPr lang="en-US" altLang="en-US" sz="2400" dirty="0"/>
              <a:t>Tangible results achieved for clients from the legal services provided. </a:t>
            </a:r>
          </a:p>
          <a:p>
            <a:pPr marL="633413" indent="-295275" defTabSz="912813" eaLnBrk="1" hangingPunct="1">
              <a:buFont typeface="Courier New" panose="02070309020205020404" pitchFamily="49" charset="0"/>
              <a:buChar char="o"/>
              <a:defRPr/>
            </a:pPr>
            <a:r>
              <a:rPr lang="en-US" altLang="en-US" sz="2400" i="1" dirty="0"/>
              <a:t>“Prevent 300 families from being evicted.” </a:t>
            </a:r>
          </a:p>
        </p:txBody>
      </p:sp>
    </p:spTree>
    <p:extLst>
      <p:ext uri="{BB962C8B-B14F-4D97-AF65-F5344CB8AC3E}">
        <p14:creationId xmlns:p14="http://schemas.microsoft.com/office/powerpoint/2010/main" val="2574740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defRPr/>
            </a:pPr>
            <a:r>
              <a:rPr lang="en-US" sz="3600" b="1" spc="-150" dirty="0"/>
              <a:t>Priorities, Goals, Strategies, </a:t>
            </a:r>
            <a:br>
              <a:rPr lang="en-US" sz="3600" b="1" spc="-150" dirty="0"/>
            </a:br>
            <a:r>
              <a:rPr lang="en-US" sz="3600" b="1" spc="-150" dirty="0"/>
              <a:t>and Desired Outcomes Chart</a:t>
            </a:r>
            <a:endParaRPr lang="en-US" sz="3600" spc="-150" dirty="0"/>
          </a:p>
        </p:txBody>
      </p:sp>
      <p:pic>
        <p:nvPicPr>
          <p:cNvPr id="6" name="Picture 5"/>
          <p:cNvPicPr/>
          <p:nvPr/>
        </p:nvPicPr>
        <p:blipFill rotWithShape="1">
          <a:blip r:embed="rId3"/>
          <a:srcRect l="62821" t="32662" r="12394" b="18345"/>
          <a:stretch/>
        </p:blipFill>
        <p:spPr bwMode="auto">
          <a:xfrm>
            <a:off x="685800" y="1145406"/>
            <a:ext cx="6150935" cy="4493394"/>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6618768" y="4771846"/>
            <a:ext cx="2057400" cy="1200329"/>
          </a:xfrm>
          <a:prstGeom prst="rect">
            <a:avLst/>
          </a:prstGeom>
          <a:solidFill>
            <a:schemeClr val="accent1"/>
          </a:solidFill>
        </p:spPr>
        <p:txBody>
          <a:bodyPr wrap="square" rtlCol="0">
            <a:spAutoFit/>
          </a:bodyPr>
          <a:lstStyle/>
          <a:p>
            <a:pPr algn="ctr"/>
            <a:r>
              <a:rPr lang="en-US" dirty="0">
                <a:latin typeface="+mn-lt"/>
              </a:rPr>
              <a:t>Priorities, Goals, Strategies, and Desired Outcomes for 2018 </a:t>
            </a:r>
          </a:p>
        </p:txBody>
      </p:sp>
    </p:spTree>
    <p:extLst>
      <p:ext uri="{BB962C8B-B14F-4D97-AF65-F5344CB8AC3E}">
        <p14:creationId xmlns:p14="http://schemas.microsoft.com/office/powerpoint/2010/main" val="2209534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119"/>
            <a:ext cx="8229600" cy="1143000"/>
          </a:xfrm>
        </p:spPr>
        <p:txBody>
          <a:bodyPr/>
          <a:lstStyle/>
          <a:p>
            <a:r>
              <a:rPr lang="en-US" altLang="en-US" sz="3600" b="1" dirty="0"/>
              <a:t>Outcomes Data Chart</a:t>
            </a:r>
            <a:endParaRPr lang="en-US" sz="3600" dirty="0"/>
          </a:p>
        </p:txBody>
      </p:sp>
      <p:graphicFrame>
        <p:nvGraphicFramePr>
          <p:cNvPr id="20" name="Diagram 19"/>
          <p:cNvGraphicFramePr/>
          <p:nvPr>
            <p:extLst/>
          </p:nvPr>
        </p:nvGraphicFramePr>
        <p:xfrm>
          <a:off x="1143000" y="1298119"/>
          <a:ext cx="7086600" cy="3654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9867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274638"/>
            <a:ext cx="8458200" cy="1143000"/>
          </a:xfrm>
        </p:spPr>
        <p:txBody>
          <a:bodyPr/>
          <a:lstStyle/>
          <a:p>
            <a:pPr eaLnBrk="1" hangingPunct="1"/>
            <a:r>
              <a:rPr lang="en-US" altLang="en-US" sz="3600" b="1" dirty="0"/>
              <a:t>Implementation, </a:t>
            </a:r>
            <a:br>
              <a:rPr lang="en-US" altLang="en-US" sz="3600" b="1" dirty="0"/>
            </a:br>
            <a:r>
              <a:rPr lang="en-US" altLang="en-US" sz="3600" b="1" dirty="0"/>
              <a:t>Evaluation, and Adjustment</a:t>
            </a:r>
          </a:p>
        </p:txBody>
      </p:sp>
      <p:sp>
        <p:nvSpPr>
          <p:cNvPr id="29699" name="Content Placeholder 2"/>
          <p:cNvSpPr>
            <a:spLocks noGrp="1"/>
          </p:cNvSpPr>
          <p:nvPr>
            <p:ph idx="1"/>
          </p:nvPr>
        </p:nvSpPr>
        <p:spPr>
          <a:xfrm>
            <a:off x="457200" y="1981200"/>
            <a:ext cx="8229600" cy="3962400"/>
          </a:xfrm>
        </p:spPr>
        <p:txBody>
          <a:bodyPr/>
          <a:lstStyle/>
          <a:p>
            <a:pPr eaLnBrk="1" hangingPunct="1"/>
            <a:r>
              <a:rPr lang="en-US" altLang="en-US" sz="2800" dirty="0"/>
              <a:t>Regular evaluation of the effectiveness of legal services delivery system </a:t>
            </a:r>
          </a:p>
          <a:p>
            <a:pPr eaLnBrk="1" hangingPunct="1"/>
            <a:r>
              <a:rPr lang="en-US" altLang="en-US" sz="2800" dirty="0"/>
              <a:t>Comparison of results achieved to the outcomes originally intended</a:t>
            </a:r>
          </a:p>
          <a:p>
            <a:pPr eaLnBrk="1" hangingPunct="1"/>
            <a:r>
              <a:rPr lang="en-US" altLang="en-US" sz="2800" dirty="0"/>
              <a:t>Changes in goals and strategies to ensure outcomes are achieved (or to meet emerging needs)</a:t>
            </a:r>
          </a:p>
          <a:p>
            <a:pPr eaLnBrk="1" hangingPunct="1"/>
            <a:r>
              <a:rPr lang="en-US" altLang="en-US" sz="2800" dirty="0"/>
              <a:t>Regular review of strategic plan</a:t>
            </a:r>
          </a:p>
        </p:txBody>
      </p:sp>
    </p:spTree>
    <p:extLst>
      <p:ext uri="{BB962C8B-B14F-4D97-AF65-F5344CB8AC3E}">
        <p14:creationId xmlns:p14="http://schemas.microsoft.com/office/powerpoint/2010/main" val="3368686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Strategic Planning</a:t>
            </a:r>
          </a:p>
        </p:txBody>
      </p:sp>
      <p:graphicFrame>
        <p:nvGraphicFramePr>
          <p:cNvPr id="5" name="Content Placeholder 4"/>
          <p:cNvGraphicFramePr>
            <a:graphicFrameLocks noGrp="1"/>
          </p:cNvGraphicFramePr>
          <p:nvPr>
            <p:ph idx="1"/>
            <p:extLst/>
          </p:nvPr>
        </p:nvGraphicFramePr>
        <p:xfrm>
          <a:off x="838200" y="1417638"/>
          <a:ext cx="7086600" cy="4449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0275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119"/>
            <a:ext cx="8229600" cy="1143000"/>
          </a:xfrm>
        </p:spPr>
        <p:txBody>
          <a:bodyPr/>
          <a:lstStyle/>
          <a:p>
            <a:r>
              <a:rPr lang="en-US" altLang="en-US" sz="3600" b="1" dirty="0"/>
              <a:t>Strategic Planning Process Chart</a:t>
            </a:r>
            <a:endParaRPr lang="en-US" sz="3600" dirty="0"/>
          </a:p>
        </p:txBody>
      </p:sp>
      <p:graphicFrame>
        <p:nvGraphicFramePr>
          <p:cNvPr id="20" name="Diagram 19"/>
          <p:cNvGraphicFramePr/>
          <p:nvPr>
            <p:extLst/>
          </p:nvPr>
        </p:nvGraphicFramePr>
        <p:xfrm>
          <a:off x="1028700" y="1600200"/>
          <a:ext cx="7086600" cy="3654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9957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pPr defTabSz="912813" eaLnBrk="1" hangingPunct="1"/>
            <a:r>
              <a:rPr lang="en-US" altLang="en-US" sz="3200">
                <a:solidFill>
                  <a:schemeClr val="tx2"/>
                </a:solidFill>
              </a:rPr>
              <a:t>Agenda</a:t>
            </a:r>
          </a:p>
        </p:txBody>
      </p:sp>
      <p:sp>
        <p:nvSpPr>
          <p:cNvPr id="3" name="Content Placeholder 2"/>
          <p:cNvSpPr>
            <a:spLocks noGrp="1"/>
          </p:cNvSpPr>
          <p:nvPr>
            <p:ph idx="1"/>
          </p:nvPr>
        </p:nvSpPr>
        <p:spPr>
          <a:xfrm>
            <a:off x="990600" y="1295400"/>
            <a:ext cx="7162800" cy="4830763"/>
          </a:xfrm>
        </p:spPr>
        <p:txBody>
          <a:bodyPr rtlCol="0">
            <a:noAutofit/>
          </a:bodyPr>
          <a:lstStyle/>
          <a:p>
            <a:pPr lvl="1" eaLnBrk="1" hangingPunct="1">
              <a:buFont typeface="Arial" pitchFamily="34" charset="0"/>
              <a:buChar char="•"/>
              <a:defRPr/>
            </a:pPr>
            <a:r>
              <a:rPr lang="en-US" sz="2400" dirty="0"/>
              <a:t>Overview of the LSC grants process</a:t>
            </a:r>
          </a:p>
          <a:p>
            <a:pPr lvl="1" eaLnBrk="1" hangingPunct="1">
              <a:buFont typeface="Arial" pitchFamily="34" charset="0"/>
              <a:buChar char="•"/>
              <a:defRPr/>
            </a:pPr>
            <a:r>
              <a:rPr lang="en-US" sz="2400" dirty="0"/>
              <a:t>LSC’s expectations for responses to the RFP</a:t>
            </a:r>
          </a:p>
          <a:p>
            <a:pPr lvl="1" eaLnBrk="1" hangingPunct="1">
              <a:buFont typeface="Arial" pitchFamily="34" charset="0"/>
              <a:buChar char="•"/>
              <a:defRPr/>
            </a:pPr>
            <a:r>
              <a:rPr lang="en-US" sz="2400" dirty="0"/>
              <a:t>Performance Area Highlights</a:t>
            </a:r>
          </a:p>
          <a:p>
            <a:pPr lvl="1" eaLnBrk="1" hangingPunct="1">
              <a:buFont typeface="Arial" pitchFamily="34" charset="0"/>
              <a:buChar char="•"/>
              <a:defRPr/>
            </a:pPr>
            <a:r>
              <a:rPr lang="en-US" sz="2400" dirty="0"/>
              <a:t>Fiscal Application </a:t>
            </a:r>
          </a:p>
          <a:p>
            <a:pPr lvl="1" eaLnBrk="1" hangingPunct="1">
              <a:buFont typeface="Arial" pitchFamily="34" charset="0"/>
              <a:buChar char="•"/>
              <a:defRPr/>
            </a:pPr>
            <a:r>
              <a:rPr lang="en-US" sz="2400" dirty="0"/>
              <a:t>Subgrants </a:t>
            </a:r>
          </a:p>
          <a:p>
            <a:pPr lvl="1" eaLnBrk="1" hangingPunct="1">
              <a:buFont typeface="Arial" pitchFamily="34" charset="0"/>
              <a:buChar char="•"/>
              <a:defRPr/>
            </a:pPr>
            <a:r>
              <a:rPr lang="en-US" sz="2400" dirty="0"/>
              <a:t>LSC Regulations and Grant Terms and Conditions</a:t>
            </a:r>
          </a:p>
          <a:p>
            <a:pPr lvl="1" eaLnBrk="1" hangingPunct="1">
              <a:buFont typeface="Arial" pitchFamily="34" charset="0"/>
              <a:buChar char="•"/>
              <a:defRPr/>
            </a:pPr>
            <a:r>
              <a:rPr lang="en-US" sz="2400" dirty="0"/>
              <a:t>Submit questions at any time</a:t>
            </a:r>
          </a:p>
          <a:p>
            <a:pPr marL="457200" lvl="1" indent="0" eaLnBrk="1" hangingPunct="1">
              <a:buNone/>
              <a:defRPr/>
            </a:pPr>
            <a:endParaRPr lang="en-US" sz="2400" dirty="0"/>
          </a:p>
          <a:p>
            <a:pPr lvl="1" eaLnBrk="1" hangingPunct="1">
              <a:buFont typeface="Arial" pitchFamily="34" charset="0"/>
              <a:buChar char="•"/>
              <a:defRPr/>
            </a:pPr>
            <a:r>
              <a:rPr lang="en-US" sz="2400" dirty="0"/>
              <a:t>Send questions to </a:t>
            </a:r>
            <a:r>
              <a:rPr lang="en-US" sz="2400" dirty="0">
                <a:hlinkClick r:id="rId3"/>
              </a:rPr>
              <a:t>AISitems@lsc.gov</a:t>
            </a:r>
            <a:endParaRPr lang="en-US" sz="2400" dirty="0"/>
          </a:p>
          <a:p>
            <a:pPr lvl="1" eaLnBrk="1" hangingPunct="1">
              <a:buFont typeface="Arial" pitchFamily="34" charset="0"/>
              <a:buChar char="•"/>
              <a:defRPr/>
            </a:pPr>
            <a:endParaRPr lang="en-US" sz="2000" dirty="0"/>
          </a:p>
          <a:p>
            <a:pPr marL="454025" lvl="1" indent="-454025" eaLnBrk="1" fontAlgn="auto" hangingPunct="1">
              <a:lnSpc>
                <a:spcPct val="120000"/>
              </a:lnSpc>
              <a:spcBef>
                <a:spcPts val="0"/>
              </a:spcBef>
              <a:spcAft>
                <a:spcPts val="0"/>
              </a:spcAft>
              <a:buFont typeface="Arial" charset="0"/>
              <a:buNone/>
              <a:defRPr/>
            </a:pPr>
            <a:r>
              <a:rPr lang="en-US" sz="2000" b="1" u="sng" dirty="0"/>
              <a:t>Total estimated duration: 90 minutes</a:t>
            </a:r>
          </a:p>
        </p:txBody>
      </p:sp>
      <p:sp>
        <p:nvSpPr>
          <p:cNvPr id="2" name="Rounded Rectangle 1"/>
          <p:cNvSpPr/>
          <p:nvPr/>
        </p:nvSpPr>
        <p:spPr>
          <a:xfrm>
            <a:off x="1143000" y="4495800"/>
            <a:ext cx="5791200" cy="1066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defRPr/>
            </a:pPr>
            <a:r>
              <a:rPr lang="en-US" sz="3600" b="1" spc="-150" dirty="0"/>
              <a:t>Outcomes Met for Previous Priorities Chart</a:t>
            </a:r>
            <a:endParaRPr lang="en-US" sz="3600" spc="-150" dirty="0"/>
          </a:p>
        </p:txBody>
      </p:sp>
      <p:sp>
        <p:nvSpPr>
          <p:cNvPr id="14" name="TextBox 13"/>
          <p:cNvSpPr txBox="1"/>
          <p:nvPr/>
        </p:nvSpPr>
        <p:spPr>
          <a:xfrm>
            <a:off x="381000" y="5251494"/>
            <a:ext cx="3200400" cy="646331"/>
          </a:xfrm>
          <a:prstGeom prst="rect">
            <a:avLst/>
          </a:prstGeom>
          <a:solidFill>
            <a:schemeClr val="accent1"/>
          </a:solidFill>
        </p:spPr>
        <p:txBody>
          <a:bodyPr wrap="square" rtlCol="0">
            <a:spAutoFit/>
          </a:bodyPr>
          <a:lstStyle/>
          <a:p>
            <a:pPr algn="ctr"/>
            <a:r>
              <a:rPr lang="en-US" dirty="0">
                <a:latin typeface="+mn-lt"/>
              </a:rPr>
              <a:t>Outcomes Met for Previous Priorities for 2017</a:t>
            </a:r>
          </a:p>
        </p:txBody>
      </p:sp>
      <p:sp>
        <p:nvSpPr>
          <p:cNvPr id="2" name="Rectangle 1"/>
          <p:cNvSpPr/>
          <p:nvPr/>
        </p:nvSpPr>
        <p:spPr>
          <a:xfrm>
            <a:off x="1981200" y="1233110"/>
            <a:ext cx="5715000" cy="3773341"/>
          </a:xfrm>
          <a:prstGeom prst="rect">
            <a:avLst/>
          </a:prstGeom>
        </p:spPr>
        <p:txBody>
          <a:bodyPr wrap="square">
            <a:spAutoFit/>
          </a:bodyPr>
          <a:lstStyle/>
          <a:p>
            <a:pPr marL="0" marR="0" algn="just">
              <a:lnSpc>
                <a:spcPct val="115000"/>
              </a:lnSpc>
              <a:spcBef>
                <a:spcPts val="0"/>
              </a:spcBef>
              <a:spcAft>
                <a:spcPts val="0"/>
              </a:spcAft>
            </a:pPr>
            <a:r>
              <a:rPr lang="en-US" sz="1400" b="1" dirty="0">
                <a:latin typeface="Calibri" panose="020F0502020204030204" pitchFamily="34" charset="0"/>
                <a:ea typeface="Calibri" panose="020F0502020204030204" pitchFamily="34" charset="0"/>
                <a:cs typeface="Times New Roman" panose="02020603050405020304" pitchFamily="18" charset="0"/>
              </a:rPr>
              <a:t>Outcomes Met for Previous Priorities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100" b="1"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100" b="1" dirty="0">
                <a:latin typeface="Calibri" panose="020F0502020204030204" pitchFamily="34" charset="0"/>
                <a:ea typeface="Calibri" panose="020F0502020204030204" pitchFamily="34" charset="0"/>
                <a:cs typeface="Times New Roman" panose="02020603050405020304" pitchFamily="18" charset="0"/>
              </a:rPr>
              <a:t>First Significant Priority Preserving the Home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100" b="1" dirty="0">
                <a:latin typeface="Calibri" panose="020F0502020204030204" pitchFamily="34" charset="0"/>
                <a:ea typeface="Calibri" panose="020F0502020204030204" pitchFamily="34" charset="0"/>
                <a:cs typeface="Times New Roman" panose="02020603050405020304" pitchFamily="18" charset="0"/>
              </a:rPr>
              <a:t>List all of the outcomes projected in the grant application for this priority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100" b="1"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100" b="1" dirty="0">
                <a:latin typeface="Calibri" panose="020F0502020204030204" pitchFamily="34" charset="0"/>
                <a:ea typeface="Calibri" panose="020F0502020204030204" pitchFamily="34" charset="0"/>
                <a:cs typeface="Times New Roman" panose="02020603050405020304" pitchFamily="18" charset="0"/>
              </a:rPr>
              <a:t>Reduce Homelessness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Reduce the number of default judgments entered against our client population.</a:t>
            </a:r>
          </a:p>
          <a:p>
            <a:pPr marL="0" marR="0" algn="just">
              <a:lnSpc>
                <a:spcPct val="115000"/>
              </a:lnSpc>
              <a:spcBef>
                <a:spcPts val="0"/>
              </a:spcBef>
              <a:spcAft>
                <a:spcPts val="0"/>
              </a:spcAft>
            </a:pPr>
            <a:r>
              <a:rPr lang="en-US" sz="1100" b="1"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100" b="1" dirty="0">
                <a:latin typeface="Calibri" panose="020F0502020204030204" pitchFamily="34" charset="0"/>
                <a:ea typeface="Calibri" panose="020F0502020204030204" pitchFamily="34" charset="0"/>
                <a:cs typeface="Times New Roman" panose="02020603050405020304" pitchFamily="18" charset="0"/>
              </a:rPr>
              <a:t>State whether, and the extent to which, the projected outcome(s) for this priority were met.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rPr>
              <a:t>Outcome Met:</a:t>
            </a:r>
          </a:p>
          <a:p>
            <a:pPr marL="342900" marR="0" lvl="0" indent="-342900" algn="just">
              <a:lnSpc>
                <a:spcPct val="115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Homelessness was reduced by winning 168 Unlawful Detainer cases that kept the defendant client in her home.</a:t>
            </a:r>
          </a:p>
          <a:p>
            <a:pPr marL="342900" marR="0" lvl="0" indent="-342900" algn="just">
              <a:lnSpc>
                <a:spcPct val="115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Orderly move-outs via stipulated judgments allowing time for arranging alternative housing occurred in approximately 1000 cases. </a:t>
            </a:r>
          </a:p>
          <a:p>
            <a:pPr marL="342900" marR="0" lvl="0" indent="-342900" algn="just">
              <a:lnSpc>
                <a:spcPct val="115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I</a:t>
            </a:r>
            <a:r>
              <a:rPr lang="en-US" sz="1100" dirty="0">
                <a:latin typeface="Calibri" panose="020F0502020204030204" pitchFamily="34" charset="0"/>
                <a:ea typeface="Calibri" panose="020F0502020204030204" pitchFamily="34" charset="0"/>
                <a:cs typeface="Times New Roman" panose="02020603050405020304" pitchFamily="18" charset="0"/>
              </a:rPr>
              <a:t>n 2900 cases, defendants took advantage of our courthouse eviction defense clinics to file an answer </a:t>
            </a:r>
            <a:r>
              <a:rPr lang="en-US" sz="1200" dirty="0">
                <a:latin typeface="Calibri" panose="020F0502020204030204" pitchFamily="34" charset="0"/>
                <a:ea typeface="Calibri" panose="020F0502020204030204" pitchFamily="34" charset="0"/>
                <a:cs typeface="Times New Roman" panose="02020603050405020304" pitchFamily="18" charset="0"/>
              </a:rPr>
              <a:t>in their case for pro per representation or ultimate help by a lawyer, improving their time to deal with the dislocation of an eviction.</a:t>
            </a:r>
            <a:endParaRPr lang="en-US" sz="2000" dirty="0"/>
          </a:p>
        </p:txBody>
      </p:sp>
      <p:pic>
        <p:nvPicPr>
          <p:cNvPr id="8" name="Picture 7">
            <a:extLst>
              <a:ext uri="{FF2B5EF4-FFF2-40B4-BE49-F238E27FC236}">
                <a16:creationId xmlns:a16="http://schemas.microsoft.com/office/drawing/2014/main" id="{EA89B310-34F5-4376-B9F7-5265688374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4770641"/>
            <a:ext cx="1545336" cy="1545336"/>
          </a:xfrm>
          <a:prstGeom prst="rect">
            <a:avLst/>
          </a:prstGeom>
        </p:spPr>
      </p:pic>
    </p:spTree>
    <p:extLst>
      <p:ext uri="{BB962C8B-B14F-4D97-AF65-F5344CB8AC3E}">
        <p14:creationId xmlns:p14="http://schemas.microsoft.com/office/powerpoint/2010/main" val="108989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5"/>
          <p:cNvSpPr>
            <a:spLocks noGrp="1"/>
          </p:cNvSpPr>
          <p:nvPr>
            <p:ph type="ctrTitle"/>
          </p:nvPr>
        </p:nvSpPr>
        <p:spPr>
          <a:xfrm>
            <a:off x="685800" y="1828800"/>
            <a:ext cx="7772400" cy="993775"/>
          </a:xfrm>
        </p:spPr>
        <p:txBody>
          <a:bodyPr/>
          <a:lstStyle/>
          <a:p>
            <a:r>
              <a:rPr lang="en-US" altLang="en-US" dirty="0"/>
              <a:t>Performance Area 2</a:t>
            </a:r>
          </a:p>
        </p:txBody>
      </p:sp>
      <p:sp>
        <p:nvSpPr>
          <p:cNvPr id="3" name="Subtitle 2">
            <a:extLst>
              <a:ext uri="{FF2B5EF4-FFF2-40B4-BE49-F238E27FC236}">
                <a16:creationId xmlns:a16="http://schemas.microsoft.com/office/drawing/2014/main" id="{2837E533-F7A6-413B-B2AA-AF9EE6922A39}"/>
              </a:ext>
            </a:extLst>
          </p:cNvPr>
          <p:cNvSpPr>
            <a:spLocks noGrp="1"/>
          </p:cNvSpPr>
          <p:nvPr>
            <p:ph type="subTitle" idx="1"/>
          </p:nvPr>
        </p:nvSpPr>
        <p:spPr>
          <a:xfrm>
            <a:off x="1371600" y="2743200"/>
            <a:ext cx="6400800" cy="1752600"/>
          </a:xfrm>
        </p:spPr>
        <p:txBody>
          <a:bodyPr/>
          <a:lstStyle/>
          <a:p>
            <a:r>
              <a:rPr lang="en-US" i="1" dirty="0"/>
              <a:t>Effectiveness in engaging and serving the low-income population throughout the service area</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4760214"/>
            <a:ext cx="1545336" cy="1545336"/>
          </a:xfrm>
          <a:prstGeom prst="rect">
            <a:avLst/>
          </a:prstGeom>
        </p:spPr>
      </p:pic>
    </p:spTree>
    <p:extLst>
      <p:ext uri="{BB962C8B-B14F-4D97-AF65-F5344CB8AC3E}">
        <p14:creationId xmlns:p14="http://schemas.microsoft.com/office/powerpoint/2010/main" val="9402935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defTabSz="912813" eaLnBrk="1" hangingPunct="1">
              <a:defRPr/>
            </a:pPr>
            <a:r>
              <a:rPr lang="en-US" sz="3600" b="1" spc="-150" dirty="0"/>
              <a:t>Performance Area 2</a:t>
            </a:r>
          </a:p>
        </p:txBody>
      </p:sp>
      <p:sp>
        <p:nvSpPr>
          <p:cNvPr id="36867" name="Content Placeholder 2"/>
          <p:cNvSpPr>
            <a:spLocks noGrp="1"/>
          </p:cNvSpPr>
          <p:nvPr>
            <p:ph idx="1"/>
          </p:nvPr>
        </p:nvSpPr>
        <p:spPr>
          <a:xfrm>
            <a:off x="1524000" y="2225040"/>
            <a:ext cx="6553200" cy="3733800"/>
          </a:xfrm>
        </p:spPr>
        <p:txBody>
          <a:bodyPr>
            <a:normAutofit lnSpcReduction="10000"/>
          </a:bodyPr>
          <a:lstStyle/>
          <a:p>
            <a:pPr defTabSz="912813" eaLnBrk="1" hangingPunct="1">
              <a:spcBef>
                <a:spcPct val="0"/>
              </a:spcBef>
            </a:pPr>
            <a:endParaRPr lang="en-US" altLang="en-US" sz="2600" dirty="0"/>
          </a:p>
          <a:p>
            <a:pPr defTabSz="912813" eaLnBrk="1" hangingPunct="1">
              <a:spcBef>
                <a:spcPct val="0"/>
              </a:spcBef>
            </a:pPr>
            <a:r>
              <a:rPr lang="en-US" altLang="en-US" sz="2600" dirty="0"/>
              <a:t>Criterion 1: Dignity and Sensitivity</a:t>
            </a:r>
          </a:p>
          <a:p>
            <a:pPr defTabSz="912813" eaLnBrk="1" hangingPunct="1">
              <a:spcBef>
                <a:spcPct val="0"/>
              </a:spcBef>
            </a:pPr>
            <a:endParaRPr lang="en-US" altLang="en-US" sz="2600" dirty="0"/>
          </a:p>
          <a:p>
            <a:pPr defTabSz="912813" eaLnBrk="1" hangingPunct="1">
              <a:spcBef>
                <a:spcPct val="0"/>
              </a:spcBef>
            </a:pPr>
            <a:r>
              <a:rPr lang="en-US" altLang="en-US" sz="2600" dirty="0"/>
              <a:t>Criterion 2: Engagement with the low-income population</a:t>
            </a:r>
          </a:p>
          <a:p>
            <a:pPr defTabSz="912813" eaLnBrk="1" hangingPunct="1">
              <a:spcBef>
                <a:spcPct val="0"/>
              </a:spcBef>
            </a:pPr>
            <a:endParaRPr lang="en-US" altLang="en-US" sz="2600" dirty="0"/>
          </a:p>
          <a:p>
            <a:pPr defTabSz="912813" eaLnBrk="1" hangingPunct="1">
              <a:spcBef>
                <a:spcPct val="0"/>
              </a:spcBef>
            </a:pPr>
            <a:r>
              <a:rPr lang="en-US" altLang="en-US" sz="2600" dirty="0"/>
              <a:t>Criterion 3: Access and utilization by the low-income population</a:t>
            </a:r>
          </a:p>
          <a:p>
            <a:pPr marL="0" indent="0" defTabSz="912813" eaLnBrk="1" hangingPunct="1">
              <a:spcBef>
                <a:spcPct val="0"/>
              </a:spcBef>
              <a:buNone/>
            </a:pPr>
            <a:endParaRPr lang="en-US" altLang="en-US" sz="2600" dirty="0"/>
          </a:p>
          <a:p>
            <a:pPr defTabSz="912813" eaLnBrk="1" hangingPunct="1">
              <a:spcBef>
                <a:spcPct val="0"/>
              </a:spcBef>
            </a:pPr>
            <a:r>
              <a:rPr lang="en-US" altLang="en-US" sz="2600" dirty="0"/>
              <a:t>Weight –  20%</a:t>
            </a:r>
            <a:r>
              <a:rPr lang="en-US" altLang="en-US" dirty="0"/>
              <a:t>  </a:t>
            </a:r>
          </a:p>
          <a:p>
            <a:pPr defTabSz="912813" eaLnBrk="1" hangingPunct="1">
              <a:spcBef>
                <a:spcPct val="0"/>
              </a:spcBef>
            </a:pPr>
            <a:endParaRPr lang="en-US" altLang="en-US" sz="2400" dirty="0"/>
          </a:p>
          <a:p>
            <a:pPr defTabSz="912813" eaLnBrk="1" hangingPunct="1">
              <a:spcBef>
                <a:spcPct val="0"/>
              </a:spcBef>
            </a:pPr>
            <a:endParaRPr lang="en-US" altLang="en-US" sz="2800" dirty="0"/>
          </a:p>
        </p:txBody>
      </p:sp>
      <p:sp>
        <p:nvSpPr>
          <p:cNvPr id="2" name="Rectangle: Rounded Corners 1">
            <a:extLst>
              <a:ext uri="{FF2B5EF4-FFF2-40B4-BE49-F238E27FC236}">
                <a16:creationId xmlns:a16="http://schemas.microsoft.com/office/drawing/2014/main" id="{70154CC9-FAD4-4340-BFF8-DD2F3D3AB11E}"/>
              </a:ext>
            </a:extLst>
          </p:cNvPr>
          <p:cNvSpPr/>
          <p:nvPr/>
        </p:nvSpPr>
        <p:spPr bwMode="auto">
          <a:xfrm>
            <a:off x="1638300" y="1188720"/>
            <a:ext cx="6324600" cy="9906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hangingPunct="0"/>
            <a:r>
              <a:rPr lang="en-US" altLang="en-US" sz="2400" b="1" dirty="0"/>
              <a:t>Focuses on </a:t>
            </a:r>
            <a:r>
              <a:rPr lang="en-US" altLang="en-US" sz="2400" b="1" i="1" dirty="0"/>
              <a:t>creation</a:t>
            </a:r>
            <a:r>
              <a:rPr lang="en-US" altLang="en-US" sz="2400" b="1" dirty="0"/>
              <a:t> and </a:t>
            </a:r>
            <a:r>
              <a:rPr lang="en-US" altLang="en-US" sz="2400" b="1" i="1" dirty="0"/>
              <a:t>maintenance</a:t>
            </a:r>
            <a:r>
              <a:rPr lang="en-US" altLang="en-US" sz="2400" b="1" dirty="0"/>
              <a:t> of effective relations with clients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Helvetica" charset="0"/>
            </a:endParaRPr>
          </a:p>
        </p:txBody>
      </p:sp>
    </p:spTree>
    <p:extLst>
      <p:ext uri="{BB962C8B-B14F-4D97-AF65-F5344CB8AC3E}">
        <p14:creationId xmlns:p14="http://schemas.microsoft.com/office/powerpoint/2010/main" val="33854801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defTabSz="912813" eaLnBrk="1" hangingPunct="1">
              <a:defRPr/>
            </a:pPr>
            <a:r>
              <a:rPr lang="en-US" sz="3600" b="1" spc="-150" dirty="0"/>
              <a:t>Performance Area 2</a:t>
            </a:r>
          </a:p>
        </p:txBody>
      </p:sp>
      <p:sp>
        <p:nvSpPr>
          <p:cNvPr id="37891" name="Content Placeholder 2"/>
          <p:cNvSpPr>
            <a:spLocks noGrp="1"/>
          </p:cNvSpPr>
          <p:nvPr>
            <p:ph idx="1"/>
          </p:nvPr>
        </p:nvSpPr>
        <p:spPr>
          <a:xfrm>
            <a:off x="1295400" y="1600200"/>
            <a:ext cx="6553200" cy="2971800"/>
          </a:xfrm>
        </p:spPr>
        <p:txBody>
          <a:bodyPr/>
          <a:lstStyle/>
          <a:p>
            <a:pPr defTabSz="912813" eaLnBrk="1" hangingPunct="1">
              <a:spcBef>
                <a:spcPct val="0"/>
              </a:spcBef>
            </a:pPr>
            <a:endParaRPr lang="en-US" altLang="en-US" sz="2400"/>
          </a:p>
          <a:p>
            <a:pPr defTabSz="912813" eaLnBrk="1" hangingPunct="1">
              <a:spcBef>
                <a:spcPct val="0"/>
              </a:spcBef>
            </a:pPr>
            <a:endParaRPr lang="en-US" altLang="en-US" sz="2800"/>
          </a:p>
        </p:txBody>
      </p:sp>
      <p:sp>
        <p:nvSpPr>
          <p:cNvPr id="17" name="Freeform: Shape 16"/>
          <p:cNvSpPr/>
          <p:nvPr/>
        </p:nvSpPr>
        <p:spPr>
          <a:xfrm>
            <a:off x="3576846" y="2659730"/>
            <a:ext cx="2218390" cy="1918997"/>
          </a:xfrm>
          <a:custGeom>
            <a:avLst/>
            <a:gdLst>
              <a:gd name="connsiteX0" fmla="*/ 0 w 2218390"/>
              <a:gd name="connsiteY0" fmla="*/ 959499 h 1918997"/>
              <a:gd name="connsiteX1" fmla="*/ 548257 w 2218390"/>
              <a:gd name="connsiteY1" fmla="*/ 0 h 1918997"/>
              <a:gd name="connsiteX2" fmla="*/ 1670133 w 2218390"/>
              <a:gd name="connsiteY2" fmla="*/ 0 h 1918997"/>
              <a:gd name="connsiteX3" fmla="*/ 2218390 w 2218390"/>
              <a:gd name="connsiteY3" fmla="*/ 959499 h 1918997"/>
              <a:gd name="connsiteX4" fmla="*/ 1670133 w 2218390"/>
              <a:gd name="connsiteY4" fmla="*/ 1918997 h 1918997"/>
              <a:gd name="connsiteX5" fmla="*/ 548257 w 2218390"/>
              <a:gd name="connsiteY5" fmla="*/ 1918997 h 1918997"/>
              <a:gd name="connsiteX6" fmla="*/ 0 w 2218390"/>
              <a:gd name="connsiteY6" fmla="*/ 959499 h 191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390" h="1918997">
                <a:moveTo>
                  <a:pt x="0" y="959499"/>
                </a:moveTo>
                <a:lnTo>
                  <a:pt x="548257" y="0"/>
                </a:lnTo>
                <a:lnTo>
                  <a:pt x="1670133" y="0"/>
                </a:lnTo>
                <a:lnTo>
                  <a:pt x="2218390" y="959499"/>
                </a:lnTo>
                <a:lnTo>
                  <a:pt x="1670133" y="1918997"/>
                </a:lnTo>
                <a:lnTo>
                  <a:pt x="548257" y="1918997"/>
                </a:lnTo>
                <a:lnTo>
                  <a:pt x="0" y="9594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1748" tIns="342135" rIns="391748" bIns="34213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latin typeface="Arial" panose="020B0604020202020204" pitchFamily="34" charset="0"/>
                <a:cs typeface="Arial" panose="020B0604020202020204" pitchFamily="34" charset="0"/>
              </a:rPr>
              <a:t>Effective Intake Systems</a:t>
            </a:r>
          </a:p>
        </p:txBody>
      </p:sp>
      <p:sp>
        <p:nvSpPr>
          <p:cNvPr id="18" name="Hexagon 17"/>
          <p:cNvSpPr/>
          <p:nvPr/>
        </p:nvSpPr>
        <p:spPr>
          <a:xfrm>
            <a:off x="4965985" y="1741619"/>
            <a:ext cx="836992" cy="721179"/>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9" name="Freeform: Shape 18"/>
          <p:cNvSpPr/>
          <p:nvPr/>
        </p:nvSpPr>
        <p:spPr>
          <a:xfrm>
            <a:off x="3781192" y="914400"/>
            <a:ext cx="1817955" cy="1572745"/>
          </a:xfrm>
          <a:custGeom>
            <a:avLst/>
            <a:gdLst>
              <a:gd name="connsiteX0" fmla="*/ 0 w 1817955"/>
              <a:gd name="connsiteY0" fmla="*/ 786373 h 1572745"/>
              <a:gd name="connsiteX1" fmla="*/ 449333 w 1817955"/>
              <a:gd name="connsiteY1" fmla="*/ 0 h 1572745"/>
              <a:gd name="connsiteX2" fmla="*/ 1368622 w 1817955"/>
              <a:gd name="connsiteY2" fmla="*/ 0 h 1572745"/>
              <a:gd name="connsiteX3" fmla="*/ 1817955 w 1817955"/>
              <a:gd name="connsiteY3" fmla="*/ 786373 h 1572745"/>
              <a:gd name="connsiteX4" fmla="*/ 1368622 w 1817955"/>
              <a:gd name="connsiteY4" fmla="*/ 1572745 h 1572745"/>
              <a:gd name="connsiteX5" fmla="*/ 449333 w 1817955"/>
              <a:gd name="connsiteY5" fmla="*/ 1572745 h 1572745"/>
              <a:gd name="connsiteX6" fmla="*/ 0 w 1817955"/>
              <a:gd name="connsiteY6" fmla="*/ 786373 h 1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7955" h="1572745">
                <a:moveTo>
                  <a:pt x="0" y="786373"/>
                </a:moveTo>
                <a:lnTo>
                  <a:pt x="449333" y="0"/>
                </a:lnTo>
                <a:lnTo>
                  <a:pt x="1368622" y="0"/>
                </a:lnTo>
                <a:lnTo>
                  <a:pt x="1817955" y="786373"/>
                </a:lnTo>
                <a:lnTo>
                  <a:pt x="1368622" y="1572745"/>
                </a:lnTo>
                <a:lnTo>
                  <a:pt x="449333" y="1572745"/>
                </a:lnTo>
                <a:lnTo>
                  <a:pt x="0" y="7863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404" tIns="284767" rIns="325404" bIns="284767" numCol="1" spcCol="1270" anchor="ctr" anchorCtr="0">
            <a:noAutofit/>
          </a:bodyPr>
          <a:lstStyle/>
          <a:p>
            <a:pPr marL="0" lvl="0" indent="0" algn="ctr" defTabSz="844550">
              <a:lnSpc>
                <a:spcPct val="90000"/>
              </a:lnSpc>
              <a:spcBef>
                <a:spcPct val="0"/>
              </a:spcBef>
              <a:spcAft>
                <a:spcPct val="35000"/>
              </a:spcAft>
              <a:buNone/>
            </a:pPr>
            <a:r>
              <a:rPr lang="en-US" sz="1850" b="1" kern="1200" dirty="0">
                <a:solidFill>
                  <a:schemeClr val="tx1"/>
                </a:solidFill>
                <a:latin typeface="Arial Narrow" panose="020B0606020202030204" pitchFamily="34" charset="0"/>
                <a:cs typeface="Arial" panose="020B0604020202020204" pitchFamily="34" charset="0"/>
              </a:rPr>
              <a:t>Fosters Engagement</a:t>
            </a:r>
          </a:p>
        </p:txBody>
      </p:sp>
      <p:sp>
        <p:nvSpPr>
          <p:cNvPr id="20" name="Hexagon 19"/>
          <p:cNvSpPr/>
          <p:nvPr/>
        </p:nvSpPr>
        <p:spPr>
          <a:xfrm>
            <a:off x="5942820" y="3089841"/>
            <a:ext cx="836992" cy="721179"/>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1" name="Freeform: Shape 20"/>
          <p:cNvSpPr/>
          <p:nvPr/>
        </p:nvSpPr>
        <p:spPr>
          <a:xfrm>
            <a:off x="5448468" y="1881743"/>
            <a:ext cx="1817955" cy="1572745"/>
          </a:xfrm>
          <a:custGeom>
            <a:avLst/>
            <a:gdLst>
              <a:gd name="connsiteX0" fmla="*/ 0 w 1817955"/>
              <a:gd name="connsiteY0" fmla="*/ 786373 h 1572745"/>
              <a:gd name="connsiteX1" fmla="*/ 449333 w 1817955"/>
              <a:gd name="connsiteY1" fmla="*/ 0 h 1572745"/>
              <a:gd name="connsiteX2" fmla="*/ 1368622 w 1817955"/>
              <a:gd name="connsiteY2" fmla="*/ 0 h 1572745"/>
              <a:gd name="connsiteX3" fmla="*/ 1817955 w 1817955"/>
              <a:gd name="connsiteY3" fmla="*/ 786373 h 1572745"/>
              <a:gd name="connsiteX4" fmla="*/ 1368622 w 1817955"/>
              <a:gd name="connsiteY4" fmla="*/ 1572745 h 1572745"/>
              <a:gd name="connsiteX5" fmla="*/ 449333 w 1817955"/>
              <a:gd name="connsiteY5" fmla="*/ 1572745 h 1572745"/>
              <a:gd name="connsiteX6" fmla="*/ 0 w 1817955"/>
              <a:gd name="connsiteY6" fmla="*/ 786373 h 1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7955" h="1572745">
                <a:moveTo>
                  <a:pt x="0" y="786373"/>
                </a:moveTo>
                <a:lnTo>
                  <a:pt x="449333" y="0"/>
                </a:lnTo>
                <a:lnTo>
                  <a:pt x="1368622" y="0"/>
                </a:lnTo>
                <a:lnTo>
                  <a:pt x="1817955" y="786373"/>
                </a:lnTo>
                <a:lnTo>
                  <a:pt x="1368622" y="1572745"/>
                </a:lnTo>
                <a:lnTo>
                  <a:pt x="449333" y="1572745"/>
                </a:lnTo>
                <a:lnTo>
                  <a:pt x="0" y="7863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404" tIns="284767" rIns="325404" bIns="284767"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latin typeface="Arial Narrow" panose="020B0606020202030204" pitchFamily="34" charset="0"/>
                <a:cs typeface="Arial" panose="020B0604020202020204" pitchFamily="34" charset="0"/>
              </a:rPr>
              <a:t>Ongoing Evaluation</a:t>
            </a:r>
          </a:p>
        </p:txBody>
      </p:sp>
      <p:sp>
        <p:nvSpPr>
          <p:cNvPr id="22" name="Hexagon 21"/>
          <p:cNvSpPr/>
          <p:nvPr/>
        </p:nvSpPr>
        <p:spPr>
          <a:xfrm>
            <a:off x="5264247" y="4611730"/>
            <a:ext cx="836992" cy="721179"/>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3" name="Freeform: Shape 22"/>
          <p:cNvSpPr/>
          <p:nvPr/>
        </p:nvSpPr>
        <p:spPr>
          <a:xfrm>
            <a:off x="5448468" y="3783429"/>
            <a:ext cx="1817955" cy="1572745"/>
          </a:xfrm>
          <a:custGeom>
            <a:avLst/>
            <a:gdLst>
              <a:gd name="connsiteX0" fmla="*/ 0 w 1817955"/>
              <a:gd name="connsiteY0" fmla="*/ 786373 h 1572745"/>
              <a:gd name="connsiteX1" fmla="*/ 449333 w 1817955"/>
              <a:gd name="connsiteY1" fmla="*/ 0 h 1572745"/>
              <a:gd name="connsiteX2" fmla="*/ 1368622 w 1817955"/>
              <a:gd name="connsiteY2" fmla="*/ 0 h 1572745"/>
              <a:gd name="connsiteX3" fmla="*/ 1817955 w 1817955"/>
              <a:gd name="connsiteY3" fmla="*/ 786373 h 1572745"/>
              <a:gd name="connsiteX4" fmla="*/ 1368622 w 1817955"/>
              <a:gd name="connsiteY4" fmla="*/ 1572745 h 1572745"/>
              <a:gd name="connsiteX5" fmla="*/ 449333 w 1817955"/>
              <a:gd name="connsiteY5" fmla="*/ 1572745 h 1572745"/>
              <a:gd name="connsiteX6" fmla="*/ 0 w 1817955"/>
              <a:gd name="connsiteY6" fmla="*/ 786373 h 1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7955" h="1572745">
                <a:moveTo>
                  <a:pt x="0" y="786373"/>
                </a:moveTo>
                <a:lnTo>
                  <a:pt x="449333" y="0"/>
                </a:lnTo>
                <a:lnTo>
                  <a:pt x="1368622" y="0"/>
                </a:lnTo>
                <a:lnTo>
                  <a:pt x="1817955" y="786373"/>
                </a:lnTo>
                <a:lnTo>
                  <a:pt x="1368622" y="1572745"/>
                </a:lnTo>
                <a:lnTo>
                  <a:pt x="449333" y="1572745"/>
                </a:lnTo>
                <a:lnTo>
                  <a:pt x="0" y="7863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404" tIns="284767" rIns="325404" bIns="284767"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latin typeface="Arial Narrow" panose="020B0606020202030204" pitchFamily="34" charset="0"/>
                <a:cs typeface="Arial" panose="020B0604020202020204" pitchFamily="34" charset="0"/>
              </a:rPr>
              <a:t>Skilled Staff</a:t>
            </a:r>
          </a:p>
        </p:txBody>
      </p:sp>
      <p:sp>
        <p:nvSpPr>
          <p:cNvPr id="24" name="Hexagon 23"/>
          <p:cNvSpPr/>
          <p:nvPr/>
        </p:nvSpPr>
        <p:spPr>
          <a:xfrm>
            <a:off x="3580974" y="4769708"/>
            <a:ext cx="836992" cy="721179"/>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5" name="Freeform: Shape 24"/>
          <p:cNvSpPr/>
          <p:nvPr/>
        </p:nvSpPr>
        <p:spPr>
          <a:xfrm>
            <a:off x="3781192" y="4751854"/>
            <a:ext cx="1817955" cy="1572745"/>
          </a:xfrm>
          <a:custGeom>
            <a:avLst/>
            <a:gdLst>
              <a:gd name="connsiteX0" fmla="*/ 0 w 1817955"/>
              <a:gd name="connsiteY0" fmla="*/ 786373 h 1572745"/>
              <a:gd name="connsiteX1" fmla="*/ 449333 w 1817955"/>
              <a:gd name="connsiteY1" fmla="*/ 0 h 1572745"/>
              <a:gd name="connsiteX2" fmla="*/ 1368622 w 1817955"/>
              <a:gd name="connsiteY2" fmla="*/ 0 h 1572745"/>
              <a:gd name="connsiteX3" fmla="*/ 1817955 w 1817955"/>
              <a:gd name="connsiteY3" fmla="*/ 786373 h 1572745"/>
              <a:gd name="connsiteX4" fmla="*/ 1368622 w 1817955"/>
              <a:gd name="connsiteY4" fmla="*/ 1572745 h 1572745"/>
              <a:gd name="connsiteX5" fmla="*/ 449333 w 1817955"/>
              <a:gd name="connsiteY5" fmla="*/ 1572745 h 1572745"/>
              <a:gd name="connsiteX6" fmla="*/ 0 w 1817955"/>
              <a:gd name="connsiteY6" fmla="*/ 786373 h 1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7955" h="1572745">
                <a:moveTo>
                  <a:pt x="0" y="786373"/>
                </a:moveTo>
                <a:lnTo>
                  <a:pt x="449333" y="0"/>
                </a:lnTo>
                <a:lnTo>
                  <a:pt x="1368622" y="0"/>
                </a:lnTo>
                <a:lnTo>
                  <a:pt x="1817955" y="786373"/>
                </a:lnTo>
                <a:lnTo>
                  <a:pt x="1368622" y="1572745"/>
                </a:lnTo>
                <a:lnTo>
                  <a:pt x="449333" y="1572745"/>
                </a:lnTo>
                <a:lnTo>
                  <a:pt x="0" y="7863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404" tIns="284767" rIns="325404" bIns="284767"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latin typeface="Arial Narrow" panose="020B0606020202030204" pitchFamily="34" charset="0"/>
                <a:cs typeface="Arial" panose="020B0604020202020204" pitchFamily="34" charset="0"/>
              </a:rPr>
              <a:t>Flexible &amp; Accessible</a:t>
            </a:r>
          </a:p>
        </p:txBody>
      </p:sp>
      <p:sp>
        <p:nvSpPr>
          <p:cNvPr id="26" name="Hexagon 25"/>
          <p:cNvSpPr/>
          <p:nvPr/>
        </p:nvSpPr>
        <p:spPr>
          <a:xfrm>
            <a:off x="2588142" y="3422027"/>
            <a:ext cx="836992" cy="721179"/>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7" name="Freeform: Shape 26"/>
          <p:cNvSpPr/>
          <p:nvPr/>
        </p:nvSpPr>
        <p:spPr>
          <a:xfrm>
            <a:off x="2106175" y="3784511"/>
            <a:ext cx="1817955" cy="1572745"/>
          </a:xfrm>
          <a:custGeom>
            <a:avLst/>
            <a:gdLst>
              <a:gd name="connsiteX0" fmla="*/ 0 w 1817955"/>
              <a:gd name="connsiteY0" fmla="*/ 786373 h 1572745"/>
              <a:gd name="connsiteX1" fmla="*/ 449333 w 1817955"/>
              <a:gd name="connsiteY1" fmla="*/ 0 h 1572745"/>
              <a:gd name="connsiteX2" fmla="*/ 1368622 w 1817955"/>
              <a:gd name="connsiteY2" fmla="*/ 0 h 1572745"/>
              <a:gd name="connsiteX3" fmla="*/ 1817955 w 1817955"/>
              <a:gd name="connsiteY3" fmla="*/ 786373 h 1572745"/>
              <a:gd name="connsiteX4" fmla="*/ 1368622 w 1817955"/>
              <a:gd name="connsiteY4" fmla="*/ 1572745 h 1572745"/>
              <a:gd name="connsiteX5" fmla="*/ 449333 w 1817955"/>
              <a:gd name="connsiteY5" fmla="*/ 1572745 h 1572745"/>
              <a:gd name="connsiteX6" fmla="*/ 0 w 1817955"/>
              <a:gd name="connsiteY6" fmla="*/ 786373 h 1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7955" h="1572745">
                <a:moveTo>
                  <a:pt x="0" y="786373"/>
                </a:moveTo>
                <a:lnTo>
                  <a:pt x="449333" y="0"/>
                </a:lnTo>
                <a:lnTo>
                  <a:pt x="1368622" y="0"/>
                </a:lnTo>
                <a:lnTo>
                  <a:pt x="1817955" y="786373"/>
                </a:lnTo>
                <a:lnTo>
                  <a:pt x="1368622" y="1572745"/>
                </a:lnTo>
                <a:lnTo>
                  <a:pt x="449333" y="1572745"/>
                </a:lnTo>
                <a:lnTo>
                  <a:pt x="0" y="7863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404" tIns="284767" rIns="325404" bIns="284767"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latin typeface="Arial Narrow" panose="020B0606020202030204" pitchFamily="34" charset="0"/>
                <a:cs typeface="Arial" panose="020B0604020202020204" pitchFamily="34" charset="0"/>
              </a:rPr>
              <a:t>Streamlined</a:t>
            </a:r>
          </a:p>
        </p:txBody>
      </p:sp>
      <p:sp>
        <p:nvSpPr>
          <p:cNvPr id="28" name="Freeform: Shape 27"/>
          <p:cNvSpPr/>
          <p:nvPr/>
        </p:nvSpPr>
        <p:spPr>
          <a:xfrm>
            <a:off x="2106175" y="1879579"/>
            <a:ext cx="1817955" cy="1572745"/>
          </a:xfrm>
          <a:custGeom>
            <a:avLst/>
            <a:gdLst>
              <a:gd name="connsiteX0" fmla="*/ 0 w 1817955"/>
              <a:gd name="connsiteY0" fmla="*/ 786373 h 1572745"/>
              <a:gd name="connsiteX1" fmla="*/ 449333 w 1817955"/>
              <a:gd name="connsiteY1" fmla="*/ 0 h 1572745"/>
              <a:gd name="connsiteX2" fmla="*/ 1368622 w 1817955"/>
              <a:gd name="connsiteY2" fmla="*/ 0 h 1572745"/>
              <a:gd name="connsiteX3" fmla="*/ 1817955 w 1817955"/>
              <a:gd name="connsiteY3" fmla="*/ 786373 h 1572745"/>
              <a:gd name="connsiteX4" fmla="*/ 1368622 w 1817955"/>
              <a:gd name="connsiteY4" fmla="*/ 1572745 h 1572745"/>
              <a:gd name="connsiteX5" fmla="*/ 449333 w 1817955"/>
              <a:gd name="connsiteY5" fmla="*/ 1572745 h 1572745"/>
              <a:gd name="connsiteX6" fmla="*/ 0 w 1817955"/>
              <a:gd name="connsiteY6" fmla="*/ 786373 h 1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7955" h="1572745">
                <a:moveTo>
                  <a:pt x="0" y="786373"/>
                </a:moveTo>
                <a:lnTo>
                  <a:pt x="449333" y="0"/>
                </a:lnTo>
                <a:lnTo>
                  <a:pt x="1368622" y="0"/>
                </a:lnTo>
                <a:lnTo>
                  <a:pt x="1817955" y="786373"/>
                </a:lnTo>
                <a:lnTo>
                  <a:pt x="1368622" y="1572745"/>
                </a:lnTo>
                <a:lnTo>
                  <a:pt x="449333" y="1572745"/>
                </a:lnTo>
                <a:lnTo>
                  <a:pt x="0" y="7863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404" tIns="284767" rIns="325404" bIns="284767"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latin typeface="Arial Narrow" panose="020B0606020202030204" pitchFamily="34" charset="0"/>
                <a:cs typeface="Arial" panose="020B0604020202020204" pitchFamily="34" charset="0"/>
              </a:rPr>
              <a:t>Tailored</a:t>
            </a:r>
          </a:p>
        </p:txBody>
      </p:sp>
    </p:spTree>
    <p:extLst>
      <p:ext uri="{BB962C8B-B14F-4D97-AF65-F5344CB8AC3E}">
        <p14:creationId xmlns:p14="http://schemas.microsoft.com/office/powerpoint/2010/main" val="2232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P spid="27" grpId="0" animBg="1"/>
      <p:bldP spid="2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74638"/>
            <a:ext cx="8229600" cy="792162"/>
          </a:xfrm>
        </p:spPr>
        <p:txBody>
          <a:bodyPr/>
          <a:lstStyle/>
          <a:p>
            <a:pPr eaLnBrk="1" hangingPunct="1">
              <a:defRPr/>
            </a:pPr>
            <a:r>
              <a:rPr lang="en-US" sz="3600" b="1" spc="-150" dirty="0"/>
              <a:t>Performance Area 2</a:t>
            </a:r>
          </a:p>
        </p:txBody>
      </p:sp>
      <p:sp>
        <p:nvSpPr>
          <p:cNvPr id="3076" name="Content Placeholder 2"/>
          <p:cNvSpPr>
            <a:spLocks noGrp="1"/>
          </p:cNvSpPr>
          <p:nvPr>
            <p:ph idx="1"/>
          </p:nvPr>
        </p:nvSpPr>
        <p:spPr>
          <a:xfrm>
            <a:off x="457200" y="1524000"/>
            <a:ext cx="8229600" cy="4876800"/>
          </a:xfrm>
        </p:spPr>
        <p:txBody>
          <a:bodyPr>
            <a:normAutofit fontScale="92500" lnSpcReduction="10000"/>
          </a:bodyPr>
          <a:lstStyle/>
          <a:p>
            <a:pPr marL="458470" lvl="2" indent="-342900" eaLnBrk="1" hangingPunct="1">
              <a:spcBef>
                <a:spcPts val="0"/>
              </a:spcBef>
              <a:defRPr/>
            </a:pPr>
            <a:r>
              <a:rPr lang="en-US" b="1" dirty="0"/>
              <a:t>System Overview</a:t>
            </a:r>
            <a:r>
              <a:rPr lang="en-US" dirty="0"/>
              <a:t> </a:t>
            </a:r>
          </a:p>
          <a:p>
            <a:pPr marL="915670" lvl="3" indent="-342900" eaLnBrk="1" hangingPunct="1">
              <a:spcBef>
                <a:spcPts val="0"/>
              </a:spcBef>
              <a:buFont typeface="Courier New" panose="02070309020205020404" pitchFamily="49" charset="0"/>
              <a:buChar char="o"/>
              <a:defRPr/>
            </a:pPr>
            <a:r>
              <a:rPr lang="en-US" dirty="0"/>
              <a:t>Fully describe your intake system</a:t>
            </a:r>
          </a:p>
          <a:p>
            <a:pPr marL="918845" lvl="3" indent="-346075" eaLnBrk="1" hangingPunct="1">
              <a:spcBef>
                <a:spcPts val="0"/>
              </a:spcBef>
              <a:buFont typeface="Courier New" panose="02070309020205020404" pitchFamily="49" charset="0"/>
              <a:buChar char="o"/>
              <a:defRPr/>
            </a:pPr>
            <a:r>
              <a:rPr lang="en-US" dirty="0"/>
              <a:t>Tell us about triage</a:t>
            </a:r>
          </a:p>
          <a:p>
            <a:pPr marL="918845" lvl="3" indent="-346075" eaLnBrk="1" hangingPunct="1">
              <a:spcBef>
                <a:spcPts val="0"/>
              </a:spcBef>
              <a:buFont typeface="Courier New" panose="02070309020205020404" pitchFamily="49" charset="0"/>
              <a:buChar char="o"/>
              <a:defRPr/>
            </a:pPr>
            <a:r>
              <a:rPr lang="en-US" dirty="0"/>
              <a:t>Referrals – incoming and outgoing</a:t>
            </a:r>
          </a:p>
          <a:p>
            <a:pPr marL="115570" lvl="2" indent="0" eaLnBrk="1" hangingPunct="1">
              <a:spcBef>
                <a:spcPts val="0"/>
              </a:spcBef>
              <a:buFont typeface="Arial" pitchFamily="34" charset="0"/>
              <a:buNone/>
              <a:defRPr/>
            </a:pPr>
            <a:endParaRPr lang="en-US" sz="2000" b="1" dirty="0"/>
          </a:p>
          <a:p>
            <a:pPr marL="458470" lvl="2" indent="-342900" eaLnBrk="1" hangingPunct="1">
              <a:spcBef>
                <a:spcPts val="0"/>
              </a:spcBef>
              <a:defRPr/>
            </a:pPr>
            <a:r>
              <a:rPr lang="en-US" b="1" dirty="0"/>
              <a:t>Staffing</a:t>
            </a:r>
            <a:endParaRPr lang="en-US" sz="2000" b="1" dirty="0"/>
          </a:p>
          <a:p>
            <a:pPr marL="915670" lvl="3" indent="-342900" eaLnBrk="1" hangingPunct="1">
              <a:spcBef>
                <a:spcPts val="0"/>
              </a:spcBef>
              <a:buFont typeface="Courier New" panose="02070309020205020404" pitchFamily="49" charset="0"/>
              <a:buChar char="o"/>
              <a:defRPr/>
            </a:pPr>
            <a:r>
              <a:rPr lang="en-US" dirty="0"/>
              <a:t>Function, not just title</a:t>
            </a:r>
          </a:p>
          <a:p>
            <a:pPr marL="915670" lvl="3" indent="-342900" eaLnBrk="1" hangingPunct="1">
              <a:spcBef>
                <a:spcPts val="0"/>
              </a:spcBef>
              <a:buFont typeface="Courier New" panose="02070309020205020404" pitchFamily="49" charset="0"/>
              <a:buChar char="o"/>
              <a:defRPr/>
            </a:pPr>
            <a:r>
              <a:rPr lang="en-US" dirty="0"/>
              <a:t>Address day-to-day </a:t>
            </a:r>
            <a:r>
              <a:rPr lang="en-US" i="1" dirty="0"/>
              <a:t>and</a:t>
            </a:r>
            <a:r>
              <a:rPr lang="en-US" dirty="0"/>
              <a:t> global oversight</a:t>
            </a:r>
          </a:p>
          <a:p>
            <a:pPr marL="915670" lvl="3" indent="-342900" eaLnBrk="1" hangingPunct="1">
              <a:spcBef>
                <a:spcPts val="0"/>
              </a:spcBef>
              <a:buFont typeface="Courier New" panose="02070309020205020404" pitchFamily="49" charset="0"/>
              <a:buChar char="o"/>
              <a:defRPr/>
            </a:pPr>
            <a:endParaRPr lang="en-US" dirty="0"/>
          </a:p>
          <a:p>
            <a:pPr marL="458470" lvl="2" indent="-342900" eaLnBrk="1" hangingPunct="1">
              <a:spcBef>
                <a:spcPts val="0"/>
              </a:spcBef>
              <a:buFont typeface="Courier New" panose="02070309020205020404" pitchFamily="49" charset="0"/>
              <a:buChar char="•"/>
              <a:defRPr/>
            </a:pPr>
            <a:r>
              <a:rPr lang="en-US" b="1" dirty="0"/>
              <a:t>Training</a:t>
            </a:r>
            <a:endParaRPr lang="en-US" sz="2100" b="1" dirty="0"/>
          </a:p>
          <a:p>
            <a:pPr marL="915670" lvl="3" indent="-342900" eaLnBrk="1" hangingPunct="1">
              <a:spcBef>
                <a:spcPts val="0"/>
              </a:spcBef>
              <a:buFont typeface="Courier New" panose="02070309020205020404" pitchFamily="49" charset="0"/>
              <a:buChar char="o"/>
              <a:defRPr/>
            </a:pPr>
            <a:r>
              <a:rPr lang="en-US" dirty="0"/>
              <a:t>Discuss training and resources</a:t>
            </a:r>
          </a:p>
          <a:p>
            <a:pPr marL="458470" lvl="2" indent="-342900" eaLnBrk="1" hangingPunct="1">
              <a:spcBef>
                <a:spcPts val="0"/>
              </a:spcBef>
              <a:defRPr/>
            </a:pPr>
            <a:endParaRPr lang="en-US" sz="2000" b="1" dirty="0"/>
          </a:p>
          <a:p>
            <a:pPr marL="458470" lvl="2" indent="-342900" eaLnBrk="1" hangingPunct="1">
              <a:spcBef>
                <a:spcPts val="0"/>
              </a:spcBef>
              <a:defRPr/>
            </a:pPr>
            <a:r>
              <a:rPr lang="en-US" b="1" dirty="0"/>
              <a:t>Evaluation</a:t>
            </a:r>
            <a:endParaRPr lang="en-US" sz="2000" b="1" dirty="0"/>
          </a:p>
          <a:p>
            <a:pPr marL="915670" lvl="3" indent="-342900" eaLnBrk="1" hangingPunct="1">
              <a:spcBef>
                <a:spcPts val="0"/>
              </a:spcBef>
              <a:buFont typeface="Courier New" panose="02070309020205020404" pitchFamily="49" charset="0"/>
              <a:buChar char="o"/>
              <a:defRPr/>
            </a:pPr>
            <a:r>
              <a:rPr lang="en-US" dirty="0"/>
              <a:t>Discuss </a:t>
            </a:r>
            <a:r>
              <a:rPr lang="en-US" i="1" dirty="0"/>
              <a:t>all</a:t>
            </a:r>
            <a:r>
              <a:rPr lang="en-US" dirty="0"/>
              <a:t> methods -- internal and external </a:t>
            </a:r>
          </a:p>
          <a:p>
            <a:pPr marL="915670" lvl="3" indent="-342900" eaLnBrk="1" hangingPunct="1">
              <a:spcBef>
                <a:spcPts val="0"/>
              </a:spcBef>
              <a:buFont typeface="Courier New" panose="02070309020205020404" pitchFamily="49" charset="0"/>
              <a:buChar char="o"/>
              <a:defRPr/>
            </a:pPr>
            <a:r>
              <a:rPr lang="en-US" dirty="0"/>
              <a:t>Anything new and different in the last two (2) years</a:t>
            </a:r>
          </a:p>
          <a:p>
            <a:pPr eaLnBrk="1" hangingPunct="1">
              <a:defRPr/>
            </a:pPr>
            <a:endParaRPr lang="en-US" sz="2000" dirty="0"/>
          </a:p>
        </p:txBody>
      </p:sp>
      <p:sp>
        <p:nvSpPr>
          <p:cNvPr id="38916" name="Title 1"/>
          <p:cNvSpPr txBox="1">
            <a:spLocks/>
          </p:cNvSpPr>
          <p:nvPr/>
        </p:nvSpPr>
        <p:spPr bwMode="auto">
          <a:xfrm>
            <a:off x="457200" y="9144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0070C0"/>
                </a:solidFill>
              </a:rPr>
              <a:t>Criterion 1 . </a:t>
            </a:r>
            <a:r>
              <a:rPr lang="en-US" altLang="en-US" sz="2800" u="sng" dirty="0">
                <a:solidFill>
                  <a:srgbClr val="0070C0"/>
                </a:solidFill>
              </a:rPr>
              <a:t>Dignity and sensitivity.</a:t>
            </a:r>
            <a:r>
              <a:rPr lang="en-US" altLang="en-US" sz="2800" dirty="0">
                <a:solidFill>
                  <a:srgbClr val="0070C0"/>
                </a:solidFill>
              </a:rPr>
              <a:t>  </a:t>
            </a:r>
          </a:p>
        </p:txBody>
      </p:sp>
    </p:spTree>
    <p:extLst>
      <p:ext uri="{BB962C8B-B14F-4D97-AF65-F5344CB8AC3E}">
        <p14:creationId xmlns:p14="http://schemas.microsoft.com/office/powerpoint/2010/main" val="115999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xEl>
                                              <p:pRg st="1" end="1"/>
                                            </p:txEl>
                                          </p:spTgt>
                                        </p:tgtEl>
                                        <p:attrNameLst>
                                          <p:attrName>style.visibility</p:attrName>
                                        </p:attrNameLst>
                                      </p:cBhvr>
                                      <p:to>
                                        <p:strVal val="visible"/>
                                      </p:to>
                                    </p:set>
                                    <p:animEffect transition="in" filter="fade">
                                      <p:cBhvr>
                                        <p:cTn id="10" dur="500"/>
                                        <p:tgtEl>
                                          <p:spTgt spid="307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animEffect transition="in" filter="fade">
                                      <p:cBhvr>
                                        <p:cTn id="13" dur="500"/>
                                        <p:tgtEl>
                                          <p:spTgt spid="307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76">
                                            <p:txEl>
                                              <p:pRg st="3" end="3"/>
                                            </p:txEl>
                                          </p:spTgt>
                                        </p:tgtEl>
                                        <p:attrNameLst>
                                          <p:attrName>style.visibility</p:attrName>
                                        </p:attrNameLst>
                                      </p:cBhvr>
                                      <p:to>
                                        <p:strVal val="visible"/>
                                      </p:to>
                                    </p:set>
                                    <p:animEffect transition="in" filter="fade">
                                      <p:cBhvr>
                                        <p:cTn id="16" dur="500"/>
                                        <p:tgtEl>
                                          <p:spTgt spid="307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76">
                                            <p:txEl>
                                              <p:pRg st="5" end="5"/>
                                            </p:txEl>
                                          </p:spTgt>
                                        </p:tgtEl>
                                        <p:attrNameLst>
                                          <p:attrName>style.visibility</p:attrName>
                                        </p:attrNameLst>
                                      </p:cBhvr>
                                      <p:to>
                                        <p:strVal val="visible"/>
                                      </p:to>
                                    </p:set>
                                    <p:animEffect transition="in" filter="fade">
                                      <p:cBhvr>
                                        <p:cTn id="21" dur="500"/>
                                        <p:tgtEl>
                                          <p:spTgt spid="307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076">
                                            <p:txEl>
                                              <p:pRg st="6" end="6"/>
                                            </p:txEl>
                                          </p:spTgt>
                                        </p:tgtEl>
                                        <p:attrNameLst>
                                          <p:attrName>style.visibility</p:attrName>
                                        </p:attrNameLst>
                                      </p:cBhvr>
                                      <p:to>
                                        <p:strVal val="visible"/>
                                      </p:to>
                                    </p:set>
                                    <p:animEffect transition="in" filter="fade">
                                      <p:cBhvr>
                                        <p:cTn id="24" dur="500"/>
                                        <p:tgtEl>
                                          <p:spTgt spid="3076">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076">
                                            <p:txEl>
                                              <p:pRg st="7" end="7"/>
                                            </p:txEl>
                                          </p:spTgt>
                                        </p:tgtEl>
                                        <p:attrNameLst>
                                          <p:attrName>style.visibility</p:attrName>
                                        </p:attrNameLst>
                                      </p:cBhvr>
                                      <p:to>
                                        <p:strVal val="visible"/>
                                      </p:to>
                                    </p:set>
                                    <p:animEffect transition="in" filter="fade">
                                      <p:cBhvr>
                                        <p:cTn id="27" dur="500"/>
                                        <p:tgtEl>
                                          <p:spTgt spid="307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9" end="9"/>
                                            </p:txEl>
                                          </p:spTgt>
                                        </p:tgtEl>
                                        <p:attrNameLst>
                                          <p:attrName>style.visibility</p:attrName>
                                        </p:attrNameLst>
                                      </p:cBhvr>
                                      <p:to>
                                        <p:strVal val="visible"/>
                                      </p:to>
                                    </p:set>
                                    <p:animEffect transition="in" filter="fade">
                                      <p:cBhvr>
                                        <p:cTn id="32" dur="500"/>
                                        <p:tgtEl>
                                          <p:spTgt spid="3076">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076">
                                            <p:txEl>
                                              <p:pRg st="10" end="10"/>
                                            </p:txEl>
                                          </p:spTgt>
                                        </p:tgtEl>
                                        <p:attrNameLst>
                                          <p:attrName>style.visibility</p:attrName>
                                        </p:attrNameLst>
                                      </p:cBhvr>
                                      <p:to>
                                        <p:strVal val="visible"/>
                                      </p:to>
                                    </p:set>
                                    <p:animEffect transition="in" filter="fade">
                                      <p:cBhvr>
                                        <p:cTn id="35" dur="500"/>
                                        <p:tgtEl>
                                          <p:spTgt spid="3076">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76">
                                            <p:txEl>
                                              <p:pRg st="12" end="12"/>
                                            </p:txEl>
                                          </p:spTgt>
                                        </p:tgtEl>
                                        <p:attrNameLst>
                                          <p:attrName>style.visibility</p:attrName>
                                        </p:attrNameLst>
                                      </p:cBhvr>
                                      <p:to>
                                        <p:strVal val="visible"/>
                                      </p:to>
                                    </p:set>
                                    <p:animEffect transition="in" filter="fade">
                                      <p:cBhvr>
                                        <p:cTn id="40" dur="500"/>
                                        <p:tgtEl>
                                          <p:spTgt spid="3076">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076">
                                            <p:txEl>
                                              <p:pRg st="13" end="13"/>
                                            </p:txEl>
                                          </p:spTgt>
                                        </p:tgtEl>
                                        <p:attrNameLst>
                                          <p:attrName>style.visibility</p:attrName>
                                        </p:attrNameLst>
                                      </p:cBhvr>
                                      <p:to>
                                        <p:strVal val="visible"/>
                                      </p:to>
                                    </p:set>
                                    <p:animEffect transition="in" filter="fade">
                                      <p:cBhvr>
                                        <p:cTn id="43" dur="500"/>
                                        <p:tgtEl>
                                          <p:spTgt spid="3076">
                                            <p:txEl>
                                              <p:pRg st="13" end="1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076">
                                            <p:txEl>
                                              <p:pRg st="14" end="14"/>
                                            </p:txEl>
                                          </p:spTgt>
                                        </p:tgtEl>
                                        <p:attrNameLst>
                                          <p:attrName>style.visibility</p:attrName>
                                        </p:attrNameLst>
                                      </p:cBhvr>
                                      <p:to>
                                        <p:strVal val="visible"/>
                                      </p:to>
                                    </p:set>
                                    <p:animEffect transition="in" filter="fade">
                                      <p:cBhvr>
                                        <p:cTn id="46" dur="500"/>
                                        <p:tgtEl>
                                          <p:spTgt spid="307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eaLnBrk="1" hangingPunct="1">
              <a:defRPr/>
            </a:pPr>
            <a:r>
              <a:rPr lang="en-US" sz="3600" b="1" spc="-150" dirty="0"/>
              <a:t>Performance Area 2</a:t>
            </a:r>
          </a:p>
        </p:txBody>
      </p:sp>
      <p:sp>
        <p:nvSpPr>
          <p:cNvPr id="39939" name="Content Placeholder 2"/>
          <p:cNvSpPr>
            <a:spLocks noGrp="1"/>
          </p:cNvSpPr>
          <p:nvPr>
            <p:ph idx="1"/>
          </p:nvPr>
        </p:nvSpPr>
        <p:spPr>
          <a:xfrm>
            <a:off x="457200" y="2209800"/>
            <a:ext cx="8229600" cy="3657600"/>
          </a:xfrm>
        </p:spPr>
        <p:txBody>
          <a:bodyPr/>
          <a:lstStyle/>
          <a:p>
            <a:pPr eaLnBrk="1" hangingPunct="1"/>
            <a:r>
              <a:rPr lang="en-US" altLang="en-US" b="1" dirty="0"/>
              <a:t>RFP Charts</a:t>
            </a:r>
          </a:p>
          <a:p>
            <a:pPr lvl="1" eaLnBrk="1" hangingPunct="1">
              <a:buFont typeface="Courier New" pitchFamily="49" charset="0"/>
              <a:buChar char="o"/>
            </a:pPr>
            <a:r>
              <a:rPr lang="en-US" altLang="en-US" dirty="0"/>
              <a:t>Intake</a:t>
            </a:r>
          </a:p>
          <a:p>
            <a:pPr lvl="1" eaLnBrk="1" hangingPunct="1">
              <a:buFont typeface="Courier New" pitchFamily="49" charset="0"/>
              <a:buChar char="o"/>
            </a:pPr>
            <a:r>
              <a:rPr lang="en-US" altLang="en-US" dirty="0"/>
              <a:t>Intake Policies or Procedures</a:t>
            </a:r>
          </a:p>
          <a:p>
            <a:pPr lvl="1" eaLnBrk="1" hangingPunct="1">
              <a:buFont typeface="Courier New" pitchFamily="49" charset="0"/>
              <a:buChar char="o"/>
            </a:pPr>
            <a:r>
              <a:rPr lang="en-US" altLang="en-US" dirty="0"/>
              <a:t>Intake Evaluation</a:t>
            </a:r>
          </a:p>
          <a:p>
            <a:pPr lvl="1" eaLnBrk="1" hangingPunct="1">
              <a:buFont typeface="Courier New" pitchFamily="49" charset="0"/>
              <a:buChar char="o"/>
            </a:pPr>
            <a:r>
              <a:rPr lang="en-US" altLang="en-US" dirty="0"/>
              <a:t>Days and Hours of Intake by Type</a:t>
            </a:r>
          </a:p>
          <a:p>
            <a:pPr lvl="1" eaLnBrk="1" hangingPunct="1">
              <a:buFont typeface="Courier New" pitchFamily="49" charset="0"/>
              <a:buChar char="o"/>
            </a:pPr>
            <a:r>
              <a:rPr lang="en-US" altLang="en-US" dirty="0"/>
              <a:t>Intake System Technology</a:t>
            </a:r>
          </a:p>
          <a:p>
            <a:pPr lvl="1" eaLnBrk="1" hangingPunct="1">
              <a:buFont typeface="Courier New" pitchFamily="49" charset="0"/>
              <a:buChar char="o"/>
            </a:pPr>
            <a:r>
              <a:rPr lang="en-US" altLang="en-US" dirty="0"/>
              <a:t>Intake Methods: Percent &amp; Time Elapsed Before Service</a:t>
            </a:r>
          </a:p>
          <a:p>
            <a:pPr eaLnBrk="1" hangingPunct="1"/>
            <a:endParaRPr lang="en-US" altLang="en-US" sz="2400" dirty="0"/>
          </a:p>
        </p:txBody>
      </p:sp>
      <p:sp>
        <p:nvSpPr>
          <p:cNvPr id="39940" name="Title 1"/>
          <p:cNvSpPr txBox="1">
            <a:spLocks/>
          </p:cNvSpPr>
          <p:nvPr/>
        </p:nvSpPr>
        <p:spPr bwMode="auto">
          <a:xfrm>
            <a:off x="457200" y="1219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70C0"/>
                </a:solidFill>
              </a:rPr>
              <a:t>Criterion 1 . </a:t>
            </a:r>
            <a:r>
              <a:rPr lang="en-US" altLang="en-US" sz="2800" u="sng">
                <a:solidFill>
                  <a:srgbClr val="0070C0"/>
                </a:solidFill>
              </a:rPr>
              <a:t>Dignity and sensitivity.</a:t>
            </a:r>
            <a:r>
              <a:rPr lang="en-US" altLang="en-US" sz="2800">
                <a:solidFill>
                  <a:srgbClr val="0070C0"/>
                </a:solidFill>
              </a:rPr>
              <a:t>  </a:t>
            </a:r>
          </a:p>
        </p:txBody>
      </p:sp>
    </p:spTree>
    <p:extLst>
      <p:ext uri="{BB962C8B-B14F-4D97-AF65-F5344CB8AC3E}">
        <p14:creationId xmlns:p14="http://schemas.microsoft.com/office/powerpoint/2010/main" val="953522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50" dirty="0"/>
              <a:t>Performance Area 2</a:t>
            </a:r>
            <a:endParaRPr lang="en-US" dirty="0"/>
          </a:p>
        </p:txBody>
      </p:sp>
      <p:pic>
        <p:nvPicPr>
          <p:cNvPr id="4" name="Picture 4" descr="A screenshot of text&#10;&#10;Description generated with very high confidence">
            <a:extLst>
              <a:ext uri="{FF2B5EF4-FFF2-40B4-BE49-F238E27FC236}">
                <a16:creationId xmlns:a16="http://schemas.microsoft.com/office/drawing/2014/main" id="{CF1601F7-64BE-45A2-905A-E9147C2F0E5E}"/>
              </a:ext>
            </a:extLst>
          </p:cNvPr>
          <p:cNvPicPr>
            <a:picLocks noGrp="1" noChangeAspect="1"/>
          </p:cNvPicPr>
          <p:nvPr>
            <p:ph idx="1"/>
          </p:nvPr>
        </p:nvPicPr>
        <p:blipFill>
          <a:blip r:embed="rId3"/>
          <a:stretch>
            <a:fillRect/>
          </a:stretch>
        </p:blipFill>
        <p:spPr>
          <a:xfrm>
            <a:off x="1020252" y="1542239"/>
            <a:ext cx="6859079" cy="3241556"/>
          </a:xfrm>
          <a:prstGeom prst="rect">
            <a:avLst/>
          </a:prstGeom>
        </p:spPr>
      </p:pic>
      <p:sp>
        <p:nvSpPr>
          <p:cNvPr id="12" name="Rectangle 11">
            <a:extLst>
              <a:ext uri="{FF2B5EF4-FFF2-40B4-BE49-F238E27FC236}">
                <a16:creationId xmlns:a16="http://schemas.microsoft.com/office/drawing/2014/main" id="{2AD11428-CE05-4A3C-9ADD-400B56D892AC}"/>
              </a:ext>
            </a:extLst>
          </p:cNvPr>
          <p:cNvSpPr/>
          <p:nvPr/>
        </p:nvSpPr>
        <p:spPr bwMode="auto">
          <a:xfrm>
            <a:off x="5380006" y="3884762"/>
            <a:ext cx="3013494" cy="133134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2400" dirty="0">
                <a:latin typeface="Helvetica" charset="0"/>
                <a:cs typeface="Helvetica"/>
              </a:rPr>
              <a:t>Focuses on written procedures </a:t>
            </a:r>
            <a:endParaRPr lang="en-US" sz="2400" b="0" i="0" u="none" strike="noStrike" cap="none" baseline="0" dirty="0">
              <a:solidFill>
                <a:schemeClr val="tx1"/>
              </a:solidFill>
              <a:latin typeface="Helvetica" charset="0"/>
              <a:cs typeface="Helvetica"/>
            </a:endParaRPr>
          </a:p>
        </p:txBody>
      </p:sp>
    </p:spTree>
    <p:extLst>
      <p:ext uri="{BB962C8B-B14F-4D97-AF65-F5344CB8AC3E}">
        <p14:creationId xmlns:p14="http://schemas.microsoft.com/office/powerpoint/2010/main" val="35763323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05F8F-BF0C-44A7-B0FE-6C87C3EF6301}"/>
              </a:ext>
            </a:extLst>
          </p:cNvPr>
          <p:cNvSpPr>
            <a:spLocks noGrp="1"/>
          </p:cNvSpPr>
          <p:nvPr>
            <p:ph type="title"/>
          </p:nvPr>
        </p:nvSpPr>
        <p:spPr/>
        <p:txBody>
          <a:bodyPr/>
          <a:lstStyle/>
          <a:p>
            <a:r>
              <a:rPr lang="en-US"/>
              <a:t>Performance Area 2</a:t>
            </a:r>
            <a:endParaRPr lang="en-US">
              <a:solidFill>
                <a:schemeClr val="tx1"/>
              </a:solidFill>
            </a:endParaRPr>
          </a:p>
        </p:txBody>
      </p:sp>
      <p:pic>
        <p:nvPicPr>
          <p:cNvPr id="4" name="Picture 4" descr="A screenshot of a cell phone&#10;&#10;Description generated with very high confidence">
            <a:extLst>
              <a:ext uri="{FF2B5EF4-FFF2-40B4-BE49-F238E27FC236}">
                <a16:creationId xmlns:a16="http://schemas.microsoft.com/office/drawing/2014/main" id="{D243C8B1-737F-42CE-AD63-FDA59B716B09}"/>
              </a:ext>
            </a:extLst>
          </p:cNvPr>
          <p:cNvPicPr>
            <a:picLocks noChangeAspect="1"/>
          </p:cNvPicPr>
          <p:nvPr/>
        </p:nvPicPr>
        <p:blipFill rotWithShape="1">
          <a:blip r:embed="rId3"/>
          <a:srcRect r="2260" b="794"/>
          <a:stretch/>
        </p:blipFill>
        <p:spPr>
          <a:xfrm>
            <a:off x="281795" y="3760815"/>
            <a:ext cx="8652295" cy="2335185"/>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1C477E1C-7742-45B1-BB1C-5F10DF65D917}"/>
              </a:ext>
            </a:extLst>
          </p:cNvPr>
          <p:cNvPicPr>
            <a:picLocks noChangeAspect="1"/>
          </p:cNvPicPr>
          <p:nvPr/>
        </p:nvPicPr>
        <p:blipFill>
          <a:blip r:embed="rId4"/>
          <a:stretch>
            <a:fillRect/>
          </a:stretch>
        </p:blipFill>
        <p:spPr>
          <a:xfrm>
            <a:off x="281796" y="1029273"/>
            <a:ext cx="8652295" cy="2425611"/>
          </a:xfrm>
          <a:prstGeom prst="rect">
            <a:avLst/>
          </a:prstGeom>
        </p:spPr>
      </p:pic>
    </p:spTree>
    <p:extLst>
      <p:ext uri="{BB962C8B-B14F-4D97-AF65-F5344CB8AC3E}">
        <p14:creationId xmlns:p14="http://schemas.microsoft.com/office/powerpoint/2010/main" val="2808063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74638"/>
            <a:ext cx="8229600" cy="563562"/>
          </a:xfrm>
        </p:spPr>
        <p:txBody>
          <a:bodyPr>
            <a:normAutofit fontScale="90000"/>
          </a:bodyPr>
          <a:lstStyle/>
          <a:p>
            <a:pPr eaLnBrk="1" hangingPunct="1">
              <a:defRPr/>
            </a:pPr>
            <a:r>
              <a:rPr lang="en-US" sz="3600" b="1" spc="-150" dirty="0"/>
              <a:t>Performance Area 2</a:t>
            </a:r>
          </a:p>
        </p:txBody>
      </p:sp>
      <p:sp>
        <p:nvSpPr>
          <p:cNvPr id="39940" name="Title 1"/>
          <p:cNvSpPr txBox="1">
            <a:spLocks/>
          </p:cNvSpPr>
          <p:nvPr/>
        </p:nvSpPr>
        <p:spPr bwMode="auto">
          <a:xfrm>
            <a:off x="457200" y="838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457200" lvl="1" indent="0" eaLnBrk="1" hangingPunct="1">
              <a:buNone/>
            </a:pPr>
            <a:r>
              <a:rPr lang="en-US" altLang="en-US" sz="2400" dirty="0">
                <a:latin typeface="Helvetica" panose="020B0604020202020204" pitchFamily="34" charset="0"/>
                <a:cs typeface="Helvetica" panose="020B0604020202020204" pitchFamily="34" charset="0"/>
              </a:rPr>
              <a:t>Intake System Technology</a:t>
            </a:r>
          </a:p>
        </p:txBody>
      </p:sp>
      <p:graphicFrame>
        <p:nvGraphicFramePr>
          <p:cNvPr id="4" name="Content Placeholder 3"/>
          <p:cNvGraphicFramePr>
            <a:graphicFrameLocks noGrp="1"/>
          </p:cNvGraphicFramePr>
          <p:nvPr>
            <p:ph idx="1"/>
            <p:extLst/>
          </p:nvPr>
        </p:nvGraphicFramePr>
        <p:xfrm>
          <a:off x="1066800" y="1346205"/>
          <a:ext cx="7239000" cy="4889764"/>
        </p:xfrm>
        <a:graphic>
          <a:graphicData uri="http://schemas.openxmlformats.org/drawingml/2006/table">
            <a:tbl>
              <a:tblPr firstRow="1" firstCol="1" lastRow="1" lastCol="1" bandRow="1" bandCol="1">
                <a:tableStyleId>{5C22544A-7EE6-4342-B048-85BDC9FD1C3A}</a:tableStyleId>
              </a:tblPr>
              <a:tblGrid>
                <a:gridCol w="388092">
                  <a:extLst>
                    <a:ext uri="{9D8B030D-6E8A-4147-A177-3AD203B41FA5}">
                      <a16:colId xmlns:a16="http://schemas.microsoft.com/office/drawing/2014/main" val="3880830187"/>
                    </a:ext>
                  </a:extLst>
                </a:gridCol>
                <a:gridCol w="6082353">
                  <a:extLst>
                    <a:ext uri="{9D8B030D-6E8A-4147-A177-3AD203B41FA5}">
                      <a16:colId xmlns:a16="http://schemas.microsoft.com/office/drawing/2014/main" val="4233084931"/>
                    </a:ext>
                  </a:extLst>
                </a:gridCol>
                <a:gridCol w="768555">
                  <a:extLst>
                    <a:ext uri="{9D8B030D-6E8A-4147-A177-3AD203B41FA5}">
                      <a16:colId xmlns:a16="http://schemas.microsoft.com/office/drawing/2014/main" val="175282918"/>
                    </a:ext>
                  </a:extLst>
                </a:gridCol>
              </a:tblGrid>
              <a:tr h="229302">
                <a:tc>
                  <a:txBody>
                    <a:bodyPr/>
                    <a:lstStyle/>
                    <a:p>
                      <a:pPr marL="87630" marR="76835" algn="ctr">
                        <a:lnSpc>
                          <a:spcPct val="115000"/>
                        </a:lnSpc>
                        <a:spcBef>
                          <a:spcPts val="155"/>
                        </a:spcBef>
                        <a:spcAft>
                          <a:spcPts val="0"/>
                        </a:spcAft>
                      </a:pPr>
                      <a:r>
                        <a:rPr lang="en-US" sz="9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 marR="0">
                        <a:lnSpc>
                          <a:spcPct val="115000"/>
                        </a:lnSpc>
                        <a:spcBef>
                          <a:spcPts val="155"/>
                        </a:spcBef>
                        <a:spcAft>
                          <a:spcPts val="0"/>
                        </a:spcAft>
                      </a:pPr>
                      <a:r>
                        <a:rPr lang="en-US" sz="1100" b="0" dirty="0">
                          <a:solidFill>
                            <a:schemeClr val="tx1"/>
                          </a:solidFill>
                          <a:effectLst/>
                        </a:rPr>
                        <a:t>H</a:t>
                      </a:r>
                      <a:r>
                        <a:rPr lang="en-US" sz="1100" b="0" spc="-10" dirty="0">
                          <a:solidFill>
                            <a:schemeClr val="tx1"/>
                          </a:solidFill>
                          <a:effectLst/>
                        </a:rPr>
                        <a:t>o</a:t>
                      </a:r>
                      <a:r>
                        <a:rPr lang="en-US" sz="1100" b="0" dirty="0">
                          <a:solidFill>
                            <a:schemeClr val="tx1"/>
                          </a:solidFill>
                          <a:effectLst/>
                        </a:rPr>
                        <a:t>w</a:t>
                      </a:r>
                      <a:r>
                        <a:rPr lang="en-US" sz="1100" b="0" spc="20" dirty="0">
                          <a:solidFill>
                            <a:schemeClr val="tx1"/>
                          </a:solidFill>
                          <a:effectLst/>
                        </a:rPr>
                        <a:t> </a:t>
                      </a:r>
                      <a:r>
                        <a:rPr lang="en-US" sz="1100" b="0" spc="5" dirty="0">
                          <a:solidFill>
                            <a:schemeClr val="tx1"/>
                          </a:solidFill>
                          <a:effectLst/>
                        </a:rPr>
                        <a:t>m</a:t>
                      </a:r>
                      <a:r>
                        <a:rPr lang="en-US" sz="1100" b="0" spc="-10" dirty="0">
                          <a:solidFill>
                            <a:schemeClr val="tx1"/>
                          </a:solidFill>
                          <a:effectLst/>
                        </a:rPr>
                        <a:t>a</a:t>
                      </a:r>
                      <a:r>
                        <a:rPr lang="en-US" sz="1100" b="0" spc="15" dirty="0">
                          <a:solidFill>
                            <a:schemeClr val="tx1"/>
                          </a:solidFill>
                          <a:effectLst/>
                        </a:rPr>
                        <a:t>n</a:t>
                      </a:r>
                      <a:r>
                        <a:rPr lang="en-US" sz="1100" b="0" dirty="0">
                          <a:solidFill>
                            <a:schemeClr val="tx1"/>
                          </a:solidFill>
                          <a:effectLst/>
                        </a:rPr>
                        <a:t>y</a:t>
                      </a:r>
                      <a:r>
                        <a:rPr lang="en-US" sz="1100" b="0" spc="-30" dirty="0">
                          <a:solidFill>
                            <a:schemeClr val="tx1"/>
                          </a:solidFill>
                          <a:effectLst/>
                        </a:rPr>
                        <a:t> </a:t>
                      </a:r>
                      <a:r>
                        <a:rPr lang="en-US" sz="1100" b="0" spc="5" dirty="0">
                          <a:solidFill>
                            <a:schemeClr val="tx1"/>
                          </a:solidFill>
                          <a:effectLst/>
                        </a:rPr>
                        <a:t>p</a:t>
                      </a:r>
                      <a:r>
                        <a:rPr lang="en-US" sz="1100" b="0" dirty="0">
                          <a:solidFill>
                            <a:schemeClr val="tx1"/>
                          </a:solidFill>
                          <a:effectLst/>
                        </a:rPr>
                        <a:t>h</a:t>
                      </a:r>
                      <a:r>
                        <a:rPr lang="en-US" sz="1100" b="0" spc="5" dirty="0">
                          <a:solidFill>
                            <a:schemeClr val="tx1"/>
                          </a:solidFill>
                          <a:effectLst/>
                        </a:rPr>
                        <a:t>o</a:t>
                      </a:r>
                      <a:r>
                        <a:rPr lang="en-US" sz="1100" b="0" dirty="0">
                          <a:solidFill>
                            <a:schemeClr val="tx1"/>
                          </a:solidFill>
                          <a:effectLst/>
                        </a:rPr>
                        <a:t>ne</a:t>
                      </a:r>
                      <a:r>
                        <a:rPr lang="en-US" sz="1100" b="0" spc="5" dirty="0">
                          <a:solidFill>
                            <a:schemeClr val="tx1"/>
                          </a:solidFill>
                          <a:effectLst/>
                        </a:rPr>
                        <a:t> n</a:t>
                      </a:r>
                      <a:r>
                        <a:rPr lang="en-US" sz="1100" b="0" dirty="0">
                          <a:solidFill>
                            <a:schemeClr val="tx1"/>
                          </a:solidFill>
                          <a:effectLst/>
                        </a:rPr>
                        <a:t>u</a:t>
                      </a:r>
                      <a:r>
                        <a:rPr lang="en-US" sz="1100" b="0" spc="5" dirty="0">
                          <a:solidFill>
                            <a:schemeClr val="tx1"/>
                          </a:solidFill>
                          <a:effectLst/>
                        </a:rPr>
                        <a:t>m</a:t>
                      </a:r>
                      <a:r>
                        <a:rPr lang="en-US" sz="1100" b="0" dirty="0">
                          <a:solidFill>
                            <a:schemeClr val="tx1"/>
                          </a:solidFill>
                          <a:effectLst/>
                        </a:rPr>
                        <a:t>b</a:t>
                      </a:r>
                      <a:r>
                        <a:rPr lang="en-US" sz="1100" b="0" spc="5" dirty="0">
                          <a:solidFill>
                            <a:schemeClr val="tx1"/>
                          </a:solidFill>
                          <a:effectLst/>
                        </a:rPr>
                        <a:t>e</a:t>
                      </a:r>
                      <a:r>
                        <a:rPr lang="en-US" sz="1100" b="0" dirty="0">
                          <a:solidFill>
                            <a:schemeClr val="tx1"/>
                          </a:solidFill>
                          <a:effectLst/>
                        </a:rPr>
                        <a:t>rs</a:t>
                      </a:r>
                      <a:r>
                        <a:rPr lang="en-US" sz="1100" b="0" spc="-20" dirty="0">
                          <a:solidFill>
                            <a:schemeClr val="tx1"/>
                          </a:solidFill>
                          <a:effectLst/>
                        </a:rPr>
                        <a:t> </a:t>
                      </a:r>
                      <a:r>
                        <a:rPr lang="en-US" sz="1100" b="0" dirty="0">
                          <a:solidFill>
                            <a:schemeClr val="tx1"/>
                          </a:solidFill>
                          <a:effectLst/>
                        </a:rPr>
                        <a:t>do</a:t>
                      </a:r>
                      <a:r>
                        <a:rPr lang="en-US" sz="1100" b="0" spc="15" dirty="0">
                          <a:solidFill>
                            <a:schemeClr val="tx1"/>
                          </a:solidFill>
                          <a:effectLst/>
                        </a:rPr>
                        <a:t> </a:t>
                      </a:r>
                      <a:r>
                        <a:rPr lang="en-US" sz="1100" b="0" spc="-30" dirty="0">
                          <a:solidFill>
                            <a:schemeClr val="tx1"/>
                          </a:solidFill>
                          <a:effectLst/>
                        </a:rPr>
                        <a:t>y</a:t>
                      </a:r>
                      <a:r>
                        <a:rPr lang="en-US" sz="1100" b="0" dirty="0">
                          <a:solidFill>
                            <a:schemeClr val="tx1"/>
                          </a:solidFill>
                          <a:effectLst/>
                        </a:rPr>
                        <a:t>ou</a:t>
                      </a:r>
                      <a:r>
                        <a:rPr lang="en-US" sz="1100" b="0" spc="5" dirty="0">
                          <a:solidFill>
                            <a:schemeClr val="tx1"/>
                          </a:solidFill>
                          <a:effectLst/>
                        </a:rPr>
                        <a:t> p</a:t>
                      </a:r>
                      <a:r>
                        <a:rPr lang="en-US" sz="1100" b="0" dirty="0">
                          <a:solidFill>
                            <a:schemeClr val="tx1"/>
                          </a:solidFill>
                          <a:effectLst/>
                        </a:rPr>
                        <a:t>u</a:t>
                      </a:r>
                      <a:r>
                        <a:rPr lang="en-US" sz="1100" b="0" spc="5" dirty="0">
                          <a:solidFill>
                            <a:schemeClr val="tx1"/>
                          </a:solidFill>
                          <a:effectLst/>
                        </a:rPr>
                        <a:t>b</a:t>
                      </a:r>
                      <a:r>
                        <a:rPr lang="en-US" sz="1100" b="0" dirty="0">
                          <a:solidFill>
                            <a:schemeClr val="tx1"/>
                          </a:solidFill>
                          <a:effectLst/>
                        </a:rPr>
                        <a:t>l</a:t>
                      </a:r>
                      <a:r>
                        <a:rPr lang="en-US" sz="1100" b="0" spc="5" dirty="0">
                          <a:solidFill>
                            <a:schemeClr val="tx1"/>
                          </a:solidFill>
                          <a:effectLst/>
                        </a:rPr>
                        <a:t>is</a:t>
                      </a:r>
                      <a:r>
                        <a:rPr lang="en-US" sz="1100" b="0" dirty="0">
                          <a:solidFill>
                            <a:schemeClr val="tx1"/>
                          </a:solidFill>
                          <a:effectLst/>
                        </a:rPr>
                        <a:t>h</a:t>
                      </a:r>
                      <a:r>
                        <a:rPr lang="en-US" sz="1100" b="0" spc="5" dirty="0">
                          <a:solidFill>
                            <a:schemeClr val="tx1"/>
                          </a:solidFill>
                          <a:effectLst/>
                        </a:rPr>
                        <a:t> </a:t>
                      </a:r>
                      <a:r>
                        <a:rPr lang="en-US" sz="1100" b="0" dirty="0">
                          <a:solidFill>
                            <a:schemeClr val="tx1"/>
                          </a:solidFill>
                          <a:effectLst/>
                        </a:rPr>
                        <a:t>for </a:t>
                      </a:r>
                      <a:r>
                        <a:rPr lang="en-US" sz="1100" b="0" spc="5" dirty="0">
                          <a:solidFill>
                            <a:schemeClr val="tx1"/>
                          </a:solidFill>
                          <a:effectLst/>
                        </a:rPr>
                        <a:t>i</a:t>
                      </a:r>
                      <a:r>
                        <a:rPr lang="en-US" sz="1100" b="0" dirty="0">
                          <a:solidFill>
                            <a:schemeClr val="tx1"/>
                          </a:solidFill>
                          <a:effectLst/>
                        </a:rPr>
                        <a:t>n</a:t>
                      </a:r>
                      <a:r>
                        <a:rPr lang="en-US" sz="1100" b="0" spc="-10" dirty="0">
                          <a:solidFill>
                            <a:schemeClr val="tx1"/>
                          </a:solidFill>
                          <a:effectLst/>
                        </a:rPr>
                        <a:t>t</a:t>
                      </a:r>
                      <a:r>
                        <a:rPr lang="en-US" sz="1100" b="0" spc="5" dirty="0">
                          <a:solidFill>
                            <a:schemeClr val="tx1"/>
                          </a:solidFill>
                          <a:effectLst/>
                        </a:rPr>
                        <a:t>ak</a:t>
                      </a:r>
                      <a:r>
                        <a:rPr lang="en-US" sz="1100" b="0" dirty="0">
                          <a:solidFill>
                            <a:schemeClr val="tx1"/>
                          </a:solidFill>
                          <a:effectLst/>
                        </a:rPr>
                        <a:t>e</a:t>
                      </a:r>
                      <a:r>
                        <a:rPr lang="en-US" sz="1100" b="0" spc="-5" dirty="0">
                          <a:solidFill>
                            <a:schemeClr val="tx1"/>
                          </a:solidFill>
                          <a:effectLst/>
                        </a:rPr>
                        <a:t> </a:t>
                      </a:r>
                      <a:r>
                        <a:rPr lang="en-US" sz="1100" b="0" dirty="0">
                          <a:solidFill>
                            <a:schemeClr val="tx1"/>
                          </a:solidFill>
                          <a:effectLst/>
                        </a:rPr>
                        <a:t>in</a:t>
                      </a:r>
                      <a:r>
                        <a:rPr lang="en-US" sz="1100" b="0" spc="-5" dirty="0">
                          <a:solidFill>
                            <a:schemeClr val="tx1"/>
                          </a:solidFill>
                          <a:effectLst/>
                        </a:rPr>
                        <a:t> </a:t>
                      </a:r>
                      <a:r>
                        <a:rPr lang="en-US" sz="1100" b="0" spc="-20" dirty="0">
                          <a:solidFill>
                            <a:schemeClr val="tx1"/>
                          </a:solidFill>
                          <a:effectLst/>
                        </a:rPr>
                        <a:t>y</a:t>
                      </a:r>
                      <a:r>
                        <a:rPr lang="en-US" sz="1100" b="0" dirty="0">
                          <a:solidFill>
                            <a:schemeClr val="tx1"/>
                          </a:solidFill>
                          <a:effectLst/>
                        </a:rPr>
                        <a:t>o</a:t>
                      </a:r>
                      <a:r>
                        <a:rPr lang="en-US" sz="1100" b="0" spc="15" dirty="0">
                          <a:solidFill>
                            <a:schemeClr val="tx1"/>
                          </a:solidFill>
                          <a:effectLst/>
                        </a:rPr>
                        <a:t>u</a:t>
                      </a:r>
                      <a:r>
                        <a:rPr lang="en-US" sz="1100" b="0" dirty="0">
                          <a:solidFill>
                            <a:schemeClr val="tx1"/>
                          </a:solidFill>
                          <a:effectLst/>
                        </a:rPr>
                        <a:t>r </a:t>
                      </a:r>
                      <a:r>
                        <a:rPr lang="en-US" sz="1100" b="0" spc="5" dirty="0">
                          <a:solidFill>
                            <a:schemeClr val="tx1"/>
                          </a:solidFill>
                          <a:effectLst/>
                        </a:rPr>
                        <a:t>se</a:t>
                      </a:r>
                      <a:r>
                        <a:rPr lang="en-US" sz="1100" b="0" dirty="0">
                          <a:solidFill>
                            <a:schemeClr val="tx1"/>
                          </a:solidFill>
                          <a:effectLst/>
                        </a:rPr>
                        <a:t>r</a:t>
                      </a:r>
                      <a:r>
                        <a:rPr lang="en-US" sz="1100" b="0" spc="-10" dirty="0">
                          <a:solidFill>
                            <a:schemeClr val="tx1"/>
                          </a:solidFill>
                          <a:effectLst/>
                        </a:rPr>
                        <a:t>v</a:t>
                      </a:r>
                      <a:r>
                        <a:rPr lang="en-US" sz="1100" b="0" dirty="0">
                          <a:solidFill>
                            <a:schemeClr val="tx1"/>
                          </a:solidFill>
                          <a:effectLst/>
                        </a:rPr>
                        <a:t>i</a:t>
                      </a:r>
                      <a:r>
                        <a:rPr lang="en-US" sz="1100" b="0" spc="5" dirty="0">
                          <a:solidFill>
                            <a:schemeClr val="tx1"/>
                          </a:solidFill>
                          <a:effectLst/>
                        </a:rPr>
                        <a:t>c</a:t>
                      </a:r>
                      <a:r>
                        <a:rPr lang="en-US" sz="1100" b="0" dirty="0">
                          <a:solidFill>
                            <a:schemeClr val="tx1"/>
                          </a:solidFill>
                          <a:effectLst/>
                        </a:rPr>
                        <a:t>e</a:t>
                      </a:r>
                      <a:r>
                        <a:rPr lang="en-US" sz="1100" b="0" spc="5" dirty="0">
                          <a:solidFill>
                            <a:schemeClr val="tx1"/>
                          </a:solidFill>
                          <a:effectLst/>
                        </a:rPr>
                        <a:t> a</a:t>
                      </a:r>
                      <a:r>
                        <a:rPr lang="en-US" sz="1100" b="0" dirty="0">
                          <a:solidFill>
                            <a:schemeClr val="tx1"/>
                          </a:solidFill>
                          <a:effectLst/>
                        </a:rPr>
                        <a:t>re</a:t>
                      </a:r>
                      <a:r>
                        <a:rPr lang="en-US" sz="1100" b="0" spc="5" dirty="0">
                          <a:solidFill>
                            <a:schemeClr val="tx1"/>
                          </a:solidFill>
                          <a:effectLst/>
                        </a:rPr>
                        <a:t>a</a:t>
                      </a:r>
                      <a:r>
                        <a:rPr lang="en-US" sz="1100" b="0" dirty="0">
                          <a:solidFill>
                            <a:schemeClr val="tx1"/>
                          </a:solidFill>
                          <a:effectLst/>
                        </a:rPr>
                        <a:t>(</a:t>
                      </a:r>
                      <a:r>
                        <a:rPr lang="en-US" sz="1100" b="0" spc="5" dirty="0">
                          <a:solidFill>
                            <a:schemeClr val="tx1"/>
                          </a:solidFill>
                          <a:effectLst/>
                        </a:rPr>
                        <a:t>s</a:t>
                      </a:r>
                      <a:r>
                        <a:rPr lang="en-US" sz="1100" b="0" dirty="0">
                          <a:solidFill>
                            <a:schemeClr val="tx1"/>
                          </a:solidFill>
                          <a:effectLst/>
                        </a:rPr>
                        <a:t>)?</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16205" marR="171450" algn="ctr">
                        <a:lnSpc>
                          <a:spcPct val="115000"/>
                        </a:lnSpc>
                        <a:spcBef>
                          <a:spcPts val="18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6556705"/>
                  </a:ext>
                </a:extLst>
              </a:tr>
              <a:tr h="229302">
                <a:tc>
                  <a:txBody>
                    <a:bodyPr/>
                    <a:lstStyle/>
                    <a:p>
                      <a:pPr marL="0" marR="0">
                        <a:lnSpc>
                          <a:spcPct val="115000"/>
                        </a:lnSpc>
                        <a:spcBef>
                          <a:spcPts val="0"/>
                        </a:spcBef>
                        <a:spcAft>
                          <a:spcPts val="100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 marR="0">
                        <a:lnSpc>
                          <a:spcPct val="115000"/>
                        </a:lnSpc>
                        <a:spcBef>
                          <a:spcPts val="180"/>
                        </a:spcBef>
                        <a:spcAft>
                          <a:spcPts val="0"/>
                        </a:spcAft>
                        <a:tabLst>
                          <a:tab pos="355600" algn="l"/>
                        </a:tabLst>
                      </a:pPr>
                      <a:r>
                        <a:rPr lang="en-US" sz="1100" spc="5" dirty="0">
                          <a:effectLst/>
                        </a:rPr>
                        <a:t>a</a:t>
                      </a:r>
                      <a:r>
                        <a:rPr lang="en-US" sz="1100" dirty="0">
                          <a:effectLst/>
                        </a:rPr>
                        <a:t>.	Can</a:t>
                      </a:r>
                      <a:r>
                        <a:rPr lang="en-US" sz="1100" spc="5" dirty="0">
                          <a:effectLst/>
                        </a:rPr>
                        <a:t> c</a:t>
                      </a:r>
                      <a:r>
                        <a:rPr lang="en-US" sz="1100" spc="-10" dirty="0">
                          <a:effectLst/>
                        </a:rPr>
                        <a:t>a</a:t>
                      </a:r>
                      <a:r>
                        <a:rPr lang="en-US" sz="1100" spc="5" dirty="0">
                          <a:effectLst/>
                        </a:rPr>
                        <a:t>l</a:t>
                      </a:r>
                      <a:r>
                        <a:rPr lang="en-US" sz="1100" spc="-10" dirty="0">
                          <a:effectLst/>
                        </a:rPr>
                        <a:t>l</a:t>
                      </a:r>
                      <a:r>
                        <a:rPr lang="en-US" sz="1100" dirty="0">
                          <a:effectLst/>
                        </a:rPr>
                        <a:t>s</a:t>
                      </a:r>
                      <a:r>
                        <a:rPr lang="en-US" sz="1100" spc="5" dirty="0">
                          <a:effectLst/>
                        </a:rPr>
                        <a:t> t</a:t>
                      </a:r>
                      <a:r>
                        <a:rPr lang="en-US" sz="1100" dirty="0">
                          <a:effectLst/>
                        </a:rPr>
                        <a:t>o</a:t>
                      </a:r>
                      <a:r>
                        <a:rPr lang="en-US" sz="1100" spc="-5" dirty="0">
                          <a:effectLst/>
                        </a:rPr>
                        <a:t> </a:t>
                      </a:r>
                      <a:r>
                        <a:rPr lang="en-US" sz="1100" spc="5" dirty="0">
                          <a:effectLst/>
                        </a:rPr>
                        <a:t>a</a:t>
                      </a:r>
                      <a:r>
                        <a:rPr lang="en-US" sz="1100" dirty="0">
                          <a:effectLst/>
                        </a:rPr>
                        <a:t>n</a:t>
                      </a:r>
                      <a:r>
                        <a:rPr lang="en-US" sz="1100" spc="5" dirty="0">
                          <a:effectLst/>
                        </a:rPr>
                        <a:t> </a:t>
                      </a:r>
                      <a:r>
                        <a:rPr lang="en-US" sz="1100" spc="-5" dirty="0">
                          <a:effectLst/>
                        </a:rPr>
                        <a:t>i</a:t>
                      </a:r>
                      <a:r>
                        <a:rPr lang="en-US" sz="1100" spc="5" dirty="0">
                          <a:effectLst/>
                        </a:rPr>
                        <a:t>n</a:t>
                      </a:r>
                      <a:r>
                        <a:rPr lang="en-US" sz="1100" dirty="0">
                          <a:effectLst/>
                        </a:rPr>
                        <a:t>t</a:t>
                      </a:r>
                      <a:r>
                        <a:rPr lang="en-US" sz="1100" spc="-5" dirty="0">
                          <a:effectLst/>
                        </a:rPr>
                        <a:t>a</a:t>
                      </a:r>
                      <a:r>
                        <a:rPr lang="en-US" sz="1100" spc="5" dirty="0">
                          <a:effectLst/>
                        </a:rPr>
                        <a:t>k</a:t>
                      </a:r>
                      <a:r>
                        <a:rPr lang="en-US" sz="1100" dirty="0">
                          <a:effectLst/>
                        </a:rPr>
                        <a:t>e</a:t>
                      </a:r>
                      <a:r>
                        <a:rPr lang="en-US" sz="1100" spc="5" dirty="0">
                          <a:effectLst/>
                        </a:rPr>
                        <a:t> </a:t>
                      </a:r>
                      <a:r>
                        <a:rPr lang="en-US" sz="1100" spc="-5" dirty="0">
                          <a:effectLst/>
                        </a:rPr>
                        <a:t>n</a:t>
                      </a:r>
                      <a:r>
                        <a:rPr lang="en-US" sz="1100" spc="5" dirty="0">
                          <a:effectLst/>
                        </a:rPr>
                        <a:t>um</a:t>
                      </a:r>
                      <a:r>
                        <a:rPr lang="en-US" sz="1100" spc="-10" dirty="0">
                          <a:effectLst/>
                        </a:rPr>
                        <a:t>b</a:t>
                      </a:r>
                      <a:r>
                        <a:rPr lang="en-US" sz="1100" spc="5" dirty="0">
                          <a:effectLst/>
                        </a:rPr>
                        <a:t>e</a:t>
                      </a:r>
                      <a:r>
                        <a:rPr lang="en-US" sz="1100" dirty="0">
                          <a:effectLst/>
                        </a:rPr>
                        <a:t>r</a:t>
                      </a:r>
                      <a:r>
                        <a:rPr lang="en-US" sz="1100" spc="-10" dirty="0">
                          <a:effectLst/>
                        </a:rPr>
                        <a:t> </a:t>
                      </a:r>
                      <a:r>
                        <a:rPr lang="en-US" sz="1100" spc="5" dirty="0">
                          <a:effectLst/>
                        </a:rPr>
                        <a:t>b</a:t>
                      </a:r>
                      <a:r>
                        <a:rPr lang="en-US" sz="1100" dirty="0">
                          <a:effectLst/>
                        </a:rPr>
                        <a:t>e</a:t>
                      </a:r>
                      <a:r>
                        <a:rPr lang="en-US" sz="1100" spc="5" dirty="0">
                          <a:effectLst/>
                        </a:rPr>
                        <a:t> a</a:t>
                      </a:r>
                      <a:r>
                        <a:rPr lang="en-US" sz="1100" spc="-10" dirty="0">
                          <a:effectLst/>
                        </a:rPr>
                        <a:t>n</a:t>
                      </a:r>
                      <a:r>
                        <a:rPr lang="en-US" sz="1100" spc="5" dirty="0">
                          <a:effectLst/>
                        </a:rPr>
                        <a:t>s</a:t>
                      </a:r>
                      <a:r>
                        <a:rPr lang="en-US" sz="1100" spc="-15" dirty="0">
                          <a:effectLst/>
                        </a:rPr>
                        <a:t>w</a:t>
                      </a:r>
                      <a:r>
                        <a:rPr lang="en-US" sz="1100" spc="5" dirty="0">
                          <a:effectLst/>
                        </a:rPr>
                        <a:t>e</a:t>
                      </a:r>
                      <a:r>
                        <a:rPr lang="en-US" sz="1100" dirty="0">
                          <a:effectLst/>
                        </a:rPr>
                        <a:t>r</a:t>
                      </a:r>
                      <a:r>
                        <a:rPr lang="en-US" sz="1100" spc="5" dirty="0">
                          <a:effectLst/>
                        </a:rPr>
                        <a:t>e</a:t>
                      </a:r>
                      <a:r>
                        <a:rPr lang="en-US" sz="1100" dirty="0">
                          <a:effectLst/>
                        </a:rPr>
                        <a:t>d</a:t>
                      </a:r>
                      <a:r>
                        <a:rPr lang="en-US" sz="1100" spc="5" dirty="0">
                          <a:effectLst/>
                        </a:rPr>
                        <a:t> a</a:t>
                      </a:r>
                      <a:r>
                        <a:rPr lang="en-US" sz="1100" dirty="0">
                          <a:effectLst/>
                        </a:rPr>
                        <a:t>t</a:t>
                      </a:r>
                      <a:r>
                        <a:rPr lang="en-US" sz="1100" spc="10" dirty="0">
                          <a:effectLst/>
                        </a:rPr>
                        <a:t> </a:t>
                      </a:r>
                      <a:r>
                        <a:rPr lang="en-US" sz="1100" spc="5" dirty="0">
                          <a:effectLst/>
                        </a:rPr>
                        <a:t>mo</a:t>
                      </a:r>
                      <a:r>
                        <a:rPr lang="en-US" sz="1100" dirty="0">
                          <a:effectLst/>
                        </a:rPr>
                        <a:t>re</a:t>
                      </a:r>
                      <a:r>
                        <a:rPr lang="en-US" sz="1100" spc="-10" dirty="0">
                          <a:effectLst/>
                        </a:rPr>
                        <a:t> </a:t>
                      </a:r>
                      <a:r>
                        <a:rPr lang="en-US" sz="1100" spc="5" dirty="0">
                          <a:effectLst/>
                        </a:rPr>
                        <a:t>th</a:t>
                      </a:r>
                      <a:r>
                        <a:rPr lang="en-US" sz="1100" spc="-10" dirty="0">
                          <a:effectLst/>
                        </a:rPr>
                        <a:t>a</a:t>
                      </a:r>
                      <a:r>
                        <a:rPr lang="en-US" sz="1100" dirty="0">
                          <a:effectLst/>
                        </a:rPr>
                        <a:t>n</a:t>
                      </a:r>
                      <a:r>
                        <a:rPr lang="en-US" sz="1100" spc="5" dirty="0">
                          <a:effectLst/>
                        </a:rPr>
                        <a:t> o</a:t>
                      </a:r>
                      <a:r>
                        <a:rPr lang="en-US" sz="1100" spc="-10" dirty="0">
                          <a:effectLst/>
                        </a:rPr>
                        <a:t>n</a:t>
                      </a:r>
                      <a:r>
                        <a:rPr lang="en-US" sz="1100" dirty="0">
                          <a:effectLst/>
                        </a:rPr>
                        <a:t>e</a:t>
                      </a:r>
                      <a:r>
                        <a:rPr lang="en-US" sz="1100" spc="-10" dirty="0">
                          <a:effectLst/>
                        </a:rPr>
                        <a:t> </a:t>
                      </a:r>
                      <a:r>
                        <a:rPr lang="en-US" sz="1100" spc="5" dirty="0">
                          <a:effectLst/>
                        </a:rPr>
                        <a:t>lo</a:t>
                      </a:r>
                      <a:r>
                        <a:rPr lang="en-US" sz="1100" spc="-5" dirty="0">
                          <a:effectLst/>
                        </a:rPr>
                        <a:t>c</a:t>
                      </a:r>
                      <a:r>
                        <a:rPr lang="en-US" sz="1100" spc="5" dirty="0">
                          <a:effectLst/>
                        </a:rPr>
                        <a:t>a</a:t>
                      </a:r>
                      <a:r>
                        <a:rPr lang="en-US" sz="1100" dirty="0">
                          <a:effectLst/>
                        </a:rPr>
                        <a:t>t</a:t>
                      </a:r>
                      <a:r>
                        <a:rPr lang="en-US" sz="1100" spc="5" dirty="0">
                          <a:effectLst/>
                        </a:rPr>
                        <a:t>i</a:t>
                      </a:r>
                      <a:r>
                        <a:rPr lang="en-US" sz="1100" spc="-10" dirty="0">
                          <a:effectLst/>
                        </a:rPr>
                        <a:t>o</a:t>
                      </a:r>
                      <a:r>
                        <a:rPr lang="en-US" sz="1100" spc="5" dirty="0">
                          <a:effectLst/>
                        </a:rPr>
                        <a:t>n</a:t>
                      </a:r>
                      <a:r>
                        <a:rPr lang="en-US" sz="11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205" marR="171450" algn="ctr">
                        <a:lnSpc>
                          <a:spcPct val="115000"/>
                        </a:lnSpc>
                        <a:spcBef>
                          <a:spcPts val="18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141881"/>
                  </a:ext>
                </a:extLst>
              </a:tr>
              <a:tr h="200594">
                <a:tc>
                  <a:txBody>
                    <a:bodyPr/>
                    <a:lstStyle/>
                    <a:p>
                      <a:pPr marL="87630" marR="76835" algn="ctr">
                        <a:lnSpc>
                          <a:spcPct val="115000"/>
                        </a:lnSpc>
                        <a:spcBef>
                          <a:spcPts val="155"/>
                        </a:spcBef>
                        <a:spcAft>
                          <a:spcPts val="0"/>
                        </a:spcAft>
                      </a:pPr>
                      <a:r>
                        <a:rPr lang="en-US" sz="9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227965">
                        <a:lnSpc>
                          <a:spcPct val="100000"/>
                        </a:lnSpc>
                        <a:spcBef>
                          <a:spcPts val="155"/>
                        </a:spcBef>
                        <a:spcAft>
                          <a:spcPts val="0"/>
                        </a:spcAft>
                      </a:pPr>
                      <a:r>
                        <a:rPr lang="en-US" sz="1100" dirty="0">
                          <a:effectLst/>
                        </a:rPr>
                        <a:t>W</a:t>
                      </a:r>
                      <a:r>
                        <a:rPr lang="en-US" sz="1100" spc="5" dirty="0">
                          <a:effectLst/>
                        </a:rPr>
                        <a:t>ha</a:t>
                      </a:r>
                      <a:r>
                        <a:rPr lang="en-US" sz="1100" dirty="0">
                          <a:effectLst/>
                        </a:rPr>
                        <a:t>t </a:t>
                      </a:r>
                      <a:r>
                        <a:rPr lang="en-US" sz="1100" spc="5" dirty="0">
                          <a:effectLst/>
                        </a:rPr>
                        <a:t>i</a:t>
                      </a:r>
                      <a:r>
                        <a:rPr lang="en-US" sz="1100" dirty="0">
                          <a:effectLst/>
                        </a:rPr>
                        <a:t>s</a:t>
                      </a:r>
                      <a:r>
                        <a:rPr lang="en-US" sz="1100" spc="5" dirty="0">
                          <a:effectLst/>
                        </a:rPr>
                        <a:t> </a:t>
                      </a:r>
                      <a:r>
                        <a:rPr lang="en-US" sz="1100" spc="-10" dirty="0">
                          <a:effectLst/>
                        </a:rPr>
                        <a:t>t</a:t>
                      </a:r>
                      <a:r>
                        <a:rPr lang="en-US" sz="1100" dirty="0">
                          <a:effectLst/>
                        </a:rPr>
                        <a:t>he</a:t>
                      </a:r>
                      <a:r>
                        <a:rPr lang="en-US" sz="1100" spc="5" dirty="0">
                          <a:effectLst/>
                        </a:rPr>
                        <a:t> </a:t>
                      </a:r>
                      <a:r>
                        <a:rPr lang="en-US" sz="1100" spc="-5" dirty="0">
                          <a:effectLst/>
                        </a:rPr>
                        <a:t>m</a:t>
                      </a:r>
                      <a:r>
                        <a:rPr lang="en-US" sz="1100" spc="5" dirty="0">
                          <a:effectLst/>
                        </a:rPr>
                        <a:t>ax</a:t>
                      </a:r>
                      <a:r>
                        <a:rPr lang="en-US" sz="1100" dirty="0">
                          <a:effectLst/>
                        </a:rPr>
                        <a:t>i</a:t>
                      </a:r>
                      <a:r>
                        <a:rPr lang="en-US" sz="1100" spc="-5" dirty="0">
                          <a:effectLst/>
                        </a:rPr>
                        <a:t>m</a:t>
                      </a:r>
                      <a:r>
                        <a:rPr lang="en-US" sz="1100" dirty="0">
                          <a:effectLst/>
                        </a:rPr>
                        <a:t>um</a:t>
                      </a:r>
                      <a:r>
                        <a:rPr lang="en-US" sz="1100" spc="5" dirty="0">
                          <a:effectLst/>
                        </a:rPr>
                        <a:t> n</a:t>
                      </a:r>
                      <a:r>
                        <a:rPr lang="en-US" sz="1100" spc="-10" dirty="0">
                          <a:effectLst/>
                        </a:rPr>
                        <a:t>u</a:t>
                      </a:r>
                      <a:r>
                        <a:rPr lang="en-US" sz="1100" spc="5" dirty="0">
                          <a:effectLst/>
                        </a:rPr>
                        <a:t>m</a:t>
                      </a:r>
                      <a:r>
                        <a:rPr lang="en-US" sz="1100" spc="-10" dirty="0">
                          <a:effectLst/>
                        </a:rPr>
                        <a:t>b</a:t>
                      </a:r>
                      <a:r>
                        <a:rPr lang="en-US" sz="1100" spc="5" dirty="0">
                          <a:effectLst/>
                        </a:rPr>
                        <a:t>e</a:t>
                      </a:r>
                      <a:r>
                        <a:rPr lang="en-US" sz="1100" dirty="0">
                          <a:effectLst/>
                        </a:rPr>
                        <a:t>r</a:t>
                      </a:r>
                      <a:r>
                        <a:rPr lang="en-US" sz="1100" spc="15" dirty="0">
                          <a:effectLst/>
                        </a:rPr>
                        <a:t> </a:t>
                      </a:r>
                      <a:r>
                        <a:rPr lang="en-US" sz="1100" dirty="0">
                          <a:effectLst/>
                        </a:rPr>
                        <a:t>of</a:t>
                      </a:r>
                      <a:r>
                        <a:rPr lang="en-US" sz="1100" spc="5" dirty="0">
                          <a:effectLst/>
                        </a:rPr>
                        <a:t> ca</a:t>
                      </a:r>
                      <a:r>
                        <a:rPr lang="en-US" sz="1100" spc="-10" dirty="0">
                          <a:effectLst/>
                        </a:rPr>
                        <a:t>l</a:t>
                      </a:r>
                      <a:r>
                        <a:rPr lang="en-US" sz="1100" dirty="0">
                          <a:effectLst/>
                        </a:rPr>
                        <a:t>ls</a:t>
                      </a:r>
                      <a:r>
                        <a:rPr lang="en-US" sz="1100" spc="15" dirty="0">
                          <a:effectLst/>
                        </a:rPr>
                        <a:t> </a:t>
                      </a:r>
                      <a:r>
                        <a:rPr lang="en-US" sz="1100" spc="-30" dirty="0">
                          <a:effectLst/>
                        </a:rPr>
                        <a:t>y</a:t>
                      </a:r>
                      <a:r>
                        <a:rPr lang="en-US" sz="1100" dirty="0">
                          <a:effectLst/>
                        </a:rPr>
                        <a:t>o</a:t>
                      </a:r>
                      <a:r>
                        <a:rPr lang="en-US" sz="1100" spc="5" dirty="0">
                          <a:effectLst/>
                        </a:rPr>
                        <a:t>u</a:t>
                      </a:r>
                      <a:r>
                        <a:rPr lang="en-US" sz="1100" dirty="0">
                          <a:effectLst/>
                        </a:rPr>
                        <a:t>r p</a:t>
                      </a:r>
                      <a:r>
                        <a:rPr lang="en-US" sz="1100" spc="5" dirty="0">
                          <a:effectLst/>
                        </a:rPr>
                        <a:t>h</a:t>
                      </a:r>
                      <a:r>
                        <a:rPr lang="en-US" sz="1100" dirty="0">
                          <a:effectLst/>
                        </a:rPr>
                        <a:t>o</a:t>
                      </a:r>
                      <a:r>
                        <a:rPr lang="en-US" sz="1100" spc="5" dirty="0">
                          <a:effectLst/>
                        </a:rPr>
                        <a:t>n</a:t>
                      </a:r>
                      <a:r>
                        <a:rPr lang="en-US" sz="1100" dirty="0">
                          <a:effectLst/>
                        </a:rPr>
                        <a:t>e</a:t>
                      </a:r>
                      <a:r>
                        <a:rPr lang="en-US" sz="1100" spc="5" dirty="0">
                          <a:effectLst/>
                        </a:rPr>
                        <a:t> </a:t>
                      </a:r>
                      <a:r>
                        <a:rPr lang="en-US" sz="1100" spc="15" dirty="0">
                          <a:effectLst/>
                        </a:rPr>
                        <a:t>s</a:t>
                      </a:r>
                      <a:r>
                        <a:rPr lang="en-US" sz="1100" spc="-45" dirty="0">
                          <a:effectLst/>
                        </a:rPr>
                        <a:t>y</a:t>
                      </a:r>
                      <a:r>
                        <a:rPr lang="en-US" sz="1100" spc="5" dirty="0">
                          <a:effectLst/>
                        </a:rPr>
                        <a:t>s</a:t>
                      </a:r>
                      <a:r>
                        <a:rPr lang="en-US" sz="1100" dirty="0">
                          <a:effectLst/>
                        </a:rPr>
                        <a:t>t</a:t>
                      </a:r>
                      <a:r>
                        <a:rPr lang="en-US" sz="1100" spc="15" dirty="0">
                          <a:effectLst/>
                        </a:rPr>
                        <a:t>e</a:t>
                      </a:r>
                      <a:r>
                        <a:rPr lang="en-US" sz="1100" dirty="0">
                          <a:effectLst/>
                        </a:rPr>
                        <a:t>m</a:t>
                      </a:r>
                      <a:r>
                        <a:rPr lang="en-US" sz="1100" spc="5" dirty="0">
                          <a:effectLst/>
                        </a:rPr>
                        <a:t> ca</a:t>
                      </a:r>
                      <a:r>
                        <a:rPr lang="en-US" sz="1100" dirty="0">
                          <a:effectLst/>
                        </a:rPr>
                        <a:t>n</a:t>
                      </a:r>
                      <a:r>
                        <a:rPr lang="en-US" sz="1100" spc="5" dirty="0">
                          <a:effectLst/>
                        </a:rPr>
                        <a:t> </a:t>
                      </a:r>
                      <a:r>
                        <a:rPr lang="en-US" sz="1100" dirty="0">
                          <a:effectLst/>
                        </a:rPr>
                        <a:t>r</a:t>
                      </a:r>
                      <a:r>
                        <a:rPr lang="en-US" sz="1100" spc="-10" dirty="0">
                          <a:effectLst/>
                        </a:rPr>
                        <a:t>e</a:t>
                      </a:r>
                      <a:r>
                        <a:rPr lang="en-US" sz="1100" spc="5" dirty="0">
                          <a:effectLst/>
                        </a:rPr>
                        <a:t>ce</a:t>
                      </a:r>
                      <a:r>
                        <a:rPr lang="en-US" sz="1100" dirty="0">
                          <a:effectLst/>
                        </a:rPr>
                        <a:t>i</a:t>
                      </a:r>
                      <a:r>
                        <a:rPr lang="en-US" sz="1100" spc="-5" dirty="0">
                          <a:effectLst/>
                        </a:rPr>
                        <a:t>v</a:t>
                      </a:r>
                      <a:r>
                        <a:rPr lang="en-US" sz="1100" dirty="0">
                          <a:effectLst/>
                        </a:rPr>
                        <a:t>e</a:t>
                      </a:r>
                      <a:r>
                        <a:rPr lang="en-US" sz="1100" spc="5" dirty="0">
                          <a:effectLst/>
                        </a:rPr>
                        <a:t> a</a:t>
                      </a:r>
                      <a:r>
                        <a:rPr lang="en-US" sz="1100" dirty="0">
                          <a:effectLst/>
                        </a:rPr>
                        <a:t>t </a:t>
                      </a:r>
                      <a:r>
                        <a:rPr lang="en-US" sz="1100" spc="-10" dirty="0">
                          <a:effectLst/>
                        </a:rPr>
                        <a:t>t</a:t>
                      </a:r>
                      <a:r>
                        <a:rPr lang="en-US" sz="1100" dirty="0">
                          <a:effectLst/>
                        </a:rPr>
                        <a:t>he </a:t>
                      </a:r>
                      <a:r>
                        <a:rPr lang="en-US" sz="1100" spc="5" dirty="0">
                          <a:effectLst/>
                        </a:rPr>
                        <a:t>sam</a:t>
                      </a:r>
                      <a:r>
                        <a:rPr lang="en-US" sz="1100" dirty="0">
                          <a:effectLst/>
                        </a:rPr>
                        <a:t>e</a:t>
                      </a:r>
                      <a:r>
                        <a:rPr lang="en-US" sz="1100" spc="5" dirty="0">
                          <a:effectLst/>
                        </a:rPr>
                        <a:t> </a:t>
                      </a:r>
                      <a:r>
                        <a:rPr lang="en-US" sz="1100" spc="-10" dirty="0">
                          <a:effectLst/>
                        </a:rPr>
                        <a:t>t</a:t>
                      </a:r>
                      <a:r>
                        <a:rPr lang="en-US" sz="1100" dirty="0">
                          <a:effectLst/>
                        </a:rPr>
                        <a:t>i</a:t>
                      </a:r>
                      <a:r>
                        <a:rPr lang="en-US" sz="1100" spc="5" dirty="0">
                          <a:effectLst/>
                        </a:rPr>
                        <a:t>me</a:t>
                      </a:r>
                      <a:r>
                        <a:rPr lang="en-US" sz="11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205" marR="171450" algn="ctr">
                        <a:lnSpc>
                          <a:spcPct val="115000"/>
                        </a:lnSpc>
                        <a:spcBef>
                          <a:spcPts val="18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4671225"/>
                  </a:ext>
                </a:extLst>
              </a:tr>
              <a:tr h="231087">
                <a:tc>
                  <a:txBody>
                    <a:bodyPr/>
                    <a:lstStyle/>
                    <a:p>
                      <a:pPr marL="87630" marR="76835" algn="ctr">
                        <a:lnSpc>
                          <a:spcPct val="115000"/>
                        </a:lnSpc>
                        <a:spcBef>
                          <a:spcPts val="170"/>
                        </a:spcBef>
                        <a:spcAft>
                          <a:spcPts val="0"/>
                        </a:spcAft>
                      </a:pPr>
                      <a:r>
                        <a:rPr lang="en-US" sz="9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0">
                        <a:lnSpc>
                          <a:spcPct val="115000"/>
                        </a:lnSpc>
                        <a:spcBef>
                          <a:spcPts val="170"/>
                        </a:spcBef>
                        <a:spcAft>
                          <a:spcPts val="0"/>
                        </a:spcAft>
                      </a:pPr>
                      <a:r>
                        <a:rPr lang="en-US" sz="1100" dirty="0">
                          <a:effectLst/>
                        </a:rPr>
                        <a:t>Do</a:t>
                      </a:r>
                      <a:r>
                        <a:rPr lang="en-US" sz="1100" spc="5" dirty="0">
                          <a:effectLst/>
                        </a:rPr>
                        <a:t>e</a:t>
                      </a:r>
                      <a:r>
                        <a:rPr lang="en-US" sz="1100" dirty="0">
                          <a:effectLst/>
                        </a:rPr>
                        <a:t>s</a:t>
                      </a:r>
                      <a:r>
                        <a:rPr lang="en-US" sz="1100" spc="15" dirty="0">
                          <a:effectLst/>
                        </a:rPr>
                        <a:t> </a:t>
                      </a:r>
                      <a:r>
                        <a:rPr lang="en-US" sz="1100" spc="-30" dirty="0">
                          <a:effectLst/>
                        </a:rPr>
                        <a:t>y</a:t>
                      </a:r>
                      <a:r>
                        <a:rPr lang="en-US" sz="1100" dirty="0">
                          <a:effectLst/>
                        </a:rPr>
                        <a:t>o</a:t>
                      </a:r>
                      <a:r>
                        <a:rPr lang="en-US" sz="1100" spc="5" dirty="0">
                          <a:effectLst/>
                        </a:rPr>
                        <a:t>u</a:t>
                      </a:r>
                      <a:r>
                        <a:rPr lang="en-US" sz="1100" dirty="0">
                          <a:effectLst/>
                        </a:rPr>
                        <a:t>r p</a:t>
                      </a:r>
                      <a:r>
                        <a:rPr lang="en-US" sz="1100" spc="5" dirty="0">
                          <a:effectLst/>
                        </a:rPr>
                        <a:t>h</a:t>
                      </a:r>
                      <a:r>
                        <a:rPr lang="en-US" sz="1100" dirty="0">
                          <a:effectLst/>
                        </a:rPr>
                        <a:t>o</a:t>
                      </a:r>
                      <a:r>
                        <a:rPr lang="en-US" sz="1100" spc="5" dirty="0">
                          <a:effectLst/>
                        </a:rPr>
                        <a:t>n</a:t>
                      </a:r>
                      <a:r>
                        <a:rPr lang="en-US" sz="1100" dirty="0">
                          <a:effectLst/>
                        </a:rPr>
                        <a:t>e</a:t>
                      </a:r>
                      <a:r>
                        <a:rPr lang="en-US" sz="1100" spc="5" dirty="0">
                          <a:effectLst/>
                        </a:rPr>
                        <a:t> </a:t>
                      </a:r>
                      <a:r>
                        <a:rPr lang="en-US" sz="1100" spc="15" dirty="0">
                          <a:effectLst/>
                        </a:rPr>
                        <a:t>s</a:t>
                      </a:r>
                      <a:r>
                        <a:rPr lang="en-US" sz="1100" spc="-30" dirty="0">
                          <a:effectLst/>
                        </a:rPr>
                        <a:t>y</a:t>
                      </a:r>
                      <a:r>
                        <a:rPr lang="en-US" sz="1100" spc="5" dirty="0">
                          <a:effectLst/>
                        </a:rPr>
                        <a:t>s</a:t>
                      </a:r>
                      <a:r>
                        <a:rPr lang="en-US" sz="1100" dirty="0">
                          <a:effectLst/>
                        </a:rPr>
                        <a:t>t</a:t>
                      </a:r>
                      <a:r>
                        <a:rPr lang="en-US" sz="1100" spc="5" dirty="0">
                          <a:effectLst/>
                        </a:rPr>
                        <a:t>e</a:t>
                      </a:r>
                      <a:r>
                        <a:rPr lang="en-US" sz="1100" dirty="0">
                          <a:effectLst/>
                        </a:rPr>
                        <a:t>m</a:t>
                      </a:r>
                      <a:r>
                        <a:rPr lang="en-US" sz="1100" spc="5" dirty="0">
                          <a:effectLst/>
                        </a:rPr>
                        <a:t> h</a:t>
                      </a:r>
                      <a:r>
                        <a:rPr lang="en-US" sz="1100" spc="-10" dirty="0">
                          <a:effectLst/>
                        </a:rPr>
                        <a:t>av</a:t>
                      </a:r>
                      <a:r>
                        <a:rPr lang="en-US" sz="1100" dirty="0">
                          <a:effectLst/>
                        </a:rPr>
                        <a:t>e</a:t>
                      </a:r>
                      <a:r>
                        <a:rPr lang="en-US" sz="1100" spc="5" dirty="0">
                          <a:effectLst/>
                        </a:rPr>
                        <a:t> </a:t>
                      </a:r>
                      <a:r>
                        <a:rPr lang="en-US" sz="1100" dirty="0">
                          <a:effectLst/>
                        </a:rPr>
                        <a:t>t</a:t>
                      </a:r>
                      <a:r>
                        <a:rPr lang="en-US" sz="1100" spc="5" dirty="0">
                          <a:effectLst/>
                        </a:rPr>
                        <a:t>h</a:t>
                      </a:r>
                      <a:r>
                        <a:rPr lang="en-US" sz="1100" dirty="0">
                          <a:effectLst/>
                        </a:rPr>
                        <a:t>e</a:t>
                      </a:r>
                      <a:r>
                        <a:rPr lang="en-US" sz="1100" spc="5" dirty="0">
                          <a:effectLst/>
                        </a:rPr>
                        <a:t> ca</a:t>
                      </a:r>
                      <a:r>
                        <a:rPr lang="en-US" sz="1100" dirty="0">
                          <a:effectLst/>
                        </a:rPr>
                        <a:t>p</a:t>
                      </a:r>
                      <a:r>
                        <a:rPr lang="en-US" sz="1100" spc="-5" dirty="0">
                          <a:effectLst/>
                        </a:rPr>
                        <a:t>a</a:t>
                      </a:r>
                      <a:r>
                        <a:rPr lang="en-US" sz="1100" spc="5" dirty="0">
                          <a:effectLst/>
                        </a:rPr>
                        <a:t>c</a:t>
                      </a:r>
                      <a:r>
                        <a:rPr lang="en-US" sz="1100" dirty="0">
                          <a:effectLst/>
                        </a:rPr>
                        <a:t>i</a:t>
                      </a:r>
                      <a:r>
                        <a:rPr lang="en-US" sz="1100" spc="15" dirty="0">
                          <a:effectLst/>
                        </a:rPr>
                        <a:t>t</a:t>
                      </a:r>
                      <a:r>
                        <a:rPr lang="en-US" sz="1100" dirty="0">
                          <a:effectLst/>
                        </a:rPr>
                        <a:t>y</a:t>
                      </a:r>
                      <a:r>
                        <a:rPr lang="en-US" sz="1100" spc="-30" dirty="0">
                          <a:effectLst/>
                        </a:rPr>
                        <a:t> </a:t>
                      </a:r>
                      <a:r>
                        <a:rPr lang="en-US" sz="1100" dirty="0">
                          <a:effectLst/>
                        </a:rPr>
                        <a:t>f</a:t>
                      </a:r>
                      <a:r>
                        <a:rPr lang="en-US" sz="1100" spc="5" dirty="0">
                          <a:effectLst/>
                        </a:rPr>
                        <a:t>o</a:t>
                      </a:r>
                      <a:r>
                        <a:rPr lang="en-US" sz="1100" dirty="0">
                          <a:effectLst/>
                        </a:rPr>
                        <a:t>r </a:t>
                      </a:r>
                      <a:r>
                        <a:rPr lang="en-US" sz="1100" spc="-10" dirty="0">
                          <a:effectLst/>
                        </a:rPr>
                        <a:t>v</a:t>
                      </a:r>
                      <a:r>
                        <a:rPr lang="en-US" sz="1100" dirty="0">
                          <a:effectLst/>
                        </a:rPr>
                        <a:t>o</a:t>
                      </a:r>
                      <a:r>
                        <a:rPr lang="en-US" sz="1100" spc="5" dirty="0">
                          <a:effectLst/>
                        </a:rPr>
                        <a:t>ic</a:t>
                      </a:r>
                      <a:r>
                        <a:rPr lang="en-US" sz="1100" dirty="0">
                          <a:effectLst/>
                        </a:rPr>
                        <a:t>e</a:t>
                      </a:r>
                      <a:r>
                        <a:rPr lang="en-US" sz="1100" spc="5" dirty="0">
                          <a:effectLst/>
                        </a:rPr>
                        <a:t> ma</a:t>
                      </a:r>
                      <a:r>
                        <a:rPr lang="en-US" sz="1100" spc="-10" dirty="0">
                          <a:effectLst/>
                        </a:rPr>
                        <a:t>i</a:t>
                      </a:r>
                      <a:r>
                        <a:rPr lang="en-US" sz="1100" dirty="0">
                          <a:effectLst/>
                        </a:rPr>
                        <a:t>l</a:t>
                      </a:r>
                      <a:r>
                        <a:rPr lang="en-US" sz="1100" spc="5" dirty="0">
                          <a:effectLst/>
                        </a:rPr>
                        <a:t> </a:t>
                      </a:r>
                      <a:r>
                        <a:rPr lang="en-US" sz="1100" dirty="0">
                          <a:effectLst/>
                        </a:rPr>
                        <a:t>for </a:t>
                      </a:r>
                      <a:r>
                        <a:rPr lang="en-US" sz="1100" spc="5" dirty="0">
                          <a:effectLst/>
                        </a:rPr>
                        <a:t>i</a:t>
                      </a:r>
                      <a:r>
                        <a:rPr lang="en-US" sz="1100" dirty="0">
                          <a:effectLst/>
                        </a:rPr>
                        <a:t>nt</a:t>
                      </a:r>
                      <a:r>
                        <a:rPr lang="en-US" sz="1100" spc="5" dirty="0">
                          <a:effectLst/>
                        </a:rPr>
                        <a:t>a</a:t>
                      </a:r>
                      <a:r>
                        <a:rPr lang="en-US" sz="1100" spc="-10" dirty="0">
                          <a:effectLst/>
                        </a:rPr>
                        <a:t>k</a:t>
                      </a:r>
                      <a:r>
                        <a:rPr lang="en-US" sz="1100" dirty="0">
                          <a:effectLst/>
                        </a:rPr>
                        <a:t>e</a:t>
                      </a:r>
                      <a:r>
                        <a:rPr lang="en-US" sz="1100" spc="5" dirty="0">
                          <a:effectLst/>
                        </a:rPr>
                        <a:t> c</a:t>
                      </a:r>
                      <a:r>
                        <a:rPr lang="en-US" sz="1100" spc="-10" dirty="0">
                          <a:effectLst/>
                        </a:rPr>
                        <a:t>a</a:t>
                      </a:r>
                      <a:r>
                        <a:rPr lang="en-US" sz="1100" dirty="0">
                          <a:effectLst/>
                        </a:rPr>
                        <a:t>l</a:t>
                      </a:r>
                      <a:r>
                        <a:rPr lang="en-US" sz="1100" spc="5" dirty="0">
                          <a:effectLst/>
                        </a:rPr>
                        <a:t>ls</a:t>
                      </a:r>
                      <a:r>
                        <a:rPr lang="en-US" sz="11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205" marR="171450" algn="ctr">
                        <a:lnSpc>
                          <a:spcPct val="115000"/>
                        </a:lnSpc>
                        <a:spcBef>
                          <a:spcPts val="195"/>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404278"/>
                  </a:ext>
                </a:extLst>
              </a:tr>
              <a:tr h="347931">
                <a:tc>
                  <a:txBody>
                    <a:bodyPr/>
                    <a:lstStyle/>
                    <a:p>
                      <a:pPr marL="87630" marR="76835" algn="ctr">
                        <a:lnSpc>
                          <a:spcPct val="115000"/>
                        </a:lnSpc>
                        <a:spcBef>
                          <a:spcPts val="155"/>
                        </a:spcBef>
                        <a:spcAft>
                          <a:spcPts val="0"/>
                        </a:spcAft>
                      </a:pPr>
                      <a:r>
                        <a:rPr lang="en-US" sz="9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667385">
                        <a:lnSpc>
                          <a:spcPct val="100000"/>
                        </a:lnSpc>
                        <a:spcBef>
                          <a:spcPts val="155"/>
                        </a:spcBef>
                        <a:spcAft>
                          <a:spcPts val="0"/>
                        </a:spcAft>
                      </a:pPr>
                      <a:r>
                        <a:rPr lang="en-US" sz="1100" dirty="0">
                          <a:effectLst/>
                        </a:rPr>
                        <a:t>Do</a:t>
                      </a:r>
                      <a:r>
                        <a:rPr lang="en-US" sz="1100" spc="5" dirty="0">
                          <a:effectLst/>
                        </a:rPr>
                        <a:t>e</a:t>
                      </a:r>
                      <a:r>
                        <a:rPr lang="en-US" sz="1100" dirty="0">
                          <a:effectLst/>
                        </a:rPr>
                        <a:t>s</a:t>
                      </a:r>
                      <a:r>
                        <a:rPr lang="en-US" sz="1100" spc="15" dirty="0">
                          <a:effectLst/>
                        </a:rPr>
                        <a:t> </a:t>
                      </a:r>
                      <a:r>
                        <a:rPr lang="en-US" sz="1100" spc="-30" dirty="0">
                          <a:effectLst/>
                        </a:rPr>
                        <a:t>y</a:t>
                      </a:r>
                      <a:r>
                        <a:rPr lang="en-US" sz="1100" dirty="0">
                          <a:effectLst/>
                        </a:rPr>
                        <a:t>o</a:t>
                      </a:r>
                      <a:r>
                        <a:rPr lang="en-US" sz="1100" spc="5" dirty="0">
                          <a:effectLst/>
                        </a:rPr>
                        <a:t>u</a:t>
                      </a:r>
                      <a:r>
                        <a:rPr lang="en-US" sz="1100" dirty="0">
                          <a:effectLst/>
                        </a:rPr>
                        <a:t>r p</a:t>
                      </a:r>
                      <a:r>
                        <a:rPr lang="en-US" sz="1100" spc="5" dirty="0">
                          <a:effectLst/>
                        </a:rPr>
                        <a:t>h</a:t>
                      </a:r>
                      <a:r>
                        <a:rPr lang="en-US" sz="1100" dirty="0">
                          <a:effectLst/>
                        </a:rPr>
                        <a:t>o</a:t>
                      </a:r>
                      <a:r>
                        <a:rPr lang="en-US" sz="1100" spc="5" dirty="0">
                          <a:effectLst/>
                        </a:rPr>
                        <a:t>n</a:t>
                      </a:r>
                      <a:r>
                        <a:rPr lang="en-US" sz="1100" dirty="0">
                          <a:effectLst/>
                        </a:rPr>
                        <a:t>e</a:t>
                      </a:r>
                      <a:r>
                        <a:rPr lang="en-US" sz="1100" spc="5" dirty="0">
                          <a:effectLst/>
                        </a:rPr>
                        <a:t> </a:t>
                      </a:r>
                      <a:r>
                        <a:rPr lang="en-US" sz="1100" spc="15" dirty="0">
                          <a:effectLst/>
                        </a:rPr>
                        <a:t>s</a:t>
                      </a:r>
                      <a:r>
                        <a:rPr lang="en-US" sz="1100" spc="-30" dirty="0">
                          <a:effectLst/>
                        </a:rPr>
                        <a:t>y</a:t>
                      </a:r>
                      <a:r>
                        <a:rPr lang="en-US" sz="1100" spc="5" dirty="0">
                          <a:effectLst/>
                        </a:rPr>
                        <a:t>s</a:t>
                      </a:r>
                      <a:r>
                        <a:rPr lang="en-US" sz="1100" dirty="0">
                          <a:effectLst/>
                        </a:rPr>
                        <a:t>t</a:t>
                      </a:r>
                      <a:r>
                        <a:rPr lang="en-US" sz="1100" spc="5" dirty="0">
                          <a:effectLst/>
                        </a:rPr>
                        <a:t>e</a:t>
                      </a:r>
                      <a:r>
                        <a:rPr lang="en-US" sz="1100" dirty="0">
                          <a:effectLst/>
                        </a:rPr>
                        <a:t>m</a:t>
                      </a:r>
                      <a:r>
                        <a:rPr lang="en-US" sz="1100" spc="5" dirty="0">
                          <a:effectLst/>
                        </a:rPr>
                        <a:t> h</a:t>
                      </a:r>
                      <a:r>
                        <a:rPr lang="en-US" sz="1100" spc="-10" dirty="0">
                          <a:effectLst/>
                        </a:rPr>
                        <a:t>av</a:t>
                      </a:r>
                      <a:r>
                        <a:rPr lang="en-US" sz="1100" dirty="0">
                          <a:effectLst/>
                        </a:rPr>
                        <a:t>e</a:t>
                      </a:r>
                      <a:r>
                        <a:rPr lang="en-US" sz="1100" spc="5" dirty="0">
                          <a:effectLst/>
                        </a:rPr>
                        <a:t> </a:t>
                      </a:r>
                      <a:r>
                        <a:rPr lang="en-US" sz="1100" dirty="0">
                          <a:effectLst/>
                        </a:rPr>
                        <a:t>t</a:t>
                      </a:r>
                      <a:r>
                        <a:rPr lang="en-US" sz="1100" spc="5" dirty="0">
                          <a:effectLst/>
                        </a:rPr>
                        <a:t>h</a:t>
                      </a:r>
                      <a:r>
                        <a:rPr lang="en-US" sz="1100" dirty="0">
                          <a:effectLst/>
                        </a:rPr>
                        <a:t>e</a:t>
                      </a:r>
                      <a:r>
                        <a:rPr lang="en-US" sz="1100" spc="5" dirty="0">
                          <a:effectLst/>
                        </a:rPr>
                        <a:t> ca</a:t>
                      </a:r>
                      <a:r>
                        <a:rPr lang="en-US" sz="1100" dirty="0">
                          <a:effectLst/>
                        </a:rPr>
                        <a:t>p</a:t>
                      </a:r>
                      <a:r>
                        <a:rPr lang="en-US" sz="1100" spc="-5" dirty="0">
                          <a:effectLst/>
                        </a:rPr>
                        <a:t>a</a:t>
                      </a:r>
                      <a:r>
                        <a:rPr lang="en-US" sz="1100" spc="5" dirty="0">
                          <a:effectLst/>
                        </a:rPr>
                        <a:t>c</a:t>
                      </a:r>
                      <a:r>
                        <a:rPr lang="en-US" sz="1100" dirty="0">
                          <a:effectLst/>
                        </a:rPr>
                        <a:t>i</a:t>
                      </a:r>
                      <a:r>
                        <a:rPr lang="en-US" sz="1100" spc="15" dirty="0">
                          <a:effectLst/>
                        </a:rPr>
                        <a:t>t</a:t>
                      </a:r>
                      <a:r>
                        <a:rPr lang="en-US" sz="1100" dirty="0">
                          <a:effectLst/>
                        </a:rPr>
                        <a:t>y</a:t>
                      </a:r>
                      <a:r>
                        <a:rPr lang="en-US" sz="1100" spc="-30" dirty="0">
                          <a:effectLst/>
                        </a:rPr>
                        <a:t> </a:t>
                      </a:r>
                      <a:r>
                        <a:rPr lang="en-US" sz="1100" dirty="0">
                          <a:effectLst/>
                        </a:rPr>
                        <a:t>f</a:t>
                      </a:r>
                      <a:r>
                        <a:rPr lang="en-US" sz="1100" spc="5" dirty="0">
                          <a:effectLst/>
                        </a:rPr>
                        <a:t>o</a:t>
                      </a:r>
                      <a:r>
                        <a:rPr lang="en-US" sz="1100" dirty="0">
                          <a:effectLst/>
                        </a:rPr>
                        <a:t>r </a:t>
                      </a:r>
                      <a:r>
                        <a:rPr lang="en-US" sz="1100" spc="5" dirty="0">
                          <a:effectLst/>
                        </a:rPr>
                        <a:t>a</a:t>
                      </a:r>
                      <a:r>
                        <a:rPr lang="en-US" sz="1100" dirty="0">
                          <a:effectLst/>
                        </a:rPr>
                        <a:t>ut</a:t>
                      </a:r>
                      <a:r>
                        <a:rPr lang="en-US" sz="1100" spc="5" dirty="0">
                          <a:effectLst/>
                        </a:rPr>
                        <a:t>oma</a:t>
                      </a:r>
                      <a:r>
                        <a:rPr lang="en-US" sz="1100" dirty="0">
                          <a:effectLst/>
                        </a:rPr>
                        <a:t>t</a:t>
                      </a:r>
                      <a:r>
                        <a:rPr lang="en-US" sz="1100" spc="-10" dirty="0">
                          <a:effectLst/>
                        </a:rPr>
                        <a:t>e</a:t>
                      </a:r>
                      <a:r>
                        <a:rPr lang="en-US" sz="1100" dirty="0">
                          <a:effectLst/>
                        </a:rPr>
                        <a:t>d</a:t>
                      </a:r>
                      <a:r>
                        <a:rPr lang="en-US" sz="1100" spc="5" dirty="0">
                          <a:effectLst/>
                        </a:rPr>
                        <a:t> a</a:t>
                      </a:r>
                      <a:r>
                        <a:rPr lang="en-US" sz="1100" dirty="0">
                          <a:effectLst/>
                        </a:rPr>
                        <a:t>tt</a:t>
                      </a:r>
                      <a:r>
                        <a:rPr lang="en-US" sz="1100" spc="5" dirty="0">
                          <a:effectLst/>
                        </a:rPr>
                        <a:t>e</a:t>
                      </a:r>
                      <a:r>
                        <a:rPr lang="en-US" sz="1100" dirty="0">
                          <a:effectLst/>
                        </a:rPr>
                        <a:t>n</a:t>
                      </a:r>
                      <a:r>
                        <a:rPr lang="en-US" sz="1100" spc="-10" dirty="0">
                          <a:effectLst/>
                        </a:rPr>
                        <a:t>d</a:t>
                      </a:r>
                      <a:r>
                        <a:rPr lang="en-US" sz="1100" spc="5" dirty="0">
                          <a:effectLst/>
                        </a:rPr>
                        <a:t>a</a:t>
                      </a:r>
                      <a:r>
                        <a:rPr lang="en-US" sz="1100" dirty="0">
                          <a:effectLst/>
                        </a:rPr>
                        <a:t>nt t</a:t>
                      </a:r>
                      <a:r>
                        <a:rPr lang="en-US" sz="1100" spc="5" dirty="0">
                          <a:effectLst/>
                        </a:rPr>
                        <a:t>ec</a:t>
                      </a:r>
                      <a:r>
                        <a:rPr lang="en-US" sz="1100" dirty="0">
                          <a:effectLst/>
                        </a:rPr>
                        <a:t>h</a:t>
                      </a:r>
                      <a:r>
                        <a:rPr lang="en-US" sz="1100" spc="5" dirty="0">
                          <a:effectLst/>
                        </a:rPr>
                        <a:t>n</a:t>
                      </a:r>
                      <a:r>
                        <a:rPr lang="en-US" sz="1100" dirty="0">
                          <a:effectLst/>
                        </a:rPr>
                        <a:t>o</a:t>
                      </a:r>
                      <a:r>
                        <a:rPr lang="en-US" sz="1100" spc="5" dirty="0">
                          <a:effectLst/>
                        </a:rPr>
                        <a:t>l</a:t>
                      </a:r>
                      <a:r>
                        <a:rPr lang="en-US" sz="1100" spc="-10" dirty="0">
                          <a:effectLst/>
                        </a:rPr>
                        <a:t>o</a:t>
                      </a:r>
                      <a:r>
                        <a:rPr lang="en-US" sz="1100" spc="15" dirty="0">
                          <a:effectLst/>
                        </a:rPr>
                        <a:t>g</a:t>
                      </a:r>
                      <a:r>
                        <a:rPr lang="en-US" sz="1100" dirty="0">
                          <a:effectLst/>
                        </a:rPr>
                        <a:t>y</a:t>
                      </a:r>
                      <a:r>
                        <a:rPr lang="en-US" sz="1100" spc="-30" dirty="0">
                          <a:effectLst/>
                        </a:rPr>
                        <a:t> </a:t>
                      </a:r>
                      <a:r>
                        <a:rPr lang="en-US" sz="1100" dirty="0">
                          <a:effectLst/>
                        </a:rPr>
                        <a:t>f</a:t>
                      </a:r>
                      <a:r>
                        <a:rPr lang="en-US" sz="1100" spc="5" dirty="0">
                          <a:effectLst/>
                        </a:rPr>
                        <a:t>o</a:t>
                      </a:r>
                      <a:r>
                        <a:rPr lang="en-US" sz="1100" dirty="0">
                          <a:effectLst/>
                        </a:rPr>
                        <a:t>r i</a:t>
                      </a:r>
                      <a:r>
                        <a:rPr lang="en-US" sz="1100" spc="5" dirty="0">
                          <a:effectLst/>
                        </a:rPr>
                        <a:t>n</a:t>
                      </a:r>
                      <a:r>
                        <a:rPr lang="en-US" sz="1100" dirty="0">
                          <a:effectLst/>
                        </a:rPr>
                        <a:t>t</a:t>
                      </a:r>
                      <a:r>
                        <a:rPr lang="en-US" sz="1100" spc="5" dirty="0">
                          <a:effectLst/>
                        </a:rPr>
                        <a:t>ake</a:t>
                      </a:r>
                      <a:r>
                        <a:rPr lang="en-US" sz="11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205" marR="171450" algn="ctr">
                        <a:lnSpc>
                          <a:spcPct val="115000"/>
                        </a:lnSpc>
                        <a:spcBef>
                          <a:spcPts val="18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6848757"/>
                  </a:ext>
                </a:extLst>
              </a:tr>
              <a:tr h="229302">
                <a:tc>
                  <a:txBody>
                    <a:bodyPr/>
                    <a:lstStyle/>
                    <a:p>
                      <a:pPr marL="87630" marR="76835" algn="ctr">
                        <a:lnSpc>
                          <a:spcPct val="115000"/>
                        </a:lnSpc>
                        <a:spcBef>
                          <a:spcPts val="155"/>
                        </a:spcBef>
                        <a:spcAft>
                          <a:spcPts val="0"/>
                        </a:spcAft>
                      </a:pPr>
                      <a:r>
                        <a:rPr lang="en-US" sz="900" dirty="0">
                          <a:effectLst/>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0">
                        <a:lnSpc>
                          <a:spcPct val="115000"/>
                        </a:lnSpc>
                        <a:spcBef>
                          <a:spcPts val="155"/>
                        </a:spcBef>
                        <a:spcAft>
                          <a:spcPts val="0"/>
                        </a:spcAft>
                      </a:pPr>
                      <a:r>
                        <a:rPr lang="en-US" sz="1100" dirty="0">
                          <a:effectLst/>
                        </a:rPr>
                        <a:t>Do</a:t>
                      </a:r>
                      <a:r>
                        <a:rPr lang="en-US" sz="1100" spc="5" dirty="0">
                          <a:effectLst/>
                        </a:rPr>
                        <a:t>e</a:t>
                      </a:r>
                      <a:r>
                        <a:rPr lang="en-US" sz="1100" dirty="0">
                          <a:effectLst/>
                        </a:rPr>
                        <a:t>s</a:t>
                      </a:r>
                      <a:r>
                        <a:rPr lang="en-US" sz="1100" spc="15" dirty="0">
                          <a:effectLst/>
                        </a:rPr>
                        <a:t> </a:t>
                      </a:r>
                      <a:r>
                        <a:rPr lang="en-US" sz="1100" spc="-30" dirty="0">
                          <a:effectLst/>
                        </a:rPr>
                        <a:t>y</a:t>
                      </a:r>
                      <a:r>
                        <a:rPr lang="en-US" sz="1100" dirty="0">
                          <a:effectLst/>
                        </a:rPr>
                        <a:t>o</a:t>
                      </a:r>
                      <a:r>
                        <a:rPr lang="en-US" sz="1100" spc="5" dirty="0">
                          <a:effectLst/>
                        </a:rPr>
                        <a:t>u</a:t>
                      </a:r>
                      <a:r>
                        <a:rPr lang="en-US" sz="1100" dirty="0">
                          <a:effectLst/>
                        </a:rPr>
                        <a:t>r p</a:t>
                      </a:r>
                      <a:r>
                        <a:rPr lang="en-US" sz="1100" spc="5" dirty="0">
                          <a:effectLst/>
                        </a:rPr>
                        <a:t>h</a:t>
                      </a:r>
                      <a:r>
                        <a:rPr lang="en-US" sz="1100" dirty="0">
                          <a:effectLst/>
                        </a:rPr>
                        <a:t>o</a:t>
                      </a:r>
                      <a:r>
                        <a:rPr lang="en-US" sz="1100" spc="5" dirty="0">
                          <a:effectLst/>
                        </a:rPr>
                        <a:t>n</a:t>
                      </a:r>
                      <a:r>
                        <a:rPr lang="en-US" sz="1100" dirty="0">
                          <a:effectLst/>
                        </a:rPr>
                        <a:t>e</a:t>
                      </a:r>
                      <a:r>
                        <a:rPr lang="en-US" sz="1100" spc="5" dirty="0">
                          <a:effectLst/>
                        </a:rPr>
                        <a:t> </a:t>
                      </a:r>
                      <a:r>
                        <a:rPr lang="en-US" sz="1100" spc="15" dirty="0">
                          <a:effectLst/>
                        </a:rPr>
                        <a:t>s</a:t>
                      </a:r>
                      <a:r>
                        <a:rPr lang="en-US" sz="1100" spc="-30" dirty="0">
                          <a:effectLst/>
                        </a:rPr>
                        <a:t>y</a:t>
                      </a:r>
                      <a:r>
                        <a:rPr lang="en-US" sz="1100" spc="5" dirty="0">
                          <a:effectLst/>
                        </a:rPr>
                        <a:t>s</a:t>
                      </a:r>
                      <a:r>
                        <a:rPr lang="en-US" sz="1100" dirty="0">
                          <a:effectLst/>
                        </a:rPr>
                        <a:t>t</a:t>
                      </a:r>
                      <a:r>
                        <a:rPr lang="en-US" sz="1100" spc="5" dirty="0">
                          <a:effectLst/>
                        </a:rPr>
                        <a:t>e</a:t>
                      </a:r>
                      <a:r>
                        <a:rPr lang="en-US" sz="1100" dirty="0">
                          <a:effectLst/>
                        </a:rPr>
                        <a:t>m</a:t>
                      </a:r>
                      <a:r>
                        <a:rPr lang="en-US" sz="1100" spc="5" dirty="0">
                          <a:effectLst/>
                        </a:rPr>
                        <a:t> h</a:t>
                      </a:r>
                      <a:r>
                        <a:rPr lang="en-US" sz="1100" spc="-10" dirty="0">
                          <a:effectLst/>
                        </a:rPr>
                        <a:t>av</a:t>
                      </a:r>
                      <a:r>
                        <a:rPr lang="en-US" sz="1100" dirty="0">
                          <a:effectLst/>
                        </a:rPr>
                        <a:t>e</a:t>
                      </a:r>
                      <a:r>
                        <a:rPr lang="en-US" sz="1100" spc="5" dirty="0">
                          <a:effectLst/>
                        </a:rPr>
                        <a:t> a</a:t>
                      </a:r>
                      <a:r>
                        <a:rPr lang="en-US" sz="1100" dirty="0">
                          <a:effectLst/>
                        </a:rPr>
                        <a:t>ut</a:t>
                      </a:r>
                      <a:r>
                        <a:rPr lang="en-US" sz="1100" spc="5" dirty="0">
                          <a:effectLst/>
                        </a:rPr>
                        <a:t>oma</a:t>
                      </a:r>
                      <a:r>
                        <a:rPr lang="en-US" sz="1100" dirty="0">
                          <a:effectLst/>
                        </a:rPr>
                        <a:t>tic</a:t>
                      </a:r>
                      <a:r>
                        <a:rPr lang="en-US" sz="1100" spc="-5" dirty="0">
                          <a:effectLst/>
                        </a:rPr>
                        <a:t> </a:t>
                      </a:r>
                      <a:r>
                        <a:rPr lang="en-US" sz="1100" spc="5" dirty="0">
                          <a:effectLst/>
                        </a:rPr>
                        <a:t>ca</a:t>
                      </a:r>
                      <a:r>
                        <a:rPr lang="en-US" sz="1100" spc="-10" dirty="0">
                          <a:effectLst/>
                        </a:rPr>
                        <a:t>l</a:t>
                      </a:r>
                      <a:r>
                        <a:rPr lang="en-US" sz="1100" dirty="0">
                          <a:effectLst/>
                        </a:rPr>
                        <a:t>l</a:t>
                      </a:r>
                      <a:r>
                        <a:rPr lang="en-US" sz="1100" spc="5" dirty="0">
                          <a:effectLst/>
                        </a:rPr>
                        <a:t> </a:t>
                      </a:r>
                      <a:r>
                        <a:rPr lang="en-US" sz="1100" dirty="0">
                          <a:effectLst/>
                        </a:rPr>
                        <a:t>d</a:t>
                      </a:r>
                      <a:r>
                        <a:rPr lang="en-US" sz="1100" spc="5" dirty="0">
                          <a:effectLst/>
                        </a:rPr>
                        <a:t>is</a:t>
                      </a:r>
                      <a:r>
                        <a:rPr lang="en-US" sz="1100" dirty="0">
                          <a:effectLst/>
                        </a:rPr>
                        <a:t>tri</a:t>
                      </a:r>
                      <a:r>
                        <a:rPr lang="en-US" sz="1100" spc="-10" dirty="0">
                          <a:effectLst/>
                        </a:rPr>
                        <a:t>b</a:t>
                      </a:r>
                      <a:r>
                        <a:rPr lang="en-US" sz="1100" dirty="0">
                          <a:effectLst/>
                        </a:rPr>
                        <a:t>ut</a:t>
                      </a:r>
                      <a:r>
                        <a:rPr lang="en-US" sz="1100" spc="5" dirty="0">
                          <a:effectLst/>
                        </a:rPr>
                        <a:t>i</a:t>
                      </a:r>
                      <a:r>
                        <a:rPr lang="en-US" sz="1100" spc="-10" dirty="0">
                          <a:effectLst/>
                        </a:rPr>
                        <a:t>o</a:t>
                      </a:r>
                      <a:r>
                        <a:rPr lang="en-US" sz="1100" dirty="0">
                          <a:effectLst/>
                        </a:rPr>
                        <a:t>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205" marR="171450" algn="ctr">
                        <a:lnSpc>
                          <a:spcPct val="115000"/>
                        </a:lnSpc>
                        <a:spcBef>
                          <a:spcPts val="18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4777880"/>
                  </a:ext>
                </a:extLst>
              </a:tr>
              <a:tr h="229302">
                <a:tc>
                  <a:txBody>
                    <a:bodyPr/>
                    <a:lstStyle/>
                    <a:p>
                      <a:pPr marL="0" marR="0">
                        <a:lnSpc>
                          <a:spcPct val="115000"/>
                        </a:lnSpc>
                        <a:spcBef>
                          <a:spcPts val="0"/>
                        </a:spcBef>
                        <a:spcAft>
                          <a:spcPts val="100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 marR="0">
                        <a:lnSpc>
                          <a:spcPct val="115000"/>
                        </a:lnSpc>
                        <a:spcBef>
                          <a:spcPts val="180"/>
                        </a:spcBef>
                        <a:spcAft>
                          <a:spcPts val="0"/>
                        </a:spcAft>
                        <a:tabLst>
                          <a:tab pos="292100" algn="l"/>
                        </a:tabLst>
                      </a:pPr>
                      <a:r>
                        <a:rPr lang="en-US" sz="1100" spc="5" dirty="0">
                          <a:effectLst/>
                        </a:rPr>
                        <a:t>a</a:t>
                      </a:r>
                      <a:r>
                        <a:rPr lang="en-US" sz="1100" dirty="0">
                          <a:effectLst/>
                        </a:rPr>
                        <a:t>.	If</a:t>
                      </a:r>
                      <a:r>
                        <a:rPr lang="en-US" sz="1100" spc="5" dirty="0">
                          <a:effectLst/>
                        </a:rPr>
                        <a:t> so</a:t>
                      </a:r>
                      <a:r>
                        <a:rPr lang="en-US" sz="1100" dirty="0">
                          <a:effectLst/>
                        </a:rPr>
                        <a:t>,</a:t>
                      </a:r>
                      <a:r>
                        <a:rPr lang="en-US" sz="1100" spc="-10" dirty="0">
                          <a:effectLst/>
                        </a:rPr>
                        <a:t> </a:t>
                      </a:r>
                      <a:r>
                        <a:rPr lang="en-US" sz="1100" spc="5" dirty="0">
                          <a:effectLst/>
                        </a:rPr>
                        <a:t>c</a:t>
                      </a:r>
                      <a:r>
                        <a:rPr lang="en-US" sz="1100" spc="-10" dirty="0">
                          <a:effectLst/>
                        </a:rPr>
                        <a:t>a</a:t>
                      </a:r>
                      <a:r>
                        <a:rPr lang="en-US" sz="1100" dirty="0">
                          <a:effectLst/>
                        </a:rPr>
                        <a:t>n</a:t>
                      </a:r>
                      <a:r>
                        <a:rPr lang="en-US" sz="1100" spc="5" dirty="0">
                          <a:effectLst/>
                        </a:rPr>
                        <a:t> </a:t>
                      </a:r>
                      <a:r>
                        <a:rPr lang="en-US" sz="1100" spc="-5" dirty="0">
                          <a:effectLst/>
                        </a:rPr>
                        <a:t>c</a:t>
                      </a:r>
                      <a:r>
                        <a:rPr lang="en-US" sz="1100" spc="5" dirty="0">
                          <a:effectLst/>
                        </a:rPr>
                        <a:t>al</a:t>
                      </a:r>
                      <a:r>
                        <a:rPr lang="en-US" sz="1100" spc="-10" dirty="0">
                          <a:effectLst/>
                        </a:rPr>
                        <a:t>l</a:t>
                      </a:r>
                      <a:r>
                        <a:rPr lang="en-US" sz="1100" spc="5" dirty="0">
                          <a:effectLst/>
                        </a:rPr>
                        <a:t>e</a:t>
                      </a:r>
                      <a:r>
                        <a:rPr lang="en-US" sz="1100" dirty="0">
                          <a:effectLst/>
                        </a:rPr>
                        <a:t>rs</a:t>
                      </a:r>
                      <a:r>
                        <a:rPr lang="en-US" sz="1100" spc="-5" dirty="0">
                          <a:effectLst/>
                        </a:rPr>
                        <a:t> </a:t>
                      </a:r>
                      <a:r>
                        <a:rPr lang="en-US" sz="1100" spc="5" dirty="0">
                          <a:effectLst/>
                        </a:rPr>
                        <a:t>se</a:t>
                      </a:r>
                      <a:r>
                        <a:rPr lang="en-US" sz="1100" spc="-10" dirty="0">
                          <a:effectLst/>
                        </a:rPr>
                        <a:t>l</a:t>
                      </a:r>
                      <a:r>
                        <a:rPr lang="en-US" sz="1100" spc="15" dirty="0">
                          <a:effectLst/>
                        </a:rPr>
                        <a:t>f</a:t>
                      </a:r>
                      <a:r>
                        <a:rPr lang="en-US" sz="1100" dirty="0">
                          <a:effectLst/>
                        </a:rPr>
                        <a:t>-</a:t>
                      </a:r>
                      <a:r>
                        <a:rPr lang="en-US" sz="1100" spc="5" dirty="0">
                          <a:effectLst/>
                        </a:rPr>
                        <a:t>di</a:t>
                      </a:r>
                      <a:r>
                        <a:rPr lang="en-US" sz="1100" dirty="0">
                          <a:effectLst/>
                        </a:rPr>
                        <a:t>r</a:t>
                      </a:r>
                      <a:r>
                        <a:rPr lang="en-US" sz="1100" spc="-10" dirty="0">
                          <a:effectLst/>
                        </a:rPr>
                        <a:t>e</a:t>
                      </a:r>
                      <a:r>
                        <a:rPr lang="en-US" sz="1100" spc="5" dirty="0">
                          <a:effectLst/>
                        </a:rPr>
                        <a:t>c</a:t>
                      </a:r>
                      <a:r>
                        <a:rPr lang="en-US" sz="1100" dirty="0">
                          <a:effectLst/>
                        </a:rPr>
                        <a:t>t</a:t>
                      </a:r>
                      <a:r>
                        <a:rPr lang="en-US" sz="1100" spc="5" dirty="0">
                          <a:effectLst/>
                        </a:rPr>
                        <a:t> </a:t>
                      </a:r>
                      <a:r>
                        <a:rPr lang="en-US" sz="1100" spc="-10" dirty="0">
                          <a:effectLst/>
                        </a:rPr>
                        <a:t>t</a:t>
                      </a:r>
                      <a:r>
                        <a:rPr lang="en-US" sz="1100" spc="5" dirty="0">
                          <a:effectLst/>
                        </a:rPr>
                        <a:t>h</a:t>
                      </a:r>
                      <a:r>
                        <a:rPr lang="en-US" sz="1100" spc="-10" dirty="0">
                          <a:effectLst/>
                        </a:rPr>
                        <a:t>e</a:t>
                      </a:r>
                      <a:r>
                        <a:rPr lang="en-US" sz="1100" spc="5" dirty="0">
                          <a:effectLst/>
                        </a:rPr>
                        <a:t>i</a:t>
                      </a:r>
                      <a:r>
                        <a:rPr lang="en-US" sz="1100" dirty="0">
                          <a:effectLst/>
                        </a:rPr>
                        <a:t>r </a:t>
                      </a:r>
                      <a:r>
                        <a:rPr lang="en-US" sz="1100" spc="5" dirty="0">
                          <a:effectLst/>
                        </a:rPr>
                        <a:t>c</a:t>
                      </a:r>
                      <a:r>
                        <a:rPr lang="en-US" sz="1100" spc="-10" dirty="0">
                          <a:effectLst/>
                        </a:rPr>
                        <a:t>a</a:t>
                      </a:r>
                      <a:r>
                        <a:rPr lang="en-US" sz="1100" spc="5" dirty="0">
                          <a:effectLst/>
                        </a:rPr>
                        <a:t>ll</a:t>
                      </a:r>
                      <a:r>
                        <a:rPr lang="en-US" sz="11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205" marR="171450" algn="ctr">
                        <a:lnSpc>
                          <a:spcPct val="115000"/>
                        </a:lnSpc>
                        <a:spcBef>
                          <a:spcPts val="18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1946388"/>
                  </a:ext>
                </a:extLst>
              </a:tr>
              <a:tr h="229302">
                <a:tc>
                  <a:txBody>
                    <a:bodyPr/>
                    <a:lstStyle/>
                    <a:p>
                      <a:pPr marL="0" marR="0">
                        <a:lnSpc>
                          <a:spcPct val="115000"/>
                        </a:lnSpc>
                        <a:spcBef>
                          <a:spcPts val="0"/>
                        </a:spcBef>
                        <a:spcAft>
                          <a:spcPts val="100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 marR="0">
                        <a:lnSpc>
                          <a:spcPct val="115000"/>
                        </a:lnSpc>
                        <a:spcBef>
                          <a:spcPts val="180"/>
                        </a:spcBef>
                        <a:spcAft>
                          <a:spcPts val="0"/>
                        </a:spcAft>
                        <a:tabLst>
                          <a:tab pos="292100" algn="l"/>
                        </a:tabLst>
                      </a:pPr>
                      <a:r>
                        <a:rPr lang="en-US" sz="1100" spc="5" dirty="0">
                          <a:effectLst/>
                        </a:rPr>
                        <a:t>b</a:t>
                      </a:r>
                      <a:r>
                        <a:rPr lang="en-US" sz="1100" dirty="0">
                          <a:effectLst/>
                        </a:rPr>
                        <a:t>.	If</a:t>
                      </a:r>
                      <a:r>
                        <a:rPr lang="en-US" sz="1100" spc="5" dirty="0">
                          <a:effectLst/>
                        </a:rPr>
                        <a:t> c</a:t>
                      </a:r>
                      <a:r>
                        <a:rPr lang="en-US" sz="1100" spc="-10" dirty="0">
                          <a:effectLst/>
                        </a:rPr>
                        <a:t>a</a:t>
                      </a:r>
                      <a:r>
                        <a:rPr lang="en-US" sz="1100" spc="5" dirty="0">
                          <a:effectLst/>
                        </a:rPr>
                        <a:t>lle</a:t>
                      </a:r>
                      <a:r>
                        <a:rPr lang="en-US" sz="1100" spc="-10" dirty="0">
                          <a:effectLst/>
                        </a:rPr>
                        <a:t>r</a:t>
                      </a:r>
                      <a:r>
                        <a:rPr lang="en-US" sz="1100" dirty="0">
                          <a:effectLst/>
                        </a:rPr>
                        <a:t>s</a:t>
                      </a:r>
                      <a:r>
                        <a:rPr lang="en-US" sz="1100" spc="5" dirty="0">
                          <a:effectLst/>
                        </a:rPr>
                        <a:t> </a:t>
                      </a:r>
                      <a:r>
                        <a:rPr lang="en-US" sz="1100" spc="-5" dirty="0">
                          <a:effectLst/>
                        </a:rPr>
                        <a:t>c</a:t>
                      </a:r>
                      <a:r>
                        <a:rPr lang="en-US" sz="1100" spc="5" dirty="0">
                          <a:effectLst/>
                        </a:rPr>
                        <a:t>a</a:t>
                      </a:r>
                      <a:r>
                        <a:rPr lang="en-US" sz="1100" dirty="0">
                          <a:effectLst/>
                        </a:rPr>
                        <a:t>n</a:t>
                      </a:r>
                      <a:r>
                        <a:rPr lang="en-US" sz="1100" spc="-5" dirty="0">
                          <a:effectLst/>
                        </a:rPr>
                        <a:t> </a:t>
                      </a:r>
                      <a:r>
                        <a:rPr lang="en-US" sz="1100" spc="5" dirty="0">
                          <a:effectLst/>
                        </a:rPr>
                        <a:t>sel</a:t>
                      </a:r>
                      <a:r>
                        <a:rPr lang="en-US" sz="1100" spc="10" dirty="0">
                          <a:effectLst/>
                        </a:rPr>
                        <a:t>f</a:t>
                      </a:r>
                      <a:r>
                        <a:rPr lang="en-US" sz="1100" spc="-10" dirty="0">
                          <a:effectLst/>
                        </a:rPr>
                        <a:t>-</a:t>
                      </a:r>
                      <a:r>
                        <a:rPr lang="en-US" sz="1100" spc="5" dirty="0">
                          <a:effectLst/>
                        </a:rPr>
                        <a:t>di</a:t>
                      </a:r>
                      <a:r>
                        <a:rPr lang="en-US" sz="1100" dirty="0">
                          <a:effectLst/>
                        </a:rPr>
                        <a:t>r</a:t>
                      </a:r>
                      <a:r>
                        <a:rPr lang="en-US" sz="1100" spc="-10" dirty="0">
                          <a:effectLst/>
                        </a:rPr>
                        <a:t>e</a:t>
                      </a:r>
                      <a:r>
                        <a:rPr lang="en-US" sz="1100" spc="5" dirty="0">
                          <a:effectLst/>
                        </a:rPr>
                        <a:t>c</a:t>
                      </a:r>
                      <a:r>
                        <a:rPr lang="en-US" sz="1100" dirty="0">
                          <a:effectLst/>
                        </a:rPr>
                        <a:t>t,</a:t>
                      </a:r>
                      <a:r>
                        <a:rPr lang="en-US" sz="1100" spc="-5" dirty="0">
                          <a:effectLst/>
                        </a:rPr>
                        <a:t> </a:t>
                      </a:r>
                      <a:r>
                        <a:rPr lang="en-US" sz="1100" spc="5" dirty="0">
                          <a:effectLst/>
                        </a:rPr>
                        <a:t>ca</a:t>
                      </a:r>
                      <a:r>
                        <a:rPr lang="en-US" sz="1100" dirty="0">
                          <a:effectLst/>
                        </a:rPr>
                        <a:t>n</a:t>
                      </a:r>
                      <a:r>
                        <a:rPr lang="en-US" sz="1100" spc="-10" dirty="0">
                          <a:effectLst/>
                        </a:rPr>
                        <a:t> </a:t>
                      </a:r>
                      <a:r>
                        <a:rPr lang="en-US" sz="1100" spc="5" dirty="0">
                          <a:effectLst/>
                        </a:rPr>
                        <a:t>t</a:t>
                      </a:r>
                      <a:r>
                        <a:rPr lang="en-US" sz="1100" spc="-10" dirty="0">
                          <a:effectLst/>
                        </a:rPr>
                        <a:t>h</a:t>
                      </a:r>
                      <a:r>
                        <a:rPr lang="en-US" sz="1100" spc="5" dirty="0">
                          <a:effectLst/>
                        </a:rPr>
                        <a:t>e</a:t>
                      </a:r>
                      <a:r>
                        <a:rPr lang="en-US" sz="1100" dirty="0">
                          <a:effectLst/>
                        </a:rPr>
                        <a:t>y</a:t>
                      </a:r>
                      <a:r>
                        <a:rPr lang="en-US" sz="1100" spc="-5" dirty="0">
                          <a:effectLst/>
                        </a:rPr>
                        <a:t> </a:t>
                      </a:r>
                      <a:r>
                        <a:rPr lang="en-US" sz="1100" spc="5" dirty="0">
                          <a:effectLst/>
                        </a:rPr>
                        <a:t>sel</a:t>
                      </a:r>
                      <a:r>
                        <a:rPr lang="en-US" sz="1100" spc="15" dirty="0">
                          <a:effectLst/>
                        </a:rPr>
                        <a:t>f</a:t>
                      </a:r>
                      <a:r>
                        <a:rPr lang="en-US" sz="1100" spc="-10" dirty="0">
                          <a:effectLst/>
                        </a:rPr>
                        <a:t>-</a:t>
                      </a:r>
                      <a:r>
                        <a:rPr lang="en-US" sz="1100" spc="5" dirty="0">
                          <a:effectLst/>
                        </a:rPr>
                        <a:t>se</a:t>
                      </a:r>
                      <a:r>
                        <a:rPr lang="en-US" sz="1100" spc="-10" dirty="0">
                          <a:effectLst/>
                        </a:rPr>
                        <a:t>l</a:t>
                      </a:r>
                      <a:r>
                        <a:rPr lang="en-US" sz="1100" spc="5" dirty="0">
                          <a:effectLst/>
                        </a:rPr>
                        <a:t>ec</a:t>
                      </a:r>
                      <a:r>
                        <a:rPr lang="en-US" sz="1100" dirty="0">
                          <a:effectLst/>
                        </a:rPr>
                        <a:t>t</a:t>
                      </a:r>
                      <a:r>
                        <a:rPr lang="en-US" sz="1100" spc="-10" dirty="0">
                          <a:effectLst/>
                        </a:rPr>
                        <a:t> </a:t>
                      </a:r>
                      <a:r>
                        <a:rPr lang="en-US" sz="1100" dirty="0">
                          <a:effectLst/>
                        </a:rPr>
                        <a:t>to</a:t>
                      </a:r>
                      <a:r>
                        <a:rPr lang="en-US" sz="1100" spc="5" dirty="0">
                          <a:effectLst/>
                        </a:rPr>
                        <a:t> </a:t>
                      </a:r>
                      <a:r>
                        <a:rPr lang="en-US" sz="1100" spc="-5" dirty="0">
                          <a:effectLst/>
                        </a:rPr>
                        <a:t>l</a:t>
                      </a:r>
                      <a:r>
                        <a:rPr lang="en-US" sz="1100" spc="5" dirty="0">
                          <a:effectLst/>
                        </a:rPr>
                        <a:t>ea</a:t>
                      </a:r>
                      <a:r>
                        <a:rPr lang="en-US" sz="1100" spc="-5" dirty="0">
                          <a:effectLst/>
                        </a:rPr>
                        <a:t>v</a:t>
                      </a:r>
                      <a:r>
                        <a:rPr lang="en-US" sz="1100" dirty="0">
                          <a:effectLst/>
                        </a:rPr>
                        <a:t>e</a:t>
                      </a:r>
                      <a:r>
                        <a:rPr lang="en-US" sz="1100" spc="5" dirty="0">
                          <a:effectLst/>
                        </a:rPr>
                        <a:t> </a:t>
                      </a:r>
                      <a:r>
                        <a:rPr lang="en-US" sz="1100" dirty="0">
                          <a:effectLst/>
                        </a:rPr>
                        <a:t>a</a:t>
                      </a:r>
                      <a:r>
                        <a:rPr lang="en-US" sz="1100" spc="-5" dirty="0">
                          <a:effectLst/>
                        </a:rPr>
                        <a:t> </a:t>
                      </a:r>
                      <a:r>
                        <a:rPr lang="en-US" sz="1100" spc="5" dirty="0">
                          <a:effectLst/>
                        </a:rPr>
                        <a:t>m</a:t>
                      </a:r>
                      <a:r>
                        <a:rPr lang="en-US" sz="1100" spc="-10" dirty="0">
                          <a:effectLst/>
                        </a:rPr>
                        <a:t>e</a:t>
                      </a:r>
                      <a:r>
                        <a:rPr lang="en-US" sz="1100" spc="5" dirty="0">
                          <a:effectLst/>
                        </a:rPr>
                        <a:t>s</a:t>
                      </a:r>
                      <a:r>
                        <a:rPr lang="en-US" sz="1100" spc="-5" dirty="0">
                          <a:effectLst/>
                        </a:rPr>
                        <a:t>s</a:t>
                      </a:r>
                      <a:r>
                        <a:rPr lang="en-US" sz="1100" spc="5" dirty="0">
                          <a:effectLst/>
                        </a:rPr>
                        <a:t>age</a:t>
                      </a:r>
                      <a:r>
                        <a:rPr lang="en-US" sz="11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205" marR="171450" algn="ctr">
                        <a:lnSpc>
                          <a:spcPct val="115000"/>
                        </a:lnSpc>
                        <a:spcBef>
                          <a:spcPts val="18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0188310"/>
                  </a:ext>
                </a:extLst>
              </a:tr>
              <a:tr h="229302">
                <a:tc>
                  <a:txBody>
                    <a:bodyPr/>
                    <a:lstStyle/>
                    <a:p>
                      <a:pPr marL="87630" marR="76835" algn="ctr">
                        <a:lnSpc>
                          <a:spcPct val="115000"/>
                        </a:lnSpc>
                        <a:spcBef>
                          <a:spcPts val="155"/>
                        </a:spcBef>
                        <a:spcAft>
                          <a:spcPts val="0"/>
                        </a:spcAft>
                      </a:pPr>
                      <a:r>
                        <a:rPr lang="en-US" sz="900" dirty="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0">
                        <a:lnSpc>
                          <a:spcPct val="115000"/>
                        </a:lnSpc>
                        <a:spcBef>
                          <a:spcPts val="155"/>
                        </a:spcBef>
                        <a:spcAft>
                          <a:spcPts val="0"/>
                        </a:spcAft>
                      </a:pPr>
                      <a:r>
                        <a:rPr lang="en-US" sz="1100" dirty="0">
                          <a:effectLst/>
                        </a:rPr>
                        <a:t>Do</a:t>
                      </a:r>
                      <a:r>
                        <a:rPr lang="en-US" sz="1100" spc="5" dirty="0">
                          <a:effectLst/>
                        </a:rPr>
                        <a:t>e</a:t>
                      </a:r>
                      <a:r>
                        <a:rPr lang="en-US" sz="1100" dirty="0">
                          <a:effectLst/>
                        </a:rPr>
                        <a:t>s</a:t>
                      </a:r>
                      <a:r>
                        <a:rPr lang="en-US" sz="1100" spc="15" dirty="0">
                          <a:effectLst/>
                        </a:rPr>
                        <a:t> </a:t>
                      </a:r>
                      <a:r>
                        <a:rPr lang="en-US" sz="1100" spc="-30" dirty="0">
                          <a:effectLst/>
                        </a:rPr>
                        <a:t>y</a:t>
                      </a:r>
                      <a:r>
                        <a:rPr lang="en-US" sz="1100" dirty="0">
                          <a:effectLst/>
                        </a:rPr>
                        <a:t>o</a:t>
                      </a:r>
                      <a:r>
                        <a:rPr lang="en-US" sz="1100" spc="5" dirty="0">
                          <a:effectLst/>
                        </a:rPr>
                        <a:t>u</a:t>
                      </a:r>
                      <a:r>
                        <a:rPr lang="en-US" sz="1100" dirty="0">
                          <a:effectLst/>
                        </a:rPr>
                        <a:t>r</a:t>
                      </a:r>
                      <a:r>
                        <a:rPr lang="en-US" sz="1100" spc="5" dirty="0">
                          <a:effectLst/>
                        </a:rPr>
                        <a:t> </a:t>
                      </a:r>
                      <a:r>
                        <a:rPr lang="en-US" sz="1100" spc="25" dirty="0">
                          <a:effectLst/>
                        </a:rPr>
                        <a:t>s</a:t>
                      </a:r>
                      <a:r>
                        <a:rPr lang="en-US" sz="1100" spc="-30" dirty="0">
                          <a:effectLst/>
                        </a:rPr>
                        <a:t>y</a:t>
                      </a:r>
                      <a:r>
                        <a:rPr lang="en-US" sz="1100" spc="5" dirty="0">
                          <a:effectLst/>
                        </a:rPr>
                        <a:t>s</a:t>
                      </a:r>
                      <a:r>
                        <a:rPr lang="en-US" sz="1100" dirty="0">
                          <a:effectLst/>
                        </a:rPr>
                        <a:t>t</a:t>
                      </a:r>
                      <a:r>
                        <a:rPr lang="en-US" sz="1100" spc="5" dirty="0">
                          <a:effectLst/>
                        </a:rPr>
                        <a:t>e</a:t>
                      </a:r>
                      <a:r>
                        <a:rPr lang="en-US" sz="1100" dirty="0">
                          <a:effectLst/>
                        </a:rPr>
                        <a:t>m</a:t>
                      </a:r>
                      <a:r>
                        <a:rPr lang="en-US" sz="1100" spc="5" dirty="0">
                          <a:effectLst/>
                        </a:rPr>
                        <a:t> o</a:t>
                      </a:r>
                      <a:r>
                        <a:rPr lang="en-US" sz="1100" dirty="0">
                          <a:effectLst/>
                        </a:rPr>
                        <a:t>ff</a:t>
                      </a:r>
                      <a:r>
                        <a:rPr lang="en-US" sz="1100" spc="5" dirty="0">
                          <a:effectLst/>
                        </a:rPr>
                        <a:t>e</a:t>
                      </a:r>
                      <a:r>
                        <a:rPr lang="en-US" sz="1100" dirty="0">
                          <a:effectLst/>
                        </a:rPr>
                        <a:t>r </a:t>
                      </a:r>
                      <a:r>
                        <a:rPr lang="en-US" sz="1100" spc="5" dirty="0">
                          <a:effectLst/>
                        </a:rPr>
                        <a:t>ca</a:t>
                      </a:r>
                      <a:r>
                        <a:rPr lang="en-US" sz="1100" dirty="0">
                          <a:effectLst/>
                        </a:rPr>
                        <a:t>l</a:t>
                      </a:r>
                      <a:r>
                        <a:rPr lang="en-US" sz="1100" spc="-10" dirty="0">
                          <a:effectLst/>
                        </a:rPr>
                        <a:t>le</a:t>
                      </a:r>
                      <a:r>
                        <a:rPr lang="en-US" sz="1100" dirty="0">
                          <a:effectLst/>
                        </a:rPr>
                        <a:t>rs</a:t>
                      </a:r>
                      <a:r>
                        <a:rPr lang="en-US" sz="1100" spc="5" dirty="0">
                          <a:effectLst/>
                        </a:rPr>
                        <a:t> </a:t>
                      </a:r>
                      <a:r>
                        <a:rPr lang="en-US" sz="1100" dirty="0">
                          <a:effectLst/>
                        </a:rPr>
                        <a:t>the</a:t>
                      </a:r>
                      <a:r>
                        <a:rPr lang="en-US" sz="1100" spc="5" dirty="0">
                          <a:effectLst/>
                        </a:rPr>
                        <a:t> c</a:t>
                      </a:r>
                      <a:r>
                        <a:rPr lang="en-US" sz="1100" spc="-10" dirty="0">
                          <a:effectLst/>
                        </a:rPr>
                        <a:t>h</a:t>
                      </a:r>
                      <a:r>
                        <a:rPr lang="en-US" sz="1100" dirty="0">
                          <a:effectLst/>
                        </a:rPr>
                        <a:t>o</a:t>
                      </a:r>
                      <a:r>
                        <a:rPr lang="en-US" sz="1100" spc="5" dirty="0">
                          <a:effectLst/>
                        </a:rPr>
                        <a:t>ic</a:t>
                      </a:r>
                      <a:r>
                        <a:rPr lang="en-US" sz="1100" dirty="0">
                          <a:effectLst/>
                        </a:rPr>
                        <a:t>e</a:t>
                      </a:r>
                      <a:r>
                        <a:rPr lang="en-US" sz="1100" spc="5" dirty="0">
                          <a:effectLst/>
                        </a:rPr>
                        <a:t> </a:t>
                      </a:r>
                      <a:r>
                        <a:rPr lang="en-US" sz="1100" spc="-10" dirty="0">
                          <a:effectLst/>
                        </a:rPr>
                        <a:t>t</a:t>
                      </a:r>
                      <a:r>
                        <a:rPr lang="en-US" sz="1100" dirty="0">
                          <a:effectLst/>
                        </a:rPr>
                        <a:t>o</a:t>
                      </a:r>
                      <a:r>
                        <a:rPr lang="en-US" sz="1100" spc="5" dirty="0">
                          <a:effectLst/>
                        </a:rPr>
                        <a:t> </a:t>
                      </a:r>
                      <a:r>
                        <a:rPr lang="en-US" sz="1100" dirty="0">
                          <a:effectLst/>
                        </a:rPr>
                        <a:t>re</a:t>
                      </a:r>
                      <a:r>
                        <a:rPr lang="en-US" sz="1100" spc="5" dirty="0">
                          <a:effectLst/>
                        </a:rPr>
                        <a:t>c</a:t>
                      </a:r>
                      <a:r>
                        <a:rPr lang="en-US" sz="1100" spc="-10" dirty="0">
                          <a:effectLst/>
                        </a:rPr>
                        <a:t>e</a:t>
                      </a:r>
                      <a:r>
                        <a:rPr lang="en-US" sz="1100" dirty="0">
                          <a:effectLst/>
                        </a:rPr>
                        <a:t>i</a:t>
                      </a:r>
                      <a:r>
                        <a:rPr lang="en-US" sz="1100" spc="-5" dirty="0">
                          <a:effectLst/>
                        </a:rPr>
                        <a:t>v</a:t>
                      </a:r>
                      <a:r>
                        <a:rPr lang="en-US" sz="1100" dirty="0">
                          <a:effectLst/>
                        </a:rPr>
                        <a:t>e</a:t>
                      </a:r>
                      <a:r>
                        <a:rPr lang="en-US" sz="1100" spc="5" dirty="0">
                          <a:effectLst/>
                        </a:rPr>
                        <a:t> </a:t>
                      </a:r>
                      <a:r>
                        <a:rPr lang="en-US" sz="1100" dirty="0">
                          <a:effectLst/>
                        </a:rPr>
                        <a:t>a</a:t>
                      </a:r>
                      <a:r>
                        <a:rPr lang="en-US" sz="1100" spc="5" dirty="0">
                          <a:effectLst/>
                        </a:rPr>
                        <a:t> c</a:t>
                      </a:r>
                      <a:r>
                        <a:rPr lang="en-US" sz="1100" spc="-10" dirty="0">
                          <a:effectLst/>
                        </a:rPr>
                        <a:t>al</a:t>
                      </a:r>
                      <a:r>
                        <a:rPr lang="en-US" sz="1100" dirty="0">
                          <a:effectLst/>
                        </a:rPr>
                        <a:t>l</a:t>
                      </a:r>
                      <a:r>
                        <a:rPr lang="en-US" sz="1100" spc="5" dirty="0">
                          <a:effectLst/>
                        </a:rPr>
                        <a:t>back</a:t>
                      </a:r>
                      <a:r>
                        <a:rPr lang="en-US" sz="11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205" marR="171450" algn="ctr">
                        <a:lnSpc>
                          <a:spcPct val="115000"/>
                        </a:lnSpc>
                        <a:spcBef>
                          <a:spcPts val="18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7538088"/>
                  </a:ext>
                </a:extLst>
              </a:tr>
              <a:tr h="229302">
                <a:tc>
                  <a:txBody>
                    <a:bodyPr/>
                    <a:lstStyle/>
                    <a:p>
                      <a:pPr marL="0" marR="0">
                        <a:lnSpc>
                          <a:spcPct val="115000"/>
                        </a:lnSpc>
                        <a:spcBef>
                          <a:spcPts val="0"/>
                        </a:spcBef>
                        <a:spcAft>
                          <a:spcPts val="1000"/>
                        </a:spcAft>
                      </a:pPr>
                      <a:r>
                        <a:rPr lang="en-US" sz="9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 marR="0">
                        <a:lnSpc>
                          <a:spcPct val="115000"/>
                        </a:lnSpc>
                        <a:spcBef>
                          <a:spcPts val="185"/>
                        </a:spcBef>
                        <a:spcAft>
                          <a:spcPts val="0"/>
                        </a:spcAft>
                        <a:tabLst>
                          <a:tab pos="292100" algn="l"/>
                        </a:tabLst>
                      </a:pPr>
                      <a:r>
                        <a:rPr lang="en-US" sz="1100" spc="5" dirty="0">
                          <a:effectLst/>
                        </a:rPr>
                        <a:t>a</a:t>
                      </a:r>
                      <a:r>
                        <a:rPr lang="en-US" sz="1100" dirty="0">
                          <a:effectLst/>
                        </a:rPr>
                        <a:t>.	If</a:t>
                      </a:r>
                      <a:r>
                        <a:rPr lang="en-US" sz="1100" spc="5" dirty="0">
                          <a:effectLst/>
                        </a:rPr>
                        <a:t> </a:t>
                      </a:r>
                      <a:r>
                        <a:rPr lang="en-US" sz="1100" spc="-5" dirty="0">
                          <a:effectLst/>
                        </a:rPr>
                        <a:t>y</a:t>
                      </a:r>
                      <a:r>
                        <a:rPr lang="en-US" sz="1100" spc="5" dirty="0">
                          <a:effectLst/>
                        </a:rPr>
                        <a:t>es</a:t>
                      </a:r>
                      <a:r>
                        <a:rPr lang="en-US" sz="1100" dirty="0">
                          <a:effectLst/>
                        </a:rPr>
                        <a:t>,</a:t>
                      </a:r>
                      <a:r>
                        <a:rPr lang="en-US" sz="1100" spc="5" dirty="0">
                          <a:effectLst/>
                        </a:rPr>
                        <a:t> </a:t>
                      </a:r>
                      <a:r>
                        <a:rPr lang="en-US" sz="1100" spc="-10" dirty="0">
                          <a:effectLst/>
                        </a:rPr>
                        <a:t>d</a:t>
                      </a:r>
                      <a:r>
                        <a:rPr lang="en-US" sz="1100" spc="5" dirty="0">
                          <a:effectLst/>
                        </a:rPr>
                        <a:t>oe</a:t>
                      </a:r>
                      <a:r>
                        <a:rPr lang="en-US" sz="1100" dirty="0">
                          <a:effectLst/>
                        </a:rPr>
                        <a:t>s</a:t>
                      </a:r>
                      <a:r>
                        <a:rPr lang="en-US" sz="1100" spc="-5" dirty="0">
                          <a:effectLst/>
                        </a:rPr>
                        <a:t> y</a:t>
                      </a:r>
                      <a:r>
                        <a:rPr lang="en-US" sz="1100" spc="5" dirty="0">
                          <a:effectLst/>
                        </a:rPr>
                        <a:t>ou</a:t>
                      </a:r>
                      <a:r>
                        <a:rPr lang="en-US" sz="1100" dirty="0">
                          <a:effectLst/>
                        </a:rPr>
                        <a:t>r </a:t>
                      </a:r>
                      <a:r>
                        <a:rPr lang="en-US" sz="1100" spc="5" dirty="0">
                          <a:effectLst/>
                        </a:rPr>
                        <a:t>s</a:t>
                      </a:r>
                      <a:r>
                        <a:rPr lang="en-US" sz="1100" spc="-5" dirty="0">
                          <a:effectLst/>
                        </a:rPr>
                        <a:t>ys</a:t>
                      </a:r>
                      <a:r>
                        <a:rPr lang="en-US" sz="1100" dirty="0">
                          <a:effectLst/>
                        </a:rPr>
                        <a:t>t</a:t>
                      </a:r>
                      <a:r>
                        <a:rPr lang="en-US" sz="1100" spc="5" dirty="0">
                          <a:effectLst/>
                        </a:rPr>
                        <a:t>e</a:t>
                      </a:r>
                      <a:r>
                        <a:rPr lang="en-US" sz="1100" dirty="0">
                          <a:effectLst/>
                        </a:rPr>
                        <a:t>m</a:t>
                      </a:r>
                      <a:r>
                        <a:rPr lang="en-US" sz="1100" spc="5" dirty="0">
                          <a:effectLst/>
                        </a:rPr>
                        <a:t> </a:t>
                      </a:r>
                      <a:r>
                        <a:rPr lang="en-US" sz="1100" spc="-10" dirty="0">
                          <a:effectLst/>
                        </a:rPr>
                        <a:t>r</a:t>
                      </a:r>
                      <a:r>
                        <a:rPr lang="en-US" sz="1100" spc="5" dirty="0">
                          <a:effectLst/>
                        </a:rPr>
                        <a:t>e</a:t>
                      </a:r>
                      <a:r>
                        <a:rPr lang="en-US" sz="1100" dirty="0">
                          <a:effectLst/>
                        </a:rPr>
                        <a:t>t</a:t>
                      </a:r>
                      <a:r>
                        <a:rPr lang="en-US" sz="1100" spc="5" dirty="0">
                          <a:effectLst/>
                        </a:rPr>
                        <a:t>u</a:t>
                      </a:r>
                      <a:r>
                        <a:rPr lang="en-US" sz="1100" spc="-10" dirty="0">
                          <a:effectLst/>
                        </a:rPr>
                        <a:t>r</a:t>
                      </a:r>
                      <a:r>
                        <a:rPr lang="en-US" sz="1100" dirty="0">
                          <a:effectLst/>
                        </a:rPr>
                        <a:t>n</a:t>
                      </a:r>
                      <a:r>
                        <a:rPr lang="en-US" sz="1100" spc="5" dirty="0">
                          <a:effectLst/>
                        </a:rPr>
                        <a:t> th</a:t>
                      </a:r>
                      <a:r>
                        <a:rPr lang="en-US" sz="1100" dirty="0">
                          <a:effectLst/>
                        </a:rPr>
                        <a:t>e</a:t>
                      </a:r>
                      <a:r>
                        <a:rPr lang="en-US" sz="1100" spc="-5" dirty="0">
                          <a:effectLst/>
                        </a:rPr>
                        <a:t> </a:t>
                      </a:r>
                      <a:r>
                        <a:rPr lang="en-US" sz="1100" spc="5" dirty="0">
                          <a:effectLst/>
                        </a:rPr>
                        <a:t>ca</a:t>
                      </a:r>
                      <a:r>
                        <a:rPr lang="en-US" sz="1100" spc="-10" dirty="0">
                          <a:effectLst/>
                        </a:rPr>
                        <a:t>l</a:t>
                      </a:r>
                      <a:r>
                        <a:rPr lang="en-US" sz="1100" dirty="0">
                          <a:effectLst/>
                        </a:rPr>
                        <a:t>l</a:t>
                      </a:r>
                      <a:r>
                        <a:rPr lang="en-US" sz="1100" spc="5" dirty="0">
                          <a:effectLst/>
                        </a:rPr>
                        <a:t> </a:t>
                      </a:r>
                      <a:r>
                        <a:rPr lang="en-US" sz="1100" spc="-5" dirty="0">
                          <a:effectLst/>
                        </a:rPr>
                        <a:t>a</a:t>
                      </a:r>
                      <a:r>
                        <a:rPr lang="en-US" sz="1100" spc="5" dirty="0">
                          <a:effectLst/>
                        </a:rPr>
                        <a:t>u</a:t>
                      </a:r>
                      <a:r>
                        <a:rPr lang="en-US" sz="1100" dirty="0">
                          <a:effectLst/>
                        </a:rPr>
                        <a:t>t</a:t>
                      </a:r>
                      <a:r>
                        <a:rPr lang="en-US" sz="1100" spc="5" dirty="0">
                          <a:effectLst/>
                        </a:rPr>
                        <a:t>o</a:t>
                      </a:r>
                      <a:r>
                        <a:rPr lang="en-US" sz="1100" spc="-5" dirty="0">
                          <a:effectLst/>
                        </a:rPr>
                        <a:t>m</a:t>
                      </a:r>
                      <a:r>
                        <a:rPr lang="en-US" sz="1100" spc="5" dirty="0">
                          <a:effectLst/>
                        </a:rPr>
                        <a:t>a</a:t>
                      </a:r>
                      <a:r>
                        <a:rPr lang="en-US" sz="1100" dirty="0">
                          <a:effectLst/>
                        </a:rPr>
                        <a:t>t</a:t>
                      </a:r>
                      <a:r>
                        <a:rPr lang="en-US" sz="1100" spc="-5" dirty="0">
                          <a:effectLst/>
                        </a:rPr>
                        <a:t>i</a:t>
                      </a:r>
                      <a:r>
                        <a:rPr lang="en-US" sz="1100" spc="5" dirty="0">
                          <a:effectLst/>
                        </a:rPr>
                        <a:t>ca</a:t>
                      </a:r>
                      <a:r>
                        <a:rPr lang="en-US" sz="1100" spc="-10" dirty="0">
                          <a:effectLst/>
                        </a:rPr>
                        <a:t>l</a:t>
                      </a:r>
                      <a:r>
                        <a:rPr lang="en-US" sz="1100" spc="5" dirty="0">
                          <a:effectLst/>
                        </a:rPr>
                        <a:t>l</a:t>
                      </a:r>
                      <a:r>
                        <a:rPr lang="en-US" sz="1100" spc="-5" dirty="0">
                          <a:effectLst/>
                        </a:rPr>
                        <a:t>y</a:t>
                      </a:r>
                      <a:r>
                        <a:rPr lang="en-US" sz="11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205" marR="171450" algn="ctr">
                        <a:lnSpc>
                          <a:spcPct val="115000"/>
                        </a:lnSpc>
                        <a:spcBef>
                          <a:spcPts val="185"/>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0024092"/>
                  </a:ext>
                </a:extLst>
              </a:tr>
              <a:tr h="229302">
                <a:tc>
                  <a:txBody>
                    <a:bodyPr/>
                    <a:lstStyle/>
                    <a:p>
                      <a:pPr marL="87630" marR="76835" algn="ctr">
                        <a:lnSpc>
                          <a:spcPct val="115000"/>
                        </a:lnSpc>
                        <a:spcBef>
                          <a:spcPts val="155"/>
                        </a:spcBef>
                        <a:spcAft>
                          <a:spcPts val="0"/>
                        </a:spcAft>
                      </a:pPr>
                      <a:r>
                        <a:rPr lang="en-US" sz="900" dirty="0">
                          <a:effectLst/>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0">
                        <a:lnSpc>
                          <a:spcPct val="115000"/>
                        </a:lnSpc>
                        <a:spcBef>
                          <a:spcPts val="155"/>
                        </a:spcBef>
                        <a:spcAft>
                          <a:spcPts val="0"/>
                        </a:spcAft>
                      </a:pPr>
                      <a:r>
                        <a:rPr lang="en-US" sz="1100" dirty="0">
                          <a:effectLst/>
                        </a:rPr>
                        <a:t>Do</a:t>
                      </a:r>
                      <a:r>
                        <a:rPr lang="en-US" sz="1100" spc="5" dirty="0">
                          <a:effectLst/>
                        </a:rPr>
                        <a:t>e</a:t>
                      </a:r>
                      <a:r>
                        <a:rPr lang="en-US" sz="1100" dirty="0">
                          <a:effectLst/>
                        </a:rPr>
                        <a:t>s</a:t>
                      </a:r>
                      <a:r>
                        <a:rPr lang="en-US" sz="1100" spc="15" dirty="0">
                          <a:effectLst/>
                        </a:rPr>
                        <a:t> </a:t>
                      </a:r>
                      <a:r>
                        <a:rPr lang="en-US" sz="1100" spc="-30" dirty="0">
                          <a:effectLst/>
                        </a:rPr>
                        <a:t>y</a:t>
                      </a:r>
                      <a:r>
                        <a:rPr lang="en-US" sz="1100" dirty="0">
                          <a:effectLst/>
                        </a:rPr>
                        <a:t>o</a:t>
                      </a:r>
                      <a:r>
                        <a:rPr lang="en-US" sz="1100" spc="5" dirty="0">
                          <a:effectLst/>
                        </a:rPr>
                        <a:t>u</a:t>
                      </a:r>
                      <a:r>
                        <a:rPr lang="en-US" sz="1100" dirty="0">
                          <a:effectLst/>
                        </a:rPr>
                        <a:t>r p</a:t>
                      </a:r>
                      <a:r>
                        <a:rPr lang="en-US" sz="1100" spc="5" dirty="0">
                          <a:effectLst/>
                        </a:rPr>
                        <a:t>h</a:t>
                      </a:r>
                      <a:r>
                        <a:rPr lang="en-US" sz="1100" dirty="0">
                          <a:effectLst/>
                        </a:rPr>
                        <a:t>o</a:t>
                      </a:r>
                      <a:r>
                        <a:rPr lang="en-US" sz="1100" spc="5" dirty="0">
                          <a:effectLst/>
                        </a:rPr>
                        <a:t>n</a:t>
                      </a:r>
                      <a:r>
                        <a:rPr lang="en-US" sz="1100" dirty="0">
                          <a:effectLst/>
                        </a:rPr>
                        <a:t>e</a:t>
                      </a:r>
                      <a:r>
                        <a:rPr lang="en-US" sz="1100" spc="5" dirty="0">
                          <a:effectLst/>
                        </a:rPr>
                        <a:t> </a:t>
                      </a:r>
                      <a:r>
                        <a:rPr lang="en-US" sz="1100" spc="15" dirty="0">
                          <a:effectLst/>
                        </a:rPr>
                        <a:t>s</a:t>
                      </a:r>
                      <a:r>
                        <a:rPr lang="en-US" sz="1100" spc="-30" dirty="0">
                          <a:effectLst/>
                        </a:rPr>
                        <a:t>y</a:t>
                      </a:r>
                      <a:r>
                        <a:rPr lang="en-US" sz="1100" spc="5" dirty="0">
                          <a:effectLst/>
                        </a:rPr>
                        <a:t>s</a:t>
                      </a:r>
                      <a:r>
                        <a:rPr lang="en-US" sz="1100" dirty="0">
                          <a:effectLst/>
                        </a:rPr>
                        <a:t>t</a:t>
                      </a:r>
                      <a:r>
                        <a:rPr lang="en-US" sz="1100" spc="5" dirty="0">
                          <a:effectLst/>
                        </a:rPr>
                        <a:t>e</a:t>
                      </a:r>
                      <a:r>
                        <a:rPr lang="en-US" sz="1100" dirty="0">
                          <a:effectLst/>
                        </a:rPr>
                        <a:t>m</a:t>
                      </a:r>
                      <a:r>
                        <a:rPr lang="en-US" sz="1100" spc="5" dirty="0">
                          <a:effectLst/>
                        </a:rPr>
                        <a:t> i</a:t>
                      </a:r>
                      <a:r>
                        <a:rPr lang="en-US" sz="1100" dirty="0">
                          <a:effectLst/>
                        </a:rPr>
                        <a:t>n</a:t>
                      </a:r>
                      <a:r>
                        <a:rPr lang="en-US" sz="1100" spc="-5" dirty="0">
                          <a:effectLst/>
                        </a:rPr>
                        <a:t>c</a:t>
                      </a:r>
                      <a:r>
                        <a:rPr lang="en-US" sz="1100" dirty="0">
                          <a:effectLst/>
                        </a:rPr>
                        <a:t>l</a:t>
                      </a:r>
                      <a:r>
                        <a:rPr lang="en-US" sz="1100" spc="5" dirty="0">
                          <a:effectLst/>
                        </a:rPr>
                        <a:t>u</a:t>
                      </a:r>
                      <a:r>
                        <a:rPr lang="en-US" sz="1100" dirty="0">
                          <a:effectLst/>
                        </a:rPr>
                        <a:t>de</a:t>
                      </a:r>
                      <a:r>
                        <a:rPr lang="en-US" sz="1100" spc="5" dirty="0">
                          <a:effectLst/>
                        </a:rPr>
                        <a:t> c</a:t>
                      </a:r>
                      <a:r>
                        <a:rPr lang="en-US" sz="1100" spc="-10" dirty="0">
                          <a:effectLst/>
                        </a:rPr>
                        <a:t>o</a:t>
                      </a:r>
                      <a:r>
                        <a:rPr lang="en-US" sz="1100" spc="5" dirty="0">
                          <a:effectLst/>
                        </a:rPr>
                        <a:t>m</a:t>
                      </a:r>
                      <a:r>
                        <a:rPr lang="en-US" sz="1100" dirty="0">
                          <a:effectLst/>
                        </a:rPr>
                        <a:t>p</a:t>
                      </a:r>
                      <a:r>
                        <a:rPr lang="en-US" sz="1100" spc="5" dirty="0">
                          <a:effectLst/>
                        </a:rPr>
                        <a:t>u</a:t>
                      </a:r>
                      <a:r>
                        <a:rPr lang="en-US" sz="1100" dirty="0">
                          <a:effectLst/>
                        </a:rPr>
                        <a:t>t</a:t>
                      </a:r>
                      <a:r>
                        <a:rPr lang="en-US" sz="1100" spc="5" dirty="0">
                          <a:effectLst/>
                        </a:rPr>
                        <a:t>e</a:t>
                      </a:r>
                      <a:r>
                        <a:rPr lang="en-US" sz="1100" dirty="0">
                          <a:effectLst/>
                        </a:rPr>
                        <a:t>r </a:t>
                      </a:r>
                      <a:r>
                        <a:rPr lang="en-US" sz="1100" spc="-10" dirty="0">
                          <a:effectLst/>
                        </a:rPr>
                        <a:t>t</a:t>
                      </a:r>
                      <a:r>
                        <a:rPr lang="en-US" sz="1100" spc="5" dirty="0">
                          <a:effectLst/>
                        </a:rPr>
                        <a:t>e</a:t>
                      </a:r>
                      <a:r>
                        <a:rPr lang="en-US" sz="1100" dirty="0">
                          <a:effectLst/>
                        </a:rPr>
                        <a:t>l</a:t>
                      </a:r>
                      <a:r>
                        <a:rPr lang="en-US" sz="1100" spc="5" dirty="0">
                          <a:effectLst/>
                        </a:rPr>
                        <a:t>e</a:t>
                      </a:r>
                      <a:r>
                        <a:rPr lang="en-US" sz="1100" spc="-10" dirty="0">
                          <a:effectLst/>
                        </a:rPr>
                        <a:t>p</a:t>
                      </a:r>
                      <a:r>
                        <a:rPr lang="en-US" sz="1100" dirty="0">
                          <a:effectLst/>
                        </a:rPr>
                        <a:t>h</a:t>
                      </a:r>
                      <a:r>
                        <a:rPr lang="en-US" sz="1100" spc="5" dirty="0">
                          <a:effectLst/>
                        </a:rPr>
                        <a:t>o</a:t>
                      </a:r>
                      <a:r>
                        <a:rPr lang="en-US" sz="1100" spc="15" dirty="0">
                          <a:effectLst/>
                        </a:rPr>
                        <a:t>n</a:t>
                      </a:r>
                      <a:r>
                        <a:rPr lang="en-US" sz="1100" dirty="0">
                          <a:effectLst/>
                        </a:rPr>
                        <a:t>y</a:t>
                      </a:r>
                      <a:r>
                        <a:rPr lang="en-US" sz="1100" spc="-30" dirty="0">
                          <a:effectLst/>
                        </a:rPr>
                        <a:t> </a:t>
                      </a:r>
                      <a:r>
                        <a:rPr lang="en-US" sz="1100" spc="5" dirty="0">
                          <a:effectLst/>
                        </a:rPr>
                        <a:t>i</a:t>
                      </a:r>
                      <a:r>
                        <a:rPr lang="en-US" sz="1100" dirty="0">
                          <a:effectLst/>
                        </a:rPr>
                        <a:t>nt</a:t>
                      </a:r>
                      <a:r>
                        <a:rPr lang="en-US" sz="1100" spc="5" dirty="0">
                          <a:effectLst/>
                        </a:rPr>
                        <a:t>e</a:t>
                      </a:r>
                      <a:r>
                        <a:rPr lang="en-US" sz="1100" dirty="0">
                          <a:effectLst/>
                        </a:rPr>
                        <a:t>gr</a:t>
                      </a:r>
                      <a:r>
                        <a:rPr lang="en-US" sz="1100" spc="5" dirty="0">
                          <a:effectLst/>
                        </a:rPr>
                        <a:t>a</a:t>
                      </a:r>
                      <a:r>
                        <a:rPr lang="en-US" sz="1100" dirty="0">
                          <a:effectLst/>
                        </a:rPr>
                        <a:t>ti</a:t>
                      </a:r>
                      <a:r>
                        <a:rPr lang="en-US" sz="1100" spc="5" dirty="0">
                          <a:effectLst/>
                        </a:rPr>
                        <a:t>o</a:t>
                      </a:r>
                      <a:r>
                        <a:rPr lang="en-US" sz="1100" dirty="0">
                          <a:effectLst/>
                        </a:rPr>
                        <a:t>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205" marR="171450" algn="ctr">
                        <a:lnSpc>
                          <a:spcPct val="115000"/>
                        </a:lnSpc>
                        <a:spcBef>
                          <a:spcPts val="18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562834"/>
                  </a:ext>
                </a:extLst>
              </a:tr>
              <a:tr h="229302">
                <a:tc>
                  <a:txBody>
                    <a:bodyPr/>
                    <a:lstStyle/>
                    <a:p>
                      <a:pPr marL="87630" marR="76835" algn="ctr">
                        <a:lnSpc>
                          <a:spcPct val="115000"/>
                        </a:lnSpc>
                        <a:spcBef>
                          <a:spcPts val="155"/>
                        </a:spcBef>
                        <a:spcAft>
                          <a:spcPts val="0"/>
                        </a:spcAft>
                      </a:pPr>
                      <a:r>
                        <a:rPr lang="en-US" sz="900" dirty="0">
                          <a:effectLst/>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0">
                        <a:lnSpc>
                          <a:spcPct val="115000"/>
                        </a:lnSpc>
                        <a:spcBef>
                          <a:spcPts val="155"/>
                        </a:spcBef>
                        <a:spcAft>
                          <a:spcPts val="0"/>
                        </a:spcAft>
                      </a:pPr>
                      <a:r>
                        <a:rPr lang="en-US" sz="1100" dirty="0">
                          <a:effectLst/>
                        </a:rPr>
                        <a:t>Do</a:t>
                      </a:r>
                      <a:r>
                        <a:rPr lang="en-US" sz="1100" spc="5" dirty="0">
                          <a:effectLst/>
                        </a:rPr>
                        <a:t>e</a:t>
                      </a:r>
                      <a:r>
                        <a:rPr lang="en-US" sz="1100" dirty="0">
                          <a:effectLst/>
                        </a:rPr>
                        <a:t>s</a:t>
                      </a:r>
                      <a:r>
                        <a:rPr lang="en-US" sz="1100" spc="15" dirty="0">
                          <a:effectLst/>
                        </a:rPr>
                        <a:t> </a:t>
                      </a:r>
                      <a:r>
                        <a:rPr lang="en-US" sz="1100" spc="-30" dirty="0">
                          <a:effectLst/>
                        </a:rPr>
                        <a:t>y</a:t>
                      </a:r>
                      <a:r>
                        <a:rPr lang="en-US" sz="1100" dirty="0">
                          <a:effectLst/>
                        </a:rPr>
                        <a:t>o</a:t>
                      </a:r>
                      <a:r>
                        <a:rPr lang="en-US" sz="1100" spc="5" dirty="0">
                          <a:effectLst/>
                        </a:rPr>
                        <a:t>u</a:t>
                      </a:r>
                      <a:r>
                        <a:rPr lang="en-US" sz="1100" dirty="0">
                          <a:effectLst/>
                        </a:rPr>
                        <a:t>r </a:t>
                      </a:r>
                      <a:r>
                        <a:rPr lang="en-US" sz="1100" spc="25" dirty="0">
                          <a:effectLst/>
                        </a:rPr>
                        <a:t>s</a:t>
                      </a:r>
                      <a:r>
                        <a:rPr lang="en-US" sz="1100" spc="-30" dirty="0">
                          <a:effectLst/>
                        </a:rPr>
                        <a:t>y</a:t>
                      </a:r>
                      <a:r>
                        <a:rPr lang="en-US" sz="1100" spc="5" dirty="0">
                          <a:effectLst/>
                        </a:rPr>
                        <a:t>s</a:t>
                      </a:r>
                      <a:r>
                        <a:rPr lang="en-US" sz="1100" dirty="0">
                          <a:effectLst/>
                        </a:rPr>
                        <a:t>t</a:t>
                      </a:r>
                      <a:r>
                        <a:rPr lang="en-US" sz="1100" spc="5" dirty="0">
                          <a:effectLst/>
                        </a:rPr>
                        <a:t>e</a:t>
                      </a:r>
                      <a:r>
                        <a:rPr lang="en-US" sz="1100" dirty="0">
                          <a:effectLst/>
                        </a:rPr>
                        <a:t>m</a:t>
                      </a:r>
                      <a:r>
                        <a:rPr lang="en-US" sz="1100" spc="5" dirty="0">
                          <a:effectLst/>
                        </a:rPr>
                        <a:t> i</a:t>
                      </a:r>
                      <a:r>
                        <a:rPr lang="en-US" sz="1100" dirty="0">
                          <a:effectLst/>
                        </a:rPr>
                        <a:t>n</a:t>
                      </a:r>
                      <a:r>
                        <a:rPr lang="en-US" sz="1100" spc="5" dirty="0">
                          <a:effectLst/>
                        </a:rPr>
                        <a:t>c</a:t>
                      </a:r>
                      <a:r>
                        <a:rPr lang="en-US" sz="1100" dirty="0">
                          <a:effectLst/>
                        </a:rPr>
                        <a:t>l</a:t>
                      </a:r>
                      <a:r>
                        <a:rPr lang="en-US" sz="1100" spc="5" dirty="0">
                          <a:effectLst/>
                        </a:rPr>
                        <a:t>u</a:t>
                      </a:r>
                      <a:r>
                        <a:rPr lang="en-US" sz="1100" dirty="0">
                          <a:effectLst/>
                        </a:rPr>
                        <a:t>de</a:t>
                      </a:r>
                      <a:r>
                        <a:rPr lang="en-US" sz="1100" spc="-5" dirty="0">
                          <a:effectLst/>
                        </a:rPr>
                        <a:t> a</a:t>
                      </a:r>
                      <a:r>
                        <a:rPr lang="en-US" sz="1100" dirty="0">
                          <a:effectLst/>
                        </a:rPr>
                        <a:t>n</a:t>
                      </a:r>
                      <a:r>
                        <a:rPr lang="en-US" sz="1100" spc="5" dirty="0">
                          <a:effectLst/>
                        </a:rPr>
                        <a:t> </a:t>
                      </a:r>
                      <a:r>
                        <a:rPr lang="en-US" sz="1100" dirty="0">
                          <a:effectLst/>
                        </a:rPr>
                        <a:t>i</a:t>
                      </a:r>
                      <a:r>
                        <a:rPr lang="en-US" sz="1100" spc="5" dirty="0">
                          <a:effectLst/>
                        </a:rPr>
                        <a:t>n</a:t>
                      </a:r>
                      <a:r>
                        <a:rPr lang="en-US" sz="1100" dirty="0">
                          <a:effectLst/>
                        </a:rPr>
                        <a:t>t</a:t>
                      </a:r>
                      <a:r>
                        <a:rPr lang="en-US" sz="1100" spc="5" dirty="0">
                          <a:effectLst/>
                        </a:rPr>
                        <a:t>e</a:t>
                      </a:r>
                      <a:r>
                        <a:rPr lang="en-US" sz="1100" dirty="0">
                          <a:effectLst/>
                        </a:rPr>
                        <a:t>r</a:t>
                      </a:r>
                      <a:r>
                        <a:rPr lang="en-US" sz="1100" spc="20" dirty="0">
                          <a:effectLst/>
                        </a:rPr>
                        <a:t>a</a:t>
                      </a:r>
                      <a:r>
                        <a:rPr lang="en-US" sz="1100" spc="5" dirty="0">
                          <a:effectLst/>
                        </a:rPr>
                        <a:t>c</a:t>
                      </a:r>
                      <a:r>
                        <a:rPr lang="en-US" sz="1100" spc="-10" dirty="0">
                          <a:effectLst/>
                        </a:rPr>
                        <a:t>t</a:t>
                      </a:r>
                      <a:r>
                        <a:rPr lang="en-US" sz="1100" dirty="0">
                          <a:effectLst/>
                        </a:rPr>
                        <a:t>i</a:t>
                      </a:r>
                      <a:r>
                        <a:rPr lang="en-US" sz="1100" spc="-5" dirty="0">
                          <a:effectLst/>
                        </a:rPr>
                        <a:t>v</a:t>
                      </a:r>
                      <a:r>
                        <a:rPr lang="en-US" sz="1100" dirty="0">
                          <a:effectLst/>
                        </a:rPr>
                        <a:t>e</a:t>
                      </a:r>
                      <a:r>
                        <a:rPr lang="en-US" sz="1100" spc="5" dirty="0">
                          <a:effectLst/>
                        </a:rPr>
                        <a:t> </a:t>
                      </a:r>
                      <a:r>
                        <a:rPr lang="en-US" sz="1100" spc="-5" dirty="0">
                          <a:effectLst/>
                        </a:rPr>
                        <a:t>v</a:t>
                      </a:r>
                      <a:r>
                        <a:rPr lang="en-US" sz="1100" dirty="0">
                          <a:effectLst/>
                        </a:rPr>
                        <a:t>o</a:t>
                      </a:r>
                      <a:r>
                        <a:rPr lang="en-US" sz="1100" spc="5" dirty="0">
                          <a:effectLst/>
                        </a:rPr>
                        <a:t>ic</a:t>
                      </a:r>
                      <a:r>
                        <a:rPr lang="en-US" sz="1100" dirty="0">
                          <a:effectLst/>
                        </a:rPr>
                        <a:t>e</a:t>
                      </a:r>
                      <a:r>
                        <a:rPr lang="en-US" sz="1100" spc="5" dirty="0">
                          <a:effectLst/>
                        </a:rPr>
                        <a:t> </a:t>
                      </a:r>
                      <a:r>
                        <a:rPr lang="en-US" sz="1100" dirty="0">
                          <a:effectLst/>
                        </a:rPr>
                        <a:t>r</a:t>
                      </a:r>
                      <a:r>
                        <a:rPr lang="en-US" sz="1100" spc="5" dirty="0">
                          <a:effectLst/>
                        </a:rPr>
                        <a:t>es</a:t>
                      </a:r>
                      <a:r>
                        <a:rPr lang="en-US" sz="1100" dirty="0">
                          <a:effectLst/>
                        </a:rPr>
                        <a:t>p</a:t>
                      </a:r>
                      <a:r>
                        <a:rPr lang="en-US" sz="1100" spc="-10" dirty="0">
                          <a:effectLst/>
                        </a:rPr>
                        <a:t>o</a:t>
                      </a:r>
                      <a:r>
                        <a:rPr lang="en-US" sz="1100" dirty="0">
                          <a:effectLst/>
                        </a:rPr>
                        <a:t>n</a:t>
                      </a:r>
                      <a:r>
                        <a:rPr lang="en-US" sz="1100" spc="5" dirty="0">
                          <a:effectLst/>
                        </a:rPr>
                        <a:t>s</a:t>
                      </a:r>
                      <a:r>
                        <a:rPr lang="en-US" sz="1100" dirty="0">
                          <a:effectLst/>
                        </a:rPr>
                        <a:t>e</a:t>
                      </a:r>
                      <a:r>
                        <a:rPr lang="en-US" sz="1100" spc="-10" dirty="0">
                          <a:effectLst/>
                        </a:rPr>
                        <a:t> </a:t>
                      </a:r>
                      <a:r>
                        <a:rPr lang="en-US" sz="1100" dirty="0">
                          <a:effectLst/>
                        </a:rPr>
                        <a:t>f</a:t>
                      </a:r>
                      <a:r>
                        <a:rPr lang="en-US" sz="1100" spc="5" dirty="0">
                          <a:effectLst/>
                        </a:rPr>
                        <a:t>ea</a:t>
                      </a:r>
                      <a:r>
                        <a:rPr lang="en-US" sz="1100" dirty="0">
                          <a:effectLst/>
                        </a:rPr>
                        <a:t>tur</a:t>
                      </a:r>
                      <a:r>
                        <a:rPr lang="en-US" sz="1100" spc="5" dirty="0">
                          <a:effectLst/>
                        </a:rPr>
                        <a:t>e</a:t>
                      </a:r>
                      <a:r>
                        <a:rPr lang="en-US" sz="11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205" marR="171450" algn="ctr">
                        <a:lnSpc>
                          <a:spcPct val="115000"/>
                        </a:lnSpc>
                        <a:spcBef>
                          <a:spcPts val="18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055409"/>
                  </a:ext>
                </a:extLst>
              </a:tr>
              <a:tr h="200060">
                <a:tc>
                  <a:txBody>
                    <a:bodyPr/>
                    <a:lstStyle/>
                    <a:p>
                      <a:pPr marL="87630" marR="76835" algn="ctr">
                        <a:lnSpc>
                          <a:spcPct val="115000"/>
                        </a:lnSpc>
                        <a:spcBef>
                          <a:spcPts val="170"/>
                        </a:spcBef>
                        <a:spcAft>
                          <a:spcPts val="0"/>
                        </a:spcAft>
                      </a:pPr>
                      <a:r>
                        <a:rPr lang="en-US" sz="9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647065">
                        <a:lnSpc>
                          <a:spcPts val="1030"/>
                        </a:lnSpc>
                        <a:spcBef>
                          <a:spcPts val="190"/>
                        </a:spcBef>
                        <a:spcAft>
                          <a:spcPts val="0"/>
                        </a:spcAft>
                      </a:pPr>
                      <a:r>
                        <a:rPr lang="en-US" sz="1100" dirty="0">
                          <a:effectLst/>
                        </a:rPr>
                        <a:t>Do</a:t>
                      </a:r>
                      <a:r>
                        <a:rPr lang="en-US" sz="1100" spc="5" dirty="0">
                          <a:effectLst/>
                        </a:rPr>
                        <a:t>e</a:t>
                      </a:r>
                      <a:r>
                        <a:rPr lang="en-US" sz="1100" dirty="0">
                          <a:effectLst/>
                        </a:rPr>
                        <a:t>s</a:t>
                      </a:r>
                      <a:r>
                        <a:rPr lang="en-US" sz="1100" spc="15" dirty="0">
                          <a:effectLst/>
                        </a:rPr>
                        <a:t> </a:t>
                      </a:r>
                      <a:r>
                        <a:rPr lang="en-US" sz="1100" spc="-30" dirty="0">
                          <a:effectLst/>
                        </a:rPr>
                        <a:t>y</a:t>
                      </a:r>
                      <a:r>
                        <a:rPr lang="en-US" sz="1100" dirty="0">
                          <a:effectLst/>
                        </a:rPr>
                        <a:t>o</a:t>
                      </a:r>
                      <a:r>
                        <a:rPr lang="en-US" sz="1100" spc="5" dirty="0">
                          <a:effectLst/>
                        </a:rPr>
                        <a:t>u</a:t>
                      </a:r>
                      <a:r>
                        <a:rPr lang="en-US" sz="1100" dirty="0">
                          <a:effectLst/>
                        </a:rPr>
                        <a:t>r </a:t>
                      </a:r>
                      <a:r>
                        <a:rPr lang="en-US" sz="1100" spc="25" dirty="0">
                          <a:effectLst/>
                        </a:rPr>
                        <a:t>s</a:t>
                      </a:r>
                      <a:r>
                        <a:rPr lang="en-US" sz="1100" spc="-30" dirty="0">
                          <a:effectLst/>
                        </a:rPr>
                        <a:t>y</a:t>
                      </a:r>
                      <a:r>
                        <a:rPr lang="en-US" sz="1100" spc="5" dirty="0">
                          <a:effectLst/>
                        </a:rPr>
                        <a:t>s</a:t>
                      </a:r>
                      <a:r>
                        <a:rPr lang="en-US" sz="1100" dirty="0">
                          <a:effectLst/>
                        </a:rPr>
                        <a:t>t</a:t>
                      </a:r>
                      <a:r>
                        <a:rPr lang="en-US" sz="1100" spc="5" dirty="0">
                          <a:effectLst/>
                        </a:rPr>
                        <a:t>e</a:t>
                      </a:r>
                      <a:r>
                        <a:rPr lang="en-US" sz="1100" dirty="0">
                          <a:effectLst/>
                        </a:rPr>
                        <a:t>m</a:t>
                      </a:r>
                      <a:r>
                        <a:rPr lang="en-US" sz="1100" spc="5" dirty="0">
                          <a:effectLst/>
                        </a:rPr>
                        <a:t> ha</a:t>
                      </a:r>
                      <a:r>
                        <a:rPr lang="en-US" sz="1100" spc="-10" dirty="0">
                          <a:effectLst/>
                        </a:rPr>
                        <a:t>v</a:t>
                      </a:r>
                      <a:r>
                        <a:rPr lang="en-US" sz="1100" dirty="0">
                          <a:effectLst/>
                        </a:rPr>
                        <a:t>e</a:t>
                      </a:r>
                      <a:r>
                        <a:rPr lang="en-US" sz="1100" spc="5" dirty="0">
                          <a:effectLst/>
                        </a:rPr>
                        <a:t> ca</a:t>
                      </a:r>
                      <a:r>
                        <a:rPr lang="en-US" sz="1100" dirty="0">
                          <a:effectLst/>
                        </a:rPr>
                        <a:t>ll</a:t>
                      </a:r>
                      <a:r>
                        <a:rPr lang="en-US" sz="1100" spc="-5" dirty="0">
                          <a:effectLst/>
                        </a:rPr>
                        <a:t> </a:t>
                      </a:r>
                      <a:r>
                        <a:rPr lang="en-US" sz="1100" dirty="0">
                          <a:effectLst/>
                        </a:rPr>
                        <a:t>rout</a:t>
                      </a:r>
                      <a:r>
                        <a:rPr lang="en-US" sz="1100" spc="5" dirty="0">
                          <a:effectLst/>
                        </a:rPr>
                        <a:t>i</a:t>
                      </a:r>
                      <a:r>
                        <a:rPr lang="en-US" sz="1100" dirty="0">
                          <a:effectLst/>
                        </a:rPr>
                        <a:t>ng</a:t>
                      </a:r>
                      <a:r>
                        <a:rPr lang="en-US" sz="1100" spc="5" dirty="0">
                          <a:effectLst/>
                        </a:rPr>
                        <a:t> </a:t>
                      </a:r>
                      <a:r>
                        <a:rPr lang="en-US" sz="1100" spc="15" dirty="0">
                          <a:effectLst/>
                        </a:rPr>
                        <a:t>b</a:t>
                      </a:r>
                      <a:r>
                        <a:rPr lang="en-US" sz="1100" dirty="0">
                          <a:effectLst/>
                        </a:rPr>
                        <a:t>y</a:t>
                      </a:r>
                      <a:r>
                        <a:rPr lang="en-US" sz="1100" spc="-45" dirty="0">
                          <a:effectLst/>
                        </a:rPr>
                        <a:t> </a:t>
                      </a:r>
                      <a:r>
                        <a:rPr lang="en-US" sz="1100" spc="5" dirty="0">
                          <a:effectLst/>
                        </a:rPr>
                        <a:t>la</a:t>
                      </a:r>
                      <a:r>
                        <a:rPr lang="en-US" sz="1100" dirty="0">
                          <a:effectLst/>
                        </a:rPr>
                        <a:t>n</a:t>
                      </a:r>
                      <a:r>
                        <a:rPr lang="en-US" sz="1100" spc="5" dirty="0">
                          <a:effectLst/>
                        </a:rPr>
                        <a:t>g</a:t>
                      </a:r>
                      <a:r>
                        <a:rPr lang="en-US" sz="1100" dirty="0">
                          <a:effectLst/>
                        </a:rPr>
                        <a:t>u</a:t>
                      </a:r>
                      <a:r>
                        <a:rPr lang="en-US" sz="1100" spc="5" dirty="0">
                          <a:effectLst/>
                        </a:rPr>
                        <a:t>a</a:t>
                      </a:r>
                      <a:r>
                        <a:rPr lang="en-US" sz="1100" dirty="0">
                          <a:effectLst/>
                        </a:rPr>
                        <a:t>g</a:t>
                      </a:r>
                      <a:r>
                        <a:rPr lang="en-US" sz="1100" spc="5" dirty="0">
                          <a:effectLst/>
                        </a:rPr>
                        <a:t>e</a:t>
                      </a:r>
                      <a:r>
                        <a:rPr lang="en-US" sz="1100" dirty="0">
                          <a:effectLst/>
                        </a:rPr>
                        <a:t>,</a:t>
                      </a:r>
                      <a:r>
                        <a:rPr lang="en-US" sz="1100" spc="5" dirty="0">
                          <a:effectLst/>
                        </a:rPr>
                        <a:t> s</a:t>
                      </a:r>
                      <a:r>
                        <a:rPr lang="en-US" sz="1100" dirty="0">
                          <a:effectLst/>
                        </a:rPr>
                        <a:t>u</a:t>
                      </a:r>
                      <a:r>
                        <a:rPr lang="en-US" sz="1100" spc="-10" dirty="0">
                          <a:effectLst/>
                        </a:rPr>
                        <a:t>b</a:t>
                      </a:r>
                      <a:r>
                        <a:rPr lang="en-US" sz="1100" spc="5" dirty="0">
                          <a:effectLst/>
                        </a:rPr>
                        <a:t>s</a:t>
                      </a:r>
                      <a:r>
                        <a:rPr lang="en-US" sz="1100" dirty="0">
                          <a:effectLst/>
                        </a:rPr>
                        <a:t>t</a:t>
                      </a:r>
                      <a:r>
                        <a:rPr lang="en-US" sz="1100" spc="-10" dirty="0">
                          <a:effectLst/>
                        </a:rPr>
                        <a:t>a</a:t>
                      </a:r>
                      <a:r>
                        <a:rPr lang="en-US" sz="1100" dirty="0">
                          <a:effectLst/>
                        </a:rPr>
                        <a:t>nt</a:t>
                      </a:r>
                      <a:r>
                        <a:rPr lang="en-US" sz="1100" spc="5" dirty="0">
                          <a:effectLst/>
                        </a:rPr>
                        <a:t>i</a:t>
                      </a:r>
                      <a:r>
                        <a:rPr lang="en-US" sz="1100" spc="-10" dirty="0">
                          <a:effectLst/>
                        </a:rPr>
                        <a:t>v</a:t>
                      </a:r>
                      <a:r>
                        <a:rPr lang="en-US" sz="1100" dirty="0">
                          <a:effectLst/>
                        </a:rPr>
                        <a:t>e</a:t>
                      </a:r>
                      <a:r>
                        <a:rPr lang="en-US" sz="1100" spc="5" dirty="0">
                          <a:effectLst/>
                        </a:rPr>
                        <a:t> a</a:t>
                      </a:r>
                      <a:r>
                        <a:rPr lang="en-US" sz="1100" dirty="0">
                          <a:effectLst/>
                        </a:rPr>
                        <a:t>n</a:t>
                      </a:r>
                      <a:r>
                        <a:rPr lang="en-US" sz="1100" spc="5" dirty="0">
                          <a:effectLst/>
                        </a:rPr>
                        <a:t>d</a:t>
                      </a:r>
                      <a:r>
                        <a:rPr lang="en-US" sz="1100" dirty="0">
                          <a:effectLst/>
                        </a:rPr>
                        <a:t>/</a:t>
                      </a:r>
                      <a:r>
                        <a:rPr lang="en-US" sz="1100" spc="5" dirty="0">
                          <a:effectLst/>
                        </a:rPr>
                        <a:t>o</a:t>
                      </a:r>
                      <a:r>
                        <a:rPr lang="en-US" sz="1100" dirty="0">
                          <a:effectLst/>
                        </a:rPr>
                        <a:t>r g</a:t>
                      </a:r>
                      <a:r>
                        <a:rPr lang="en-US" sz="1100" spc="5" dirty="0">
                          <a:effectLst/>
                        </a:rPr>
                        <a:t>e</a:t>
                      </a:r>
                      <a:r>
                        <a:rPr lang="en-US" sz="1100" dirty="0">
                          <a:effectLst/>
                        </a:rPr>
                        <a:t>o</a:t>
                      </a:r>
                      <a:r>
                        <a:rPr lang="en-US" sz="1100" spc="5" dirty="0">
                          <a:effectLst/>
                        </a:rPr>
                        <a:t>g</a:t>
                      </a:r>
                      <a:r>
                        <a:rPr lang="en-US" sz="1100" dirty="0">
                          <a:effectLst/>
                        </a:rPr>
                        <a:t>ra</a:t>
                      </a:r>
                      <a:r>
                        <a:rPr lang="en-US" sz="1100" spc="5" dirty="0">
                          <a:effectLst/>
                        </a:rPr>
                        <a:t>p</a:t>
                      </a:r>
                      <a:r>
                        <a:rPr lang="en-US" sz="1100" dirty="0">
                          <a:effectLst/>
                        </a:rPr>
                        <a:t>h</a:t>
                      </a:r>
                      <a:r>
                        <a:rPr lang="en-US" sz="1100" spc="-10" dirty="0">
                          <a:effectLst/>
                        </a:rPr>
                        <a:t>i</a:t>
                      </a:r>
                      <a:r>
                        <a:rPr lang="en-US" sz="1100" dirty="0">
                          <a:effectLst/>
                        </a:rPr>
                        <a:t>c</a:t>
                      </a:r>
                      <a:r>
                        <a:rPr lang="en-US" sz="1100" spc="5" dirty="0">
                          <a:effectLst/>
                        </a:rPr>
                        <a:t> a</a:t>
                      </a:r>
                      <a:r>
                        <a:rPr lang="en-US" sz="1100" dirty="0">
                          <a:effectLst/>
                        </a:rPr>
                        <a:t>r</a:t>
                      </a:r>
                      <a:r>
                        <a:rPr lang="en-US" sz="1100" spc="-10" dirty="0">
                          <a:effectLst/>
                        </a:rPr>
                        <a:t>e</a:t>
                      </a:r>
                      <a:r>
                        <a:rPr lang="en-US" sz="1100" spc="5" dirty="0">
                          <a:effectLst/>
                        </a:rPr>
                        <a:t>a</a:t>
                      </a:r>
                      <a:r>
                        <a:rPr lang="en-US" sz="11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205" marR="171450" algn="ctr">
                        <a:lnSpc>
                          <a:spcPct val="115000"/>
                        </a:lnSpc>
                        <a:spcBef>
                          <a:spcPts val="195"/>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37789"/>
                  </a:ext>
                </a:extLst>
              </a:tr>
              <a:tr h="388391">
                <a:tc>
                  <a:txBody>
                    <a:bodyPr/>
                    <a:lstStyle/>
                    <a:p>
                      <a:pPr marL="78740" marR="0">
                        <a:lnSpc>
                          <a:spcPct val="115000"/>
                        </a:lnSpc>
                        <a:spcBef>
                          <a:spcPts val="155"/>
                        </a:spcBef>
                        <a:spcAft>
                          <a:spcPts val="0"/>
                        </a:spcAft>
                      </a:pPr>
                      <a:r>
                        <a:rPr lang="en-US" sz="900" spc="5"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183515" algn="just">
                        <a:lnSpc>
                          <a:spcPct val="115000"/>
                        </a:lnSpc>
                        <a:spcBef>
                          <a:spcPts val="155"/>
                        </a:spcBef>
                        <a:spcAft>
                          <a:spcPts val="0"/>
                        </a:spcAft>
                      </a:pPr>
                      <a:r>
                        <a:rPr lang="en-US" sz="1100" dirty="0">
                          <a:effectLst/>
                        </a:rPr>
                        <a:t>Do</a:t>
                      </a:r>
                      <a:r>
                        <a:rPr lang="en-US" sz="1100" spc="5" dirty="0">
                          <a:effectLst/>
                        </a:rPr>
                        <a:t>e</a:t>
                      </a:r>
                      <a:r>
                        <a:rPr lang="en-US" sz="1100" dirty="0">
                          <a:effectLst/>
                        </a:rPr>
                        <a:t>s</a:t>
                      </a:r>
                      <a:r>
                        <a:rPr lang="en-US" sz="1100" spc="15" dirty="0">
                          <a:effectLst/>
                        </a:rPr>
                        <a:t> </a:t>
                      </a:r>
                      <a:r>
                        <a:rPr lang="en-US" sz="1100" spc="-30" dirty="0">
                          <a:effectLst/>
                        </a:rPr>
                        <a:t>y</a:t>
                      </a:r>
                      <a:r>
                        <a:rPr lang="en-US" sz="1100" dirty="0">
                          <a:effectLst/>
                        </a:rPr>
                        <a:t>o</a:t>
                      </a:r>
                      <a:r>
                        <a:rPr lang="en-US" sz="1100" spc="5" dirty="0">
                          <a:effectLst/>
                        </a:rPr>
                        <a:t>u</a:t>
                      </a:r>
                      <a:r>
                        <a:rPr lang="en-US" sz="1100" dirty="0">
                          <a:effectLst/>
                        </a:rPr>
                        <a:t>r </a:t>
                      </a:r>
                      <a:r>
                        <a:rPr lang="en-US" sz="1100" spc="25" dirty="0">
                          <a:effectLst/>
                        </a:rPr>
                        <a:t>s</a:t>
                      </a:r>
                      <a:r>
                        <a:rPr lang="en-US" sz="1100" spc="-30" dirty="0">
                          <a:effectLst/>
                        </a:rPr>
                        <a:t>y</a:t>
                      </a:r>
                      <a:r>
                        <a:rPr lang="en-US" sz="1100" spc="5" dirty="0">
                          <a:effectLst/>
                        </a:rPr>
                        <a:t>s</a:t>
                      </a:r>
                      <a:r>
                        <a:rPr lang="en-US" sz="1100" dirty="0">
                          <a:effectLst/>
                        </a:rPr>
                        <a:t>t</a:t>
                      </a:r>
                      <a:r>
                        <a:rPr lang="en-US" sz="1100" spc="5" dirty="0">
                          <a:effectLst/>
                        </a:rPr>
                        <a:t>e</a:t>
                      </a:r>
                      <a:r>
                        <a:rPr lang="en-US" sz="1100" dirty="0">
                          <a:effectLst/>
                        </a:rPr>
                        <a:t>m</a:t>
                      </a:r>
                      <a:r>
                        <a:rPr lang="en-US" sz="1100" spc="5" dirty="0">
                          <a:effectLst/>
                        </a:rPr>
                        <a:t> ha</a:t>
                      </a:r>
                      <a:r>
                        <a:rPr lang="en-US" sz="1100" spc="-10" dirty="0">
                          <a:effectLst/>
                        </a:rPr>
                        <a:t>v</a:t>
                      </a:r>
                      <a:r>
                        <a:rPr lang="en-US" sz="1100" dirty="0">
                          <a:effectLst/>
                        </a:rPr>
                        <a:t>e</a:t>
                      </a:r>
                      <a:r>
                        <a:rPr lang="en-US" sz="1100" spc="5" dirty="0">
                          <a:effectLst/>
                        </a:rPr>
                        <a:t> </a:t>
                      </a:r>
                      <a:r>
                        <a:rPr lang="en-US" sz="1100" dirty="0">
                          <a:effectLst/>
                        </a:rPr>
                        <a:t>t</a:t>
                      </a:r>
                      <a:r>
                        <a:rPr lang="en-US" sz="1100" spc="5" dirty="0">
                          <a:effectLst/>
                        </a:rPr>
                        <a:t>h</a:t>
                      </a:r>
                      <a:r>
                        <a:rPr lang="en-US" sz="1100" dirty="0">
                          <a:effectLst/>
                        </a:rPr>
                        <a:t>e</a:t>
                      </a:r>
                      <a:r>
                        <a:rPr lang="en-US" sz="1100" spc="-5" dirty="0">
                          <a:effectLst/>
                        </a:rPr>
                        <a:t> </a:t>
                      </a:r>
                      <a:r>
                        <a:rPr lang="en-US" sz="1100" spc="5" dirty="0">
                          <a:effectLst/>
                        </a:rPr>
                        <a:t>a</a:t>
                      </a:r>
                      <a:r>
                        <a:rPr lang="en-US" sz="1100" dirty="0">
                          <a:effectLst/>
                        </a:rPr>
                        <a:t>b</a:t>
                      </a:r>
                      <a:r>
                        <a:rPr lang="en-US" sz="1100" spc="5" dirty="0">
                          <a:effectLst/>
                        </a:rPr>
                        <a:t>i</a:t>
                      </a:r>
                      <a:r>
                        <a:rPr lang="en-US" sz="1100" dirty="0">
                          <a:effectLst/>
                        </a:rPr>
                        <a:t>l</a:t>
                      </a:r>
                      <a:r>
                        <a:rPr lang="en-US" sz="1100" spc="5" dirty="0">
                          <a:effectLst/>
                        </a:rPr>
                        <a:t>i</a:t>
                      </a:r>
                      <a:r>
                        <a:rPr lang="en-US" sz="1100" spc="10" dirty="0">
                          <a:effectLst/>
                        </a:rPr>
                        <a:t>t</a:t>
                      </a:r>
                      <a:r>
                        <a:rPr lang="en-US" sz="1100" dirty="0">
                          <a:effectLst/>
                        </a:rPr>
                        <a:t>y</a:t>
                      </a:r>
                      <a:r>
                        <a:rPr lang="en-US" sz="1100" spc="-30" dirty="0">
                          <a:effectLst/>
                        </a:rPr>
                        <a:t> </a:t>
                      </a:r>
                      <a:r>
                        <a:rPr lang="en-US" sz="1100" dirty="0">
                          <a:effectLst/>
                        </a:rPr>
                        <a:t>to</a:t>
                      </a:r>
                      <a:r>
                        <a:rPr lang="en-US" sz="1100" spc="5" dirty="0">
                          <a:effectLst/>
                        </a:rPr>
                        <a:t> se</a:t>
                      </a:r>
                      <a:r>
                        <a:rPr lang="en-US" sz="1100" dirty="0">
                          <a:effectLst/>
                        </a:rPr>
                        <a:t>r</a:t>
                      </a:r>
                      <a:r>
                        <a:rPr lang="en-US" sz="1100" spc="-10" dirty="0">
                          <a:effectLst/>
                        </a:rPr>
                        <a:t>v</a:t>
                      </a:r>
                      <a:r>
                        <a:rPr lang="en-US" sz="1100" dirty="0">
                          <a:effectLst/>
                        </a:rPr>
                        <a:t>e</a:t>
                      </a:r>
                      <a:r>
                        <a:rPr lang="en-US" sz="1100" spc="5" dirty="0">
                          <a:effectLst/>
                        </a:rPr>
                        <a:t> pe</a:t>
                      </a:r>
                      <a:r>
                        <a:rPr lang="en-US" sz="1100" dirty="0">
                          <a:effectLst/>
                        </a:rPr>
                        <a:t>rs</a:t>
                      </a:r>
                      <a:r>
                        <a:rPr lang="en-US" sz="1100" spc="5" dirty="0">
                          <a:effectLst/>
                        </a:rPr>
                        <a:t>o</a:t>
                      </a:r>
                      <a:r>
                        <a:rPr lang="en-US" sz="1100" dirty="0">
                          <a:effectLst/>
                        </a:rPr>
                        <a:t>ns</a:t>
                      </a:r>
                      <a:r>
                        <a:rPr lang="en-US" sz="1100" spc="-5" dirty="0">
                          <a:effectLst/>
                        </a:rPr>
                        <a:t> </a:t>
                      </a:r>
                      <a:r>
                        <a:rPr lang="en-US" sz="1100" spc="5" dirty="0">
                          <a:effectLst/>
                        </a:rPr>
                        <a:t>w</a:t>
                      </a:r>
                      <a:r>
                        <a:rPr lang="en-US" sz="1100" dirty="0">
                          <a:effectLst/>
                        </a:rPr>
                        <a:t>ith</a:t>
                      </a:r>
                      <a:r>
                        <a:rPr lang="en-US" sz="1100" spc="-10" dirty="0">
                          <a:effectLst/>
                        </a:rPr>
                        <a:t> </a:t>
                      </a:r>
                      <a:r>
                        <a:rPr lang="en-US" sz="1100" spc="5" dirty="0">
                          <a:effectLst/>
                        </a:rPr>
                        <a:t>s</a:t>
                      </a:r>
                      <a:r>
                        <a:rPr lang="en-US" sz="1100" dirty="0">
                          <a:effectLst/>
                        </a:rPr>
                        <a:t>p</a:t>
                      </a:r>
                      <a:r>
                        <a:rPr lang="en-US" sz="1100" spc="5" dirty="0">
                          <a:effectLst/>
                        </a:rPr>
                        <a:t>ea</a:t>
                      </a:r>
                      <a:r>
                        <a:rPr lang="en-US" sz="1100" spc="-10" dirty="0">
                          <a:effectLst/>
                        </a:rPr>
                        <a:t>k</a:t>
                      </a:r>
                      <a:r>
                        <a:rPr lang="en-US" sz="1100" dirty="0">
                          <a:effectLst/>
                        </a:rPr>
                        <a:t>i</a:t>
                      </a:r>
                      <a:r>
                        <a:rPr lang="en-US" sz="1100" spc="5" dirty="0">
                          <a:effectLst/>
                        </a:rPr>
                        <a:t>n</a:t>
                      </a:r>
                      <a:r>
                        <a:rPr lang="en-US" sz="1100" dirty="0">
                          <a:effectLst/>
                        </a:rPr>
                        <a:t>g</a:t>
                      </a:r>
                      <a:r>
                        <a:rPr lang="en-US" sz="1100" spc="5" dirty="0">
                          <a:effectLst/>
                        </a:rPr>
                        <a:t> </a:t>
                      </a:r>
                      <a:r>
                        <a:rPr lang="en-US" sz="1100" dirty="0">
                          <a:effectLst/>
                        </a:rPr>
                        <a:t>or</a:t>
                      </a:r>
                      <a:r>
                        <a:rPr lang="en-US" sz="1100" spc="-10" dirty="0">
                          <a:effectLst/>
                        </a:rPr>
                        <a:t> </a:t>
                      </a:r>
                      <a:r>
                        <a:rPr lang="en-US" sz="1100" dirty="0">
                          <a:effectLst/>
                        </a:rPr>
                        <a:t>h</a:t>
                      </a:r>
                      <a:r>
                        <a:rPr lang="en-US" sz="1100" spc="5" dirty="0">
                          <a:effectLst/>
                        </a:rPr>
                        <a:t>ea</a:t>
                      </a:r>
                      <a:r>
                        <a:rPr lang="en-US" sz="1100" dirty="0">
                          <a:effectLst/>
                        </a:rPr>
                        <a:t>ring d</a:t>
                      </a:r>
                      <a:r>
                        <a:rPr lang="en-US" sz="1100" spc="5" dirty="0">
                          <a:effectLst/>
                        </a:rPr>
                        <a:t>isa</a:t>
                      </a:r>
                      <a:r>
                        <a:rPr lang="en-US" sz="1100" dirty="0">
                          <a:effectLst/>
                        </a:rPr>
                        <a:t>b</a:t>
                      </a:r>
                      <a:r>
                        <a:rPr lang="en-US" sz="1100" spc="5" dirty="0">
                          <a:effectLst/>
                        </a:rPr>
                        <a:t>i</a:t>
                      </a:r>
                      <a:r>
                        <a:rPr lang="en-US" sz="1100" spc="-10" dirty="0">
                          <a:effectLst/>
                        </a:rPr>
                        <a:t>l</a:t>
                      </a:r>
                      <a:r>
                        <a:rPr lang="en-US" sz="1100" dirty="0">
                          <a:effectLst/>
                        </a:rPr>
                        <a:t>it</a:t>
                      </a:r>
                      <a:r>
                        <a:rPr lang="en-US" sz="1100" spc="5" dirty="0">
                          <a:effectLst/>
                        </a:rPr>
                        <a:t>ie</a:t>
                      </a:r>
                      <a:r>
                        <a:rPr lang="en-US" sz="1100" dirty="0">
                          <a:effectLst/>
                        </a:rPr>
                        <a:t>s</a:t>
                      </a:r>
                      <a:r>
                        <a:rPr lang="en-US" sz="1100" spc="-5" dirty="0">
                          <a:effectLst/>
                        </a:rPr>
                        <a:t> </a:t>
                      </a:r>
                      <a:r>
                        <a:rPr lang="en-US" sz="1100" dirty="0">
                          <a:effectLst/>
                        </a:rPr>
                        <a:t>thro</a:t>
                      </a:r>
                      <a:r>
                        <a:rPr lang="en-US" sz="1100" spc="5" dirty="0">
                          <a:effectLst/>
                        </a:rPr>
                        <a:t>u</a:t>
                      </a:r>
                      <a:r>
                        <a:rPr lang="en-US" sz="1100" dirty="0">
                          <a:effectLst/>
                        </a:rPr>
                        <a:t>gh</a:t>
                      </a:r>
                      <a:r>
                        <a:rPr lang="en-US" sz="1100" spc="-5" dirty="0">
                          <a:effectLst/>
                        </a:rPr>
                        <a:t> </a:t>
                      </a:r>
                      <a:r>
                        <a:rPr lang="en-US" sz="1100" spc="5" dirty="0">
                          <a:effectLst/>
                        </a:rPr>
                        <a:t>acces</a:t>
                      </a:r>
                      <a:r>
                        <a:rPr lang="en-US" sz="1100" dirty="0">
                          <a:effectLst/>
                        </a:rPr>
                        <a:t>s</a:t>
                      </a:r>
                      <a:r>
                        <a:rPr lang="en-US" sz="1100" spc="5" dirty="0">
                          <a:effectLst/>
                        </a:rPr>
                        <a:t> </a:t>
                      </a:r>
                      <a:r>
                        <a:rPr lang="en-US" sz="1100" spc="-10" dirty="0">
                          <a:effectLst/>
                        </a:rPr>
                        <a:t>t</a:t>
                      </a:r>
                      <a:r>
                        <a:rPr lang="en-US" sz="1100" dirty="0">
                          <a:effectLst/>
                        </a:rPr>
                        <a:t>o</a:t>
                      </a:r>
                      <a:r>
                        <a:rPr lang="en-US" sz="1100" spc="5" dirty="0">
                          <a:effectLst/>
                        </a:rPr>
                        <a:t> </a:t>
                      </a:r>
                      <a:r>
                        <a:rPr lang="en-US" sz="1100" dirty="0">
                          <a:effectLst/>
                        </a:rPr>
                        <a:t>T</a:t>
                      </a:r>
                      <a:r>
                        <a:rPr lang="en-US" sz="1100" spc="5" dirty="0">
                          <a:effectLst/>
                        </a:rPr>
                        <a:t>T</a:t>
                      </a:r>
                      <a:r>
                        <a:rPr lang="en-US" sz="1100" dirty="0">
                          <a:effectLst/>
                        </a:rPr>
                        <a:t>Y </a:t>
                      </a:r>
                      <a:r>
                        <a:rPr lang="en-US" sz="1100" spc="5" dirty="0">
                          <a:effectLst/>
                        </a:rPr>
                        <a:t>o</a:t>
                      </a:r>
                      <a:r>
                        <a:rPr lang="en-US" sz="1100" dirty="0">
                          <a:effectLst/>
                        </a:rPr>
                        <a:t>r re</a:t>
                      </a:r>
                      <a:r>
                        <a:rPr lang="en-US" sz="1100" spc="-10" dirty="0">
                          <a:effectLst/>
                        </a:rPr>
                        <a:t>l</a:t>
                      </a:r>
                      <a:r>
                        <a:rPr lang="en-US" sz="1100" spc="15" dirty="0">
                          <a:effectLst/>
                        </a:rPr>
                        <a:t>a</a:t>
                      </a:r>
                      <a:r>
                        <a:rPr lang="en-US" sz="1100" dirty="0">
                          <a:effectLst/>
                        </a:rPr>
                        <a:t>y</a:t>
                      </a:r>
                      <a:r>
                        <a:rPr lang="en-US" sz="1100" spc="-30" dirty="0">
                          <a:effectLst/>
                        </a:rPr>
                        <a:t> </a:t>
                      </a:r>
                      <a:r>
                        <a:rPr lang="en-US" sz="1100" spc="5" dirty="0">
                          <a:effectLst/>
                        </a:rPr>
                        <a:t>se</a:t>
                      </a:r>
                      <a:r>
                        <a:rPr lang="en-US" sz="1100" dirty="0">
                          <a:effectLst/>
                        </a:rPr>
                        <a:t>r</a:t>
                      </a:r>
                      <a:r>
                        <a:rPr lang="en-US" sz="1100" spc="-10" dirty="0">
                          <a:effectLst/>
                        </a:rPr>
                        <a:t>v</a:t>
                      </a:r>
                      <a:r>
                        <a:rPr lang="en-US" sz="1100" dirty="0">
                          <a:effectLst/>
                        </a:rPr>
                        <a:t>i</a:t>
                      </a:r>
                      <a:r>
                        <a:rPr lang="en-US" sz="1100" spc="5" dirty="0">
                          <a:effectLst/>
                        </a:rPr>
                        <a:t>c</a:t>
                      </a:r>
                      <a:r>
                        <a:rPr lang="en-US" sz="1100" dirty="0">
                          <a:effectLst/>
                        </a:rPr>
                        <a:t>e</a:t>
                      </a:r>
                      <a:r>
                        <a:rPr lang="en-US" sz="1100" spc="5" dirty="0">
                          <a:effectLst/>
                        </a:rPr>
                        <a:t> o</a:t>
                      </a:r>
                      <a:r>
                        <a:rPr lang="en-US" sz="1100" dirty="0">
                          <a:effectLst/>
                        </a:rPr>
                        <a:t>r ot</a:t>
                      </a:r>
                      <a:r>
                        <a:rPr lang="en-US" sz="1100" spc="5" dirty="0">
                          <a:effectLst/>
                        </a:rPr>
                        <a:t>he</a:t>
                      </a:r>
                      <a:r>
                        <a:rPr lang="en-US" sz="1100" dirty="0">
                          <a:effectLst/>
                        </a:rPr>
                        <a:t>r </a:t>
                      </a:r>
                      <a:r>
                        <a:rPr lang="en-US" sz="1100" spc="5" dirty="0">
                          <a:effectLst/>
                        </a:rPr>
                        <a:t>mec</a:t>
                      </a:r>
                      <a:r>
                        <a:rPr lang="en-US" sz="1100" spc="-10" dirty="0">
                          <a:effectLst/>
                        </a:rPr>
                        <a:t>h</a:t>
                      </a:r>
                      <a:r>
                        <a:rPr lang="en-US" sz="1100" spc="5" dirty="0">
                          <a:effectLst/>
                        </a:rPr>
                        <a:t>a</a:t>
                      </a:r>
                      <a:r>
                        <a:rPr lang="en-US" sz="1100" dirty="0">
                          <a:effectLst/>
                        </a:rPr>
                        <a:t>n</a:t>
                      </a:r>
                      <a:r>
                        <a:rPr lang="en-US" sz="1100" spc="5" dirty="0">
                          <a:effectLst/>
                        </a:rPr>
                        <a:t>i</a:t>
                      </a:r>
                      <a:r>
                        <a:rPr lang="en-US" sz="1100" spc="-10" dirty="0">
                          <a:effectLst/>
                        </a:rPr>
                        <a:t>s</a:t>
                      </a:r>
                      <a:r>
                        <a:rPr lang="en-US" sz="1100" dirty="0">
                          <a:effectLst/>
                        </a:rPr>
                        <a:t>m</a:t>
                      </a:r>
                      <a:r>
                        <a:rPr lang="en-US" sz="1100" spc="5" dirty="0">
                          <a:effectLst/>
                        </a:rPr>
                        <a:t> </a:t>
                      </a:r>
                      <a:r>
                        <a:rPr lang="en-US" sz="1100" dirty="0">
                          <a:effectLst/>
                        </a:rPr>
                        <a:t>(</a:t>
                      </a:r>
                      <a:r>
                        <a:rPr lang="en-US" sz="1100" spc="5" dirty="0">
                          <a:effectLst/>
                        </a:rPr>
                        <a:t>e</a:t>
                      </a:r>
                      <a:r>
                        <a:rPr lang="en-US" sz="1100" dirty="0">
                          <a:effectLst/>
                        </a:rPr>
                        <a:t>.</a:t>
                      </a:r>
                      <a:r>
                        <a:rPr lang="en-US" sz="1100" spc="-10" dirty="0">
                          <a:effectLst/>
                        </a:rPr>
                        <a:t>g</a:t>
                      </a:r>
                      <a:r>
                        <a:rPr lang="en-US" sz="1100" dirty="0">
                          <a:effectLst/>
                        </a:rPr>
                        <a:t>.; </a:t>
                      </a:r>
                      <a:r>
                        <a:rPr lang="en-US" sz="1100" spc="5" dirty="0">
                          <a:effectLst/>
                        </a:rPr>
                        <a:t>ema</a:t>
                      </a:r>
                      <a:r>
                        <a:rPr lang="en-US" sz="1100" dirty="0">
                          <a:effectLst/>
                        </a:rPr>
                        <a:t>il</a:t>
                      </a:r>
                      <a:r>
                        <a:rPr lang="en-US" sz="1100" spc="-5" dirty="0">
                          <a:effectLst/>
                        </a:rPr>
                        <a:t> </a:t>
                      </a:r>
                      <a:r>
                        <a:rPr lang="en-US" sz="1100" dirty="0">
                          <a:effectLst/>
                        </a:rPr>
                        <a:t>or t</a:t>
                      </a:r>
                      <a:r>
                        <a:rPr lang="en-US" sz="1100" spc="5" dirty="0">
                          <a:effectLst/>
                        </a:rPr>
                        <a:t>ex</a:t>
                      </a:r>
                      <a:r>
                        <a:rPr lang="en-US" sz="1100" dirty="0">
                          <a:effectLst/>
                        </a:rPr>
                        <a:t>t</a:t>
                      </a:r>
                      <a:r>
                        <a:rPr lang="en-US" sz="1100" spc="-10" dirty="0">
                          <a:effectLst/>
                        </a:rPr>
                        <a:t> </a:t>
                      </a:r>
                      <a:r>
                        <a:rPr lang="en-US" sz="1100" spc="5" dirty="0">
                          <a:effectLst/>
                        </a:rPr>
                        <a:t>mes</a:t>
                      </a:r>
                      <a:r>
                        <a:rPr lang="en-US" sz="1100" spc="-10" dirty="0">
                          <a:effectLst/>
                        </a:rPr>
                        <a:t>s</a:t>
                      </a:r>
                      <a:r>
                        <a:rPr lang="en-US" sz="1100" spc="5" dirty="0">
                          <a:effectLst/>
                        </a:rPr>
                        <a:t>a</a:t>
                      </a:r>
                      <a:r>
                        <a:rPr lang="en-US" sz="1100" dirty="0">
                          <a:effectLst/>
                        </a:rPr>
                        <a:t>g</a:t>
                      </a:r>
                      <a:r>
                        <a:rPr lang="en-US" sz="1100" spc="5" dirty="0">
                          <a:effectLst/>
                        </a:rPr>
                        <a:t>i</a:t>
                      </a:r>
                      <a:r>
                        <a:rPr lang="en-US" sz="1100" dirty="0">
                          <a:effectLst/>
                        </a:rPr>
                        <a:t>n</a:t>
                      </a:r>
                      <a:r>
                        <a:rPr lang="en-US" sz="1100" spc="5" dirty="0">
                          <a:effectLst/>
                        </a:rPr>
                        <a:t>g</a:t>
                      </a:r>
                      <a:r>
                        <a:rPr lang="en-US" sz="1100" spc="-10" dirty="0">
                          <a:effectLst/>
                        </a:rPr>
                        <a:t>)</a:t>
                      </a:r>
                      <a:r>
                        <a:rPr lang="en-US" sz="11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205" marR="171450" algn="ctr">
                        <a:lnSpc>
                          <a:spcPct val="115000"/>
                        </a:lnSpc>
                        <a:spcBef>
                          <a:spcPts val="18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9942224"/>
                  </a:ext>
                </a:extLst>
              </a:tr>
              <a:tr h="272251">
                <a:tc>
                  <a:txBody>
                    <a:bodyPr/>
                    <a:lstStyle/>
                    <a:p>
                      <a:pPr marL="78740" marR="0">
                        <a:lnSpc>
                          <a:spcPct val="115000"/>
                        </a:lnSpc>
                        <a:spcBef>
                          <a:spcPts val="155"/>
                        </a:spcBef>
                        <a:spcAft>
                          <a:spcPts val="0"/>
                        </a:spcAft>
                      </a:pPr>
                      <a:r>
                        <a:rPr lang="en-US" sz="900" spc="5" dirty="0">
                          <a:effectLst/>
                        </a:rPr>
                        <a:t>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247650">
                        <a:lnSpc>
                          <a:spcPct val="100000"/>
                        </a:lnSpc>
                        <a:spcBef>
                          <a:spcPts val="155"/>
                        </a:spcBef>
                        <a:spcAft>
                          <a:spcPts val="0"/>
                        </a:spcAft>
                      </a:pPr>
                      <a:r>
                        <a:rPr lang="en-US" sz="1100" dirty="0">
                          <a:effectLst/>
                        </a:rPr>
                        <a:t>Do</a:t>
                      </a:r>
                      <a:r>
                        <a:rPr lang="en-US" sz="1100" spc="5" dirty="0">
                          <a:effectLst/>
                        </a:rPr>
                        <a:t>e</a:t>
                      </a:r>
                      <a:r>
                        <a:rPr lang="en-US" sz="1100" dirty="0">
                          <a:effectLst/>
                        </a:rPr>
                        <a:t>s</a:t>
                      </a:r>
                      <a:r>
                        <a:rPr lang="en-US" sz="1100" spc="15" dirty="0">
                          <a:effectLst/>
                        </a:rPr>
                        <a:t> </a:t>
                      </a:r>
                      <a:r>
                        <a:rPr lang="en-US" sz="1100" spc="-30" dirty="0">
                          <a:effectLst/>
                        </a:rPr>
                        <a:t>y</a:t>
                      </a:r>
                      <a:r>
                        <a:rPr lang="en-US" sz="1100" dirty="0">
                          <a:effectLst/>
                        </a:rPr>
                        <a:t>o</a:t>
                      </a:r>
                      <a:r>
                        <a:rPr lang="en-US" sz="1100" spc="5" dirty="0">
                          <a:effectLst/>
                        </a:rPr>
                        <a:t>u</a:t>
                      </a:r>
                      <a:r>
                        <a:rPr lang="en-US" sz="1100" dirty="0">
                          <a:effectLst/>
                        </a:rPr>
                        <a:t>r </a:t>
                      </a:r>
                      <a:r>
                        <a:rPr lang="en-US" sz="1100" spc="25" dirty="0">
                          <a:effectLst/>
                        </a:rPr>
                        <a:t>s</a:t>
                      </a:r>
                      <a:r>
                        <a:rPr lang="en-US" sz="1100" spc="-30" dirty="0">
                          <a:effectLst/>
                        </a:rPr>
                        <a:t>y</a:t>
                      </a:r>
                      <a:r>
                        <a:rPr lang="en-US" sz="1100" spc="5" dirty="0">
                          <a:effectLst/>
                        </a:rPr>
                        <a:t>s</a:t>
                      </a:r>
                      <a:r>
                        <a:rPr lang="en-US" sz="1100" dirty="0">
                          <a:effectLst/>
                        </a:rPr>
                        <a:t>t</a:t>
                      </a:r>
                      <a:r>
                        <a:rPr lang="en-US" sz="1100" spc="5" dirty="0">
                          <a:effectLst/>
                        </a:rPr>
                        <a:t>e</a:t>
                      </a:r>
                      <a:r>
                        <a:rPr lang="en-US" sz="1100" dirty="0">
                          <a:effectLst/>
                        </a:rPr>
                        <a:t>m</a:t>
                      </a:r>
                      <a:r>
                        <a:rPr lang="en-US" sz="1100" spc="5" dirty="0">
                          <a:effectLst/>
                        </a:rPr>
                        <a:t> ha</a:t>
                      </a:r>
                      <a:r>
                        <a:rPr lang="en-US" sz="1100" spc="-10" dirty="0">
                          <a:effectLst/>
                        </a:rPr>
                        <a:t>v</a:t>
                      </a:r>
                      <a:r>
                        <a:rPr lang="en-US" sz="1100" dirty="0">
                          <a:effectLst/>
                        </a:rPr>
                        <a:t>e</a:t>
                      </a:r>
                      <a:r>
                        <a:rPr lang="en-US" sz="1100" spc="5" dirty="0">
                          <a:effectLst/>
                        </a:rPr>
                        <a:t> </a:t>
                      </a:r>
                      <a:r>
                        <a:rPr lang="en-US" sz="1100" dirty="0">
                          <a:effectLst/>
                        </a:rPr>
                        <a:t>t</a:t>
                      </a:r>
                      <a:r>
                        <a:rPr lang="en-US" sz="1100" spc="5" dirty="0">
                          <a:effectLst/>
                        </a:rPr>
                        <a:t>h</a:t>
                      </a:r>
                      <a:r>
                        <a:rPr lang="en-US" sz="1100" dirty="0">
                          <a:effectLst/>
                        </a:rPr>
                        <a:t>e</a:t>
                      </a:r>
                      <a:r>
                        <a:rPr lang="en-US" sz="1100" spc="-5" dirty="0">
                          <a:effectLst/>
                        </a:rPr>
                        <a:t> </a:t>
                      </a:r>
                      <a:r>
                        <a:rPr lang="en-US" sz="1100" spc="5" dirty="0">
                          <a:effectLst/>
                        </a:rPr>
                        <a:t>ca</a:t>
                      </a:r>
                      <a:r>
                        <a:rPr lang="en-US" sz="1100" dirty="0">
                          <a:effectLst/>
                        </a:rPr>
                        <a:t>p</a:t>
                      </a:r>
                      <a:r>
                        <a:rPr lang="en-US" sz="1100" spc="5" dirty="0">
                          <a:effectLst/>
                        </a:rPr>
                        <a:t>ac</a:t>
                      </a:r>
                      <a:r>
                        <a:rPr lang="en-US" sz="1100" spc="-10" dirty="0">
                          <a:effectLst/>
                        </a:rPr>
                        <a:t>i</a:t>
                      </a:r>
                      <a:r>
                        <a:rPr lang="en-US" sz="1100" spc="10" dirty="0">
                          <a:effectLst/>
                        </a:rPr>
                        <a:t>t</a:t>
                      </a:r>
                      <a:r>
                        <a:rPr lang="en-US" sz="1100" dirty="0">
                          <a:effectLst/>
                        </a:rPr>
                        <a:t>y</a:t>
                      </a:r>
                      <a:r>
                        <a:rPr lang="en-US" sz="1100" spc="-30" dirty="0">
                          <a:effectLst/>
                        </a:rPr>
                        <a:t> </a:t>
                      </a:r>
                      <a:r>
                        <a:rPr lang="en-US" sz="1100" dirty="0">
                          <a:effectLst/>
                        </a:rPr>
                        <a:t>to</a:t>
                      </a:r>
                      <a:r>
                        <a:rPr lang="en-US" sz="1100" spc="5" dirty="0">
                          <a:effectLst/>
                        </a:rPr>
                        <a:t> </a:t>
                      </a:r>
                      <a:r>
                        <a:rPr lang="en-US" sz="1100" dirty="0">
                          <a:effectLst/>
                        </a:rPr>
                        <a:t>r</a:t>
                      </a:r>
                      <a:r>
                        <a:rPr lang="en-US" sz="1100" spc="5" dirty="0">
                          <a:effectLst/>
                        </a:rPr>
                        <a:t>e</a:t>
                      </a:r>
                      <a:r>
                        <a:rPr lang="en-US" sz="1100" spc="-10" dirty="0">
                          <a:effectLst/>
                        </a:rPr>
                        <a:t>v</a:t>
                      </a:r>
                      <a:r>
                        <a:rPr lang="en-US" sz="1100" dirty="0">
                          <a:effectLst/>
                        </a:rPr>
                        <a:t>i</a:t>
                      </a:r>
                      <a:r>
                        <a:rPr lang="en-US" sz="1100" spc="5" dirty="0">
                          <a:effectLst/>
                        </a:rPr>
                        <a:t>e</a:t>
                      </a:r>
                      <a:r>
                        <a:rPr lang="en-US" sz="1100" dirty="0">
                          <a:effectLst/>
                        </a:rPr>
                        <a:t>w</a:t>
                      </a:r>
                      <a:r>
                        <a:rPr lang="en-US" sz="1100" spc="10" dirty="0">
                          <a:effectLst/>
                        </a:rPr>
                        <a:t> </a:t>
                      </a:r>
                      <a:r>
                        <a:rPr lang="en-US" sz="1100" spc="5" dirty="0">
                          <a:effectLst/>
                        </a:rPr>
                        <a:t>wa</a:t>
                      </a:r>
                      <a:r>
                        <a:rPr lang="en-US" sz="1100" dirty="0">
                          <a:effectLst/>
                        </a:rPr>
                        <a:t>it</a:t>
                      </a:r>
                      <a:r>
                        <a:rPr lang="en-US" sz="1100" spc="5" dirty="0">
                          <a:effectLst/>
                        </a:rPr>
                        <a:t> </a:t>
                      </a:r>
                      <a:r>
                        <a:rPr lang="en-US" sz="1100" dirty="0">
                          <a:effectLst/>
                        </a:rPr>
                        <a:t>t</a:t>
                      </a:r>
                      <a:r>
                        <a:rPr lang="en-US" sz="1100" spc="-10" dirty="0">
                          <a:effectLst/>
                        </a:rPr>
                        <a:t>i</a:t>
                      </a:r>
                      <a:r>
                        <a:rPr lang="en-US" sz="1100" spc="5" dirty="0">
                          <a:effectLst/>
                        </a:rPr>
                        <a:t>m</a:t>
                      </a:r>
                      <a:r>
                        <a:rPr lang="en-US" sz="1100" spc="-10" dirty="0">
                          <a:effectLst/>
                        </a:rPr>
                        <a:t>e</a:t>
                      </a:r>
                      <a:r>
                        <a:rPr lang="en-US" sz="1100" dirty="0">
                          <a:effectLst/>
                        </a:rPr>
                        <a:t>s</a:t>
                      </a:r>
                      <a:r>
                        <a:rPr lang="en-US" sz="1100" spc="5" dirty="0">
                          <a:effectLst/>
                        </a:rPr>
                        <a:t> i</a:t>
                      </a:r>
                      <a:r>
                        <a:rPr lang="en-US" sz="1100" dirty="0">
                          <a:effectLst/>
                        </a:rPr>
                        <a:t>n</a:t>
                      </a:r>
                      <a:r>
                        <a:rPr lang="en-US" sz="1100" spc="5" dirty="0">
                          <a:effectLst/>
                        </a:rPr>
                        <a:t> </a:t>
                      </a:r>
                      <a:r>
                        <a:rPr lang="en-US" sz="1100" dirty="0">
                          <a:effectLst/>
                        </a:rPr>
                        <a:t>q</a:t>
                      </a:r>
                      <a:r>
                        <a:rPr lang="en-US" sz="1100" spc="-10" dirty="0">
                          <a:effectLst/>
                        </a:rPr>
                        <a:t>u</a:t>
                      </a:r>
                      <a:r>
                        <a:rPr lang="en-US" sz="1100" spc="5" dirty="0">
                          <a:effectLst/>
                        </a:rPr>
                        <a:t>e</a:t>
                      </a:r>
                      <a:r>
                        <a:rPr lang="en-US" sz="1100" dirty="0">
                          <a:effectLst/>
                        </a:rPr>
                        <a:t>u</a:t>
                      </a:r>
                      <a:r>
                        <a:rPr lang="en-US" sz="1100" spc="5" dirty="0">
                          <a:effectLst/>
                        </a:rPr>
                        <a:t>e</a:t>
                      </a:r>
                      <a:r>
                        <a:rPr lang="en-US" sz="1100" dirty="0">
                          <a:effectLst/>
                        </a:rPr>
                        <a:t>,</a:t>
                      </a:r>
                      <a:r>
                        <a:rPr lang="en-US" sz="1100" spc="-10" dirty="0">
                          <a:effectLst/>
                        </a:rPr>
                        <a:t> </a:t>
                      </a:r>
                      <a:r>
                        <a:rPr lang="en-US" sz="1100" dirty="0">
                          <a:effectLst/>
                        </a:rPr>
                        <a:t>dro</a:t>
                      </a:r>
                      <a:r>
                        <a:rPr lang="en-US" sz="1100" spc="5" dirty="0">
                          <a:effectLst/>
                        </a:rPr>
                        <a:t>p</a:t>
                      </a:r>
                      <a:r>
                        <a:rPr lang="en-US" sz="1100" dirty="0">
                          <a:effectLst/>
                        </a:rPr>
                        <a:t>p</a:t>
                      </a:r>
                      <a:r>
                        <a:rPr lang="en-US" sz="1100" spc="5" dirty="0">
                          <a:effectLst/>
                        </a:rPr>
                        <a:t>e</a:t>
                      </a:r>
                      <a:r>
                        <a:rPr lang="en-US" sz="1100" dirty="0">
                          <a:effectLst/>
                        </a:rPr>
                        <a:t>d </a:t>
                      </a:r>
                      <a:r>
                        <a:rPr lang="en-US" sz="1100" spc="5" dirty="0">
                          <a:effectLst/>
                        </a:rPr>
                        <a:t>ca</a:t>
                      </a:r>
                      <a:r>
                        <a:rPr lang="en-US" sz="1100" dirty="0">
                          <a:effectLst/>
                        </a:rPr>
                        <a:t>l</a:t>
                      </a:r>
                      <a:r>
                        <a:rPr lang="en-US" sz="1100" spc="5" dirty="0">
                          <a:effectLst/>
                        </a:rPr>
                        <a:t>ls</a:t>
                      </a:r>
                      <a:r>
                        <a:rPr lang="en-US" sz="11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205" marR="171450" algn="ctr">
                        <a:lnSpc>
                          <a:spcPct val="115000"/>
                        </a:lnSpc>
                        <a:spcBef>
                          <a:spcPts val="18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388644"/>
                  </a:ext>
                </a:extLst>
              </a:tr>
              <a:tr h="347931">
                <a:tc>
                  <a:txBody>
                    <a:bodyPr/>
                    <a:lstStyle/>
                    <a:p>
                      <a:pPr marL="78740" marR="0">
                        <a:lnSpc>
                          <a:spcPct val="115000"/>
                        </a:lnSpc>
                        <a:spcBef>
                          <a:spcPts val="155"/>
                        </a:spcBef>
                        <a:spcAft>
                          <a:spcPts val="0"/>
                        </a:spcAft>
                      </a:pPr>
                      <a:r>
                        <a:rPr lang="en-US" sz="900" spc="5" dirty="0">
                          <a:effectLst/>
                        </a:rPr>
                        <a:t>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205740">
                        <a:lnSpc>
                          <a:spcPct val="100000"/>
                        </a:lnSpc>
                        <a:spcBef>
                          <a:spcPts val="155"/>
                        </a:spcBef>
                        <a:spcAft>
                          <a:spcPts val="0"/>
                        </a:spcAft>
                      </a:pPr>
                      <a:r>
                        <a:rPr lang="en-US" sz="1100" dirty="0">
                          <a:effectLst/>
                        </a:rPr>
                        <a:t>Do</a:t>
                      </a:r>
                      <a:r>
                        <a:rPr lang="en-US" sz="1100" spc="5" dirty="0">
                          <a:effectLst/>
                        </a:rPr>
                        <a:t>e</a:t>
                      </a:r>
                      <a:r>
                        <a:rPr lang="en-US" sz="1100" dirty="0">
                          <a:effectLst/>
                        </a:rPr>
                        <a:t>s</a:t>
                      </a:r>
                      <a:r>
                        <a:rPr lang="en-US" sz="1100" spc="15" dirty="0">
                          <a:effectLst/>
                        </a:rPr>
                        <a:t> </a:t>
                      </a:r>
                      <a:r>
                        <a:rPr lang="en-US" sz="1100" spc="-30" dirty="0">
                          <a:effectLst/>
                        </a:rPr>
                        <a:t>y</a:t>
                      </a:r>
                      <a:r>
                        <a:rPr lang="en-US" sz="1100" dirty="0">
                          <a:effectLst/>
                        </a:rPr>
                        <a:t>o</a:t>
                      </a:r>
                      <a:r>
                        <a:rPr lang="en-US" sz="1100" spc="5" dirty="0">
                          <a:effectLst/>
                        </a:rPr>
                        <a:t>u</a:t>
                      </a:r>
                      <a:r>
                        <a:rPr lang="en-US" sz="1100" dirty="0">
                          <a:effectLst/>
                        </a:rPr>
                        <a:t>r </a:t>
                      </a:r>
                      <a:r>
                        <a:rPr lang="en-US" sz="1100" spc="25" dirty="0">
                          <a:effectLst/>
                        </a:rPr>
                        <a:t>s</a:t>
                      </a:r>
                      <a:r>
                        <a:rPr lang="en-US" sz="1100" spc="-30" dirty="0">
                          <a:effectLst/>
                        </a:rPr>
                        <a:t>y</a:t>
                      </a:r>
                      <a:r>
                        <a:rPr lang="en-US" sz="1100" spc="5" dirty="0">
                          <a:effectLst/>
                        </a:rPr>
                        <a:t>s</a:t>
                      </a:r>
                      <a:r>
                        <a:rPr lang="en-US" sz="1100" dirty="0">
                          <a:effectLst/>
                        </a:rPr>
                        <a:t>t</a:t>
                      </a:r>
                      <a:r>
                        <a:rPr lang="en-US" sz="1100" spc="5" dirty="0">
                          <a:effectLst/>
                        </a:rPr>
                        <a:t>e</a:t>
                      </a:r>
                      <a:r>
                        <a:rPr lang="en-US" sz="1100" dirty="0">
                          <a:effectLst/>
                        </a:rPr>
                        <a:t>m</a:t>
                      </a:r>
                      <a:r>
                        <a:rPr lang="en-US" sz="1100" spc="5" dirty="0">
                          <a:effectLst/>
                        </a:rPr>
                        <a:t> ha</a:t>
                      </a:r>
                      <a:r>
                        <a:rPr lang="en-US" sz="1100" spc="-10" dirty="0">
                          <a:effectLst/>
                        </a:rPr>
                        <a:t>v</a:t>
                      </a:r>
                      <a:r>
                        <a:rPr lang="en-US" sz="1100" dirty="0">
                          <a:effectLst/>
                        </a:rPr>
                        <a:t>e</a:t>
                      </a:r>
                      <a:r>
                        <a:rPr lang="en-US" sz="1100" spc="5" dirty="0">
                          <a:effectLst/>
                        </a:rPr>
                        <a:t> </a:t>
                      </a:r>
                      <a:r>
                        <a:rPr lang="en-US" sz="1100" dirty="0">
                          <a:effectLst/>
                        </a:rPr>
                        <a:t>t</a:t>
                      </a:r>
                      <a:r>
                        <a:rPr lang="en-US" sz="1100" spc="5" dirty="0">
                          <a:effectLst/>
                        </a:rPr>
                        <a:t>h</a:t>
                      </a:r>
                      <a:r>
                        <a:rPr lang="en-US" sz="1100" dirty="0">
                          <a:effectLst/>
                        </a:rPr>
                        <a:t>e</a:t>
                      </a:r>
                      <a:r>
                        <a:rPr lang="en-US" sz="1100" spc="-5" dirty="0">
                          <a:effectLst/>
                        </a:rPr>
                        <a:t> </a:t>
                      </a:r>
                      <a:r>
                        <a:rPr lang="en-US" sz="1100" spc="5" dirty="0">
                          <a:effectLst/>
                        </a:rPr>
                        <a:t>a</a:t>
                      </a:r>
                      <a:r>
                        <a:rPr lang="en-US" sz="1100" dirty="0">
                          <a:effectLst/>
                        </a:rPr>
                        <a:t>b</a:t>
                      </a:r>
                      <a:r>
                        <a:rPr lang="en-US" sz="1100" spc="5" dirty="0">
                          <a:effectLst/>
                        </a:rPr>
                        <a:t>i</a:t>
                      </a:r>
                      <a:r>
                        <a:rPr lang="en-US" sz="1100" dirty="0">
                          <a:effectLst/>
                        </a:rPr>
                        <a:t>l</a:t>
                      </a:r>
                      <a:r>
                        <a:rPr lang="en-US" sz="1100" spc="5" dirty="0">
                          <a:effectLst/>
                        </a:rPr>
                        <a:t>i</a:t>
                      </a:r>
                      <a:r>
                        <a:rPr lang="en-US" sz="1100" spc="10" dirty="0">
                          <a:effectLst/>
                        </a:rPr>
                        <a:t>t</a:t>
                      </a:r>
                      <a:r>
                        <a:rPr lang="en-US" sz="1100" dirty="0">
                          <a:effectLst/>
                        </a:rPr>
                        <a:t>y</a:t>
                      </a:r>
                      <a:r>
                        <a:rPr lang="en-US" sz="1100" spc="-30" dirty="0">
                          <a:effectLst/>
                        </a:rPr>
                        <a:t> </a:t>
                      </a:r>
                      <a:r>
                        <a:rPr lang="en-US" sz="1100" dirty="0">
                          <a:effectLst/>
                        </a:rPr>
                        <a:t>to</a:t>
                      </a:r>
                      <a:r>
                        <a:rPr lang="en-US" sz="1100" spc="5" dirty="0">
                          <a:effectLst/>
                        </a:rPr>
                        <a:t> p</a:t>
                      </a:r>
                      <a:r>
                        <a:rPr lang="en-US" sz="1100" dirty="0">
                          <a:effectLst/>
                        </a:rPr>
                        <a:t>ro</a:t>
                      </a:r>
                      <a:r>
                        <a:rPr lang="en-US" sz="1100" spc="-10" dirty="0">
                          <a:effectLst/>
                        </a:rPr>
                        <a:t>v</a:t>
                      </a:r>
                      <a:r>
                        <a:rPr lang="en-US" sz="1100" dirty="0">
                          <a:effectLst/>
                        </a:rPr>
                        <a:t>i</a:t>
                      </a:r>
                      <a:r>
                        <a:rPr lang="en-US" sz="1100" spc="5" dirty="0">
                          <a:effectLst/>
                        </a:rPr>
                        <a:t>d</a:t>
                      </a:r>
                      <a:r>
                        <a:rPr lang="en-US" sz="1100" dirty="0">
                          <a:effectLst/>
                        </a:rPr>
                        <a:t>e</a:t>
                      </a:r>
                      <a:r>
                        <a:rPr lang="en-US" sz="1100" spc="5" dirty="0">
                          <a:effectLst/>
                        </a:rPr>
                        <a:t> </a:t>
                      </a:r>
                      <a:r>
                        <a:rPr lang="en-US" sz="1100" dirty="0">
                          <a:effectLst/>
                        </a:rPr>
                        <a:t>r</a:t>
                      </a:r>
                      <a:r>
                        <a:rPr lang="en-US" sz="1100" spc="5" dirty="0">
                          <a:effectLst/>
                        </a:rPr>
                        <a:t>ec</a:t>
                      </a:r>
                      <a:r>
                        <a:rPr lang="en-US" sz="1100" dirty="0">
                          <a:effectLst/>
                        </a:rPr>
                        <a:t>or</a:t>
                      </a:r>
                      <a:r>
                        <a:rPr lang="en-US" sz="1100" spc="25" dirty="0">
                          <a:effectLst/>
                        </a:rPr>
                        <a:t>d</a:t>
                      </a:r>
                      <a:r>
                        <a:rPr lang="en-US" sz="1100" spc="5" dirty="0">
                          <a:effectLst/>
                        </a:rPr>
                        <a:t>e</a:t>
                      </a:r>
                      <a:r>
                        <a:rPr lang="en-US" sz="1100" dirty="0">
                          <a:effectLst/>
                        </a:rPr>
                        <a:t>d</a:t>
                      </a:r>
                      <a:r>
                        <a:rPr lang="en-US" sz="1100" spc="5" dirty="0">
                          <a:effectLst/>
                        </a:rPr>
                        <a:t> </a:t>
                      </a:r>
                      <a:r>
                        <a:rPr lang="en-US" sz="1100" spc="-10" dirty="0">
                          <a:effectLst/>
                        </a:rPr>
                        <a:t>i</a:t>
                      </a:r>
                      <a:r>
                        <a:rPr lang="en-US" sz="1100" dirty="0">
                          <a:effectLst/>
                        </a:rPr>
                        <a:t>nf</a:t>
                      </a:r>
                      <a:r>
                        <a:rPr lang="en-US" sz="1100" spc="5" dirty="0">
                          <a:effectLst/>
                        </a:rPr>
                        <a:t>o</a:t>
                      </a:r>
                      <a:r>
                        <a:rPr lang="en-US" sz="1100" dirty="0">
                          <a:effectLst/>
                        </a:rPr>
                        <a:t>rm</a:t>
                      </a:r>
                      <a:r>
                        <a:rPr lang="en-US" sz="1100" spc="5" dirty="0">
                          <a:effectLst/>
                        </a:rPr>
                        <a:t>a</a:t>
                      </a:r>
                      <a:r>
                        <a:rPr lang="en-US" sz="1100" dirty="0">
                          <a:effectLst/>
                        </a:rPr>
                        <a:t>ti</a:t>
                      </a:r>
                      <a:r>
                        <a:rPr lang="en-US" sz="1100" spc="5" dirty="0">
                          <a:effectLst/>
                        </a:rPr>
                        <a:t>o</a:t>
                      </a:r>
                      <a:r>
                        <a:rPr lang="en-US" sz="1100" dirty="0">
                          <a:effectLst/>
                        </a:rPr>
                        <a:t>n</a:t>
                      </a:r>
                      <a:r>
                        <a:rPr lang="en-US" sz="1100" spc="-10" dirty="0">
                          <a:effectLst/>
                        </a:rPr>
                        <a:t> </a:t>
                      </a:r>
                      <a:r>
                        <a:rPr lang="en-US" sz="1100" dirty="0">
                          <a:effectLst/>
                        </a:rPr>
                        <a:t>to</a:t>
                      </a:r>
                      <a:r>
                        <a:rPr lang="en-US" sz="1100" spc="5" dirty="0">
                          <a:effectLst/>
                        </a:rPr>
                        <a:t> c</a:t>
                      </a:r>
                      <a:r>
                        <a:rPr lang="en-US" sz="1100" spc="-10" dirty="0">
                          <a:effectLst/>
                        </a:rPr>
                        <a:t>a</a:t>
                      </a:r>
                      <a:r>
                        <a:rPr lang="en-US" sz="1100" dirty="0">
                          <a:effectLst/>
                        </a:rPr>
                        <a:t>l</a:t>
                      </a:r>
                      <a:r>
                        <a:rPr lang="en-US" sz="1100" spc="5" dirty="0">
                          <a:effectLst/>
                        </a:rPr>
                        <a:t>le</a:t>
                      </a:r>
                      <a:r>
                        <a:rPr lang="en-US" sz="1100" dirty="0">
                          <a:effectLst/>
                        </a:rPr>
                        <a:t>rs </a:t>
                      </a:r>
                      <a:r>
                        <a:rPr lang="en-US" sz="1100" spc="5" dirty="0">
                          <a:effectLst/>
                        </a:rPr>
                        <a:t>w</a:t>
                      </a:r>
                      <a:r>
                        <a:rPr lang="en-US" sz="1100" dirty="0">
                          <a:effectLst/>
                        </a:rPr>
                        <a:t>h</a:t>
                      </a:r>
                      <a:r>
                        <a:rPr lang="en-US" sz="1100" spc="5" dirty="0">
                          <a:effectLst/>
                        </a:rPr>
                        <a:t>i</a:t>
                      </a:r>
                      <a:r>
                        <a:rPr lang="en-US" sz="1100" dirty="0">
                          <a:effectLst/>
                        </a:rPr>
                        <a:t>le</a:t>
                      </a:r>
                      <a:r>
                        <a:rPr lang="en-US" sz="1100" spc="-15" dirty="0">
                          <a:effectLst/>
                        </a:rPr>
                        <a:t> </a:t>
                      </a:r>
                      <a:r>
                        <a:rPr lang="en-US" sz="1100" spc="5" dirty="0">
                          <a:effectLst/>
                        </a:rPr>
                        <a:t>wa</a:t>
                      </a:r>
                      <a:r>
                        <a:rPr lang="en-US" sz="1100" dirty="0">
                          <a:effectLst/>
                        </a:rPr>
                        <a:t>it</a:t>
                      </a:r>
                      <a:r>
                        <a:rPr lang="en-US" sz="1100" spc="5" dirty="0">
                          <a:effectLst/>
                        </a:rPr>
                        <a:t>i</a:t>
                      </a:r>
                      <a:r>
                        <a:rPr lang="en-US" sz="1100" dirty="0">
                          <a:effectLst/>
                        </a:rPr>
                        <a:t>ng</a:t>
                      </a:r>
                      <a:r>
                        <a:rPr lang="en-US" sz="1100" spc="-5" dirty="0">
                          <a:effectLst/>
                        </a:rPr>
                        <a:t> </a:t>
                      </a:r>
                      <a:r>
                        <a:rPr lang="en-US" sz="1100" dirty="0">
                          <a:effectLst/>
                        </a:rPr>
                        <a:t>or </a:t>
                      </a:r>
                      <a:r>
                        <a:rPr lang="en-US" sz="1100" spc="5" dirty="0">
                          <a:effectLst/>
                        </a:rPr>
                        <a:t>a</a:t>
                      </a:r>
                      <a:r>
                        <a:rPr lang="en-US" sz="1100" dirty="0">
                          <a:effectLst/>
                        </a:rPr>
                        <a:t>ft</a:t>
                      </a:r>
                      <a:r>
                        <a:rPr lang="en-US" sz="1100" spc="5" dirty="0">
                          <a:effectLst/>
                        </a:rPr>
                        <a:t>e</a:t>
                      </a:r>
                      <a:r>
                        <a:rPr lang="en-US" sz="1100" dirty="0">
                          <a:effectLst/>
                        </a:rPr>
                        <a:t>r </a:t>
                      </a:r>
                      <a:r>
                        <a:rPr lang="en-US" sz="1100" spc="-10" dirty="0">
                          <a:effectLst/>
                        </a:rPr>
                        <a:t>h</a:t>
                      </a:r>
                      <a:r>
                        <a:rPr lang="en-US" sz="1100" dirty="0">
                          <a:effectLst/>
                        </a:rPr>
                        <a:t>o</a:t>
                      </a:r>
                      <a:r>
                        <a:rPr lang="en-US" sz="1100" spc="5" dirty="0">
                          <a:effectLst/>
                        </a:rPr>
                        <a:t>u</a:t>
                      </a:r>
                      <a:r>
                        <a:rPr lang="en-US" sz="1100" dirty="0">
                          <a:effectLst/>
                        </a:rPr>
                        <a:t>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205" marR="17145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2450554"/>
                  </a:ext>
                </a:extLst>
              </a:tr>
              <a:tr h="379197">
                <a:tc>
                  <a:txBody>
                    <a:bodyPr/>
                    <a:lstStyle/>
                    <a:p>
                      <a:pPr marL="78740" marR="0">
                        <a:lnSpc>
                          <a:spcPct val="115000"/>
                        </a:lnSpc>
                        <a:spcBef>
                          <a:spcPts val="155"/>
                        </a:spcBef>
                        <a:spcAft>
                          <a:spcPts val="0"/>
                        </a:spcAft>
                      </a:pPr>
                      <a:r>
                        <a:rPr lang="en-US" sz="900" spc="5" dirty="0">
                          <a:effectLst/>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0">
                        <a:lnSpc>
                          <a:spcPts val="1000"/>
                        </a:lnSpc>
                        <a:spcBef>
                          <a:spcPts val="0"/>
                        </a:spcBef>
                        <a:spcAft>
                          <a:spcPts val="0"/>
                        </a:spcAft>
                      </a:pPr>
                      <a:r>
                        <a:rPr lang="en-US" sz="1100" dirty="0">
                          <a:effectLst/>
                        </a:rPr>
                        <a:t>Do</a:t>
                      </a:r>
                      <a:r>
                        <a:rPr lang="en-US" sz="1100" spc="5" dirty="0">
                          <a:effectLst/>
                        </a:rPr>
                        <a:t>e</a:t>
                      </a:r>
                      <a:r>
                        <a:rPr lang="en-US" sz="1100" dirty="0">
                          <a:effectLst/>
                        </a:rPr>
                        <a:t>s</a:t>
                      </a:r>
                      <a:r>
                        <a:rPr lang="en-US" sz="1100" spc="15" dirty="0">
                          <a:effectLst/>
                        </a:rPr>
                        <a:t> </a:t>
                      </a:r>
                      <a:r>
                        <a:rPr lang="en-US" sz="1100" spc="-30" dirty="0">
                          <a:effectLst/>
                        </a:rPr>
                        <a:t>y</a:t>
                      </a:r>
                      <a:r>
                        <a:rPr lang="en-US" sz="1100" dirty="0">
                          <a:effectLst/>
                        </a:rPr>
                        <a:t>o</a:t>
                      </a:r>
                      <a:r>
                        <a:rPr lang="en-US" sz="1100" spc="5" dirty="0">
                          <a:effectLst/>
                        </a:rPr>
                        <a:t>u</a:t>
                      </a:r>
                      <a:r>
                        <a:rPr lang="en-US" sz="1100" dirty="0">
                          <a:effectLst/>
                        </a:rPr>
                        <a:t>r pro</a:t>
                      </a:r>
                      <a:r>
                        <a:rPr lang="en-US" sz="1100" spc="5" dirty="0">
                          <a:effectLst/>
                        </a:rPr>
                        <a:t>g</a:t>
                      </a:r>
                      <a:r>
                        <a:rPr lang="en-US" sz="1100" dirty="0">
                          <a:effectLst/>
                        </a:rPr>
                        <a:t>ram</a:t>
                      </a:r>
                      <a:r>
                        <a:rPr lang="en-US" sz="1100" spc="5" dirty="0">
                          <a:effectLst/>
                        </a:rPr>
                        <a:t> p</a:t>
                      </a:r>
                      <a:r>
                        <a:rPr lang="en-US" sz="1100" dirty="0">
                          <a:effectLst/>
                        </a:rPr>
                        <a:t>ro</a:t>
                      </a:r>
                      <a:r>
                        <a:rPr lang="en-US" sz="1100" spc="-10" dirty="0">
                          <a:effectLst/>
                        </a:rPr>
                        <a:t>v</a:t>
                      </a:r>
                      <a:r>
                        <a:rPr lang="en-US" sz="1100" dirty="0">
                          <a:effectLst/>
                        </a:rPr>
                        <a:t>i</a:t>
                      </a:r>
                      <a:r>
                        <a:rPr lang="en-US" sz="1100" spc="5" dirty="0">
                          <a:effectLst/>
                        </a:rPr>
                        <a:t>d</a:t>
                      </a:r>
                      <a:r>
                        <a:rPr lang="en-US" sz="1100" dirty="0">
                          <a:effectLst/>
                        </a:rPr>
                        <a:t>e</a:t>
                      </a:r>
                      <a:r>
                        <a:rPr lang="en-US" sz="1100" spc="-5" dirty="0">
                          <a:effectLst/>
                        </a:rPr>
                        <a:t> </a:t>
                      </a:r>
                      <a:r>
                        <a:rPr lang="en-US" sz="1100" spc="5" dirty="0">
                          <a:effectLst/>
                        </a:rPr>
                        <a:t>a</a:t>
                      </a:r>
                      <a:r>
                        <a:rPr lang="en-US" sz="1100" dirty="0">
                          <a:effectLst/>
                        </a:rPr>
                        <a:t>n</a:t>
                      </a:r>
                      <a:r>
                        <a:rPr lang="en-US" sz="1100" spc="5" dirty="0">
                          <a:effectLst/>
                        </a:rPr>
                        <a:t> </a:t>
                      </a:r>
                      <a:r>
                        <a:rPr lang="en-US" sz="1100" dirty="0">
                          <a:effectLst/>
                        </a:rPr>
                        <a:t>o</a:t>
                      </a:r>
                      <a:r>
                        <a:rPr lang="en-US" sz="1100" spc="5" dirty="0">
                          <a:effectLst/>
                        </a:rPr>
                        <a:t>n</a:t>
                      </a:r>
                      <a:r>
                        <a:rPr lang="en-US" sz="1100" dirty="0">
                          <a:effectLst/>
                        </a:rPr>
                        <a:t>l</a:t>
                      </a:r>
                      <a:r>
                        <a:rPr lang="en-US" sz="1100" spc="-10" dirty="0">
                          <a:effectLst/>
                        </a:rPr>
                        <a:t>i</a:t>
                      </a:r>
                      <a:r>
                        <a:rPr lang="en-US" sz="1100" dirty="0">
                          <a:effectLst/>
                        </a:rPr>
                        <a:t>ne</a:t>
                      </a:r>
                      <a:r>
                        <a:rPr lang="en-US" sz="1100" spc="5" dirty="0">
                          <a:effectLst/>
                        </a:rPr>
                        <a:t> i</a:t>
                      </a:r>
                      <a:r>
                        <a:rPr lang="en-US" sz="1100" dirty="0">
                          <a:effectLst/>
                        </a:rPr>
                        <a:t>n</a:t>
                      </a:r>
                      <a:r>
                        <a:rPr lang="en-US" sz="1100" spc="-10" dirty="0">
                          <a:effectLst/>
                        </a:rPr>
                        <a:t>t</a:t>
                      </a:r>
                      <a:r>
                        <a:rPr lang="en-US" sz="1100" spc="5" dirty="0">
                          <a:effectLst/>
                        </a:rPr>
                        <a:t>ak</a:t>
                      </a:r>
                      <a:r>
                        <a:rPr lang="en-US" sz="1100" dirty="0">
                          <a:effectLst/>
                        </a:rPr>
                        <a:t>e</a:t>
                      </a:r>
                      <a:r>
                        <a:rPr lang="en-US" sz="1100" spc="-5" dirty="0">
                          <a:effectLst/>
                        </a:rPr>
                        <a:t> </a:t>
                      </a:r>
                      <a:r>
                        <a:rPr lang="en-US" sz="1100" dirty="0">
                          <a:effectLst/>
                        </a:rPr>
                        <a:t>o</a:t>
                      </a:r>
                      <a:r>
                        <a:rPr lang="en-US" sz="1100" spc="5" dirty="0">
                          <a:effectLst/>
                        </a:rPr>
                        <a:t>p</a:t>
                      </a:r>
                      <a:r>
                        <a:rPr lang="en-US" sz="1100" dirty="0">
                          <a:effectLst/>
                        </a:rPr>
                        <a:t>ti</a:t>
                      </a:r>
                      <a:r>
                        <a:rPr lang="en-US" sz="1100" spc="5" dirty="0">
                          <a:effectLst/>
                        </a:rPr>
                        <a:t>o</a:t>
                      </a:r>
                      <a:r>
                        <a:rPr lang="en-US" sz="1100" dirty="0">
                          <a:effectLst/>
                        </a:rPr>
                        <a:t>n</a:t>
                      </a:r>
                      <a:r>
                        <a:rPr lang="en-US" sz="1100" spc="5" dirty="0">
                          <a:effectLst/>
                        </a:rPr>
                        <a:t> </a:t>
                      </a:r>
                      <a:r>
                        <a:rPr lang="en-US" sz="1100" spc="-10" dirty="0">
                          <a:effectLst/>
                        </a:rPr>
                        <a:t>f</a:t>
                      </a:r>
                      <a:r>
                        <a:rPr lang="en-US" sz="1100" dirty="0">
                          <a:effectLst/>
                        </a:rPr>
                        <a:t>or </a:t>
                      </a:r>
                      <a:r>
                        <a:rPr lang="en-US" sz="1100" spc="-10" dirty="0">
                          <a:effectLst/>
                        </a:rPr>
                        <a:t>p</a:t>
                      </a:r>
                      <a:r>
                        <a:rPr lang="en-US" sz="1100" dirty="0">
                          <a:effectLst/>
                        </a:rPr>
                        <a:t>ro</a:t>
                      </a:r>
                      <a:r>
                        <a:rPr lang="en-US" sz="1100" spc="5" dirty="0">
                          <a:effectLst/>
                        </a:rPr>
                        <a:t>s</a:t>
                      </a:r>
                      <a:r>
                        <a:rPr lang="en-US" sz="1100" dirty="0">
                          <a:effectLst/>
                        </a:rPr>
                        <a:t>p</a:t>
                      </a:r>
                      <a:r>
                        <a:rPr lang="en-US" sz="1100" spc="5" dirty="0">
                          <a:effectLst/>
                        </a:rPr>
                        <a:t>ec</a:t>
                      </a:r>
                      <a:r>
                        <a:rPr lang="en-US" sz="1100" dirty="0">
                          <a:effectLst/>
                        </a:rPr>
                        <a:t>ti</a:t>
                      </a:r>
                      <a:r>
                        <a:rPr lang="en-US" sz="1100" spc="-5" dirty="0">
                          <a:effectLst/>
                        </a:rPr>
                        <a:t>v</a:t>
                      </a:r>
                      <a:r>
                        <a:rPr lang="en-US" sz="1100" dirty="0">
                          <a:effectLst/>
                        </a:rPr>
                        <a:t>e</a:t>
                      </a:r>
                      <a:r>
                        <a:rPr lang="en-US" sz="1100" spc="5" dirty="0">
                          <a:effectLst/>
                        </a:rPr>
                        <a:t> c</a:t>
                      </a:r>
                      <a:r>
                        <a:rPr lang="en-US" sz="1100" spc="-10" dirty="0">
                          <a:effectLst/>
                        </a:rPr>
                        <a:t>l</a:t>
                      </a:r>
                      <a:r>
                        <a:rPr lang="en-US" sz="1100" dirty="0">
                          <a:effectLst/>
                        </a:rPr>
                        <a:t>i</a:t>
                      </a:r>
                      <a:r>
                        <a:rPr lang="en-US" sz="1100" spc="5" dirty="0">
                          <a:effectLst/>
                        </a:rPr>
                        <a:t>e</a:t>
                      </a:r>
                      <a:r>
                        <a:rPr lang="en-US" sz="1100" dirty="0">
                          <a:effectLst/>
                        </a:rPr>
                        <a:t>nts</a:t>
                      </a:r>
                      <a:r>
                        <a:rPr lang="en-US" sz="1100" spc="-5" dirty="0">
                          <a:effectLst/>
                        </a:rPr>
                        <a:t> </a:t>
                      </a:r>
                      <a:r>
                        <a:rPr lang="en-US" sz="1100" dirty="0">
                          <a:effectLst/>
                        </a:rPr>
                        <a:t>to</a:t>
                      </a:r>
                      <a:endParaRPr lang="en-US" sz="1600" dirty="0">
                        <a:effectLst/>
                      </a:endParaRPr>
                    </a:p>
                    <a:p>
                      <a:pPr marL="64770" marR="0">
                        <a:lnSpc>
                          <a:spcPts val="1030"/>
                        </a:lnSpc>
                        <a:spcBef>
                          <a:spcPts val="0"/>
                        </a:spcBef>
                        <a:spcAft>
                          <a:spcPts val="0"/>
                        </a:spcAft>
                      </a:pPr>
                      <a:r>
                        <a:rPr lang="en-US" sz="1100" spc="5" dirty="0">
                          <a:effectLst/>
                        </a:rPr>
                        <a:t>a</a:t>
                      </a:r>
                      <a:r>
                        <a:rPr lang="en-US" sz="1100" dirty="0">
                          <a:effectLst/>
                        </a:rPr>
                        <a:t>p</a:t>
                      </a:r>
                      <a:r>
                        <a:rPr lang="en-US" sz="1100" spc="5" dirty="0">
                          <a:effectLst/>
                        </a:rPr>
                        <a:t>p</a:t>
                      </a:r>
                      <a:r>
                        <a:rPr lang="en-US" sz="1100" spc="15" dirty="0">
                          <a:effectLst/>
                        </a:rPr>
                        <a:t>l</a:t>
                      </a:r>
                      <a:r>
                        <a:rPr lang="en-US" sz="1100" dirty="0">
                          <a:effectLst/>
                        </a:rPr>
                        <a:t>y</a:t>
                      </a:r>
                      <a:r>
                        <a:rPr lang="en-US" sz="1100" spc="-30" dirty="0">
                          <a:effectLst/>
                        </a:rPr>
                        <a:t> </a:t>
                      </a:r>
                      <a:r>
                        <a:rPr lang="en-US" sz="1100" dirty="0">
                          <a:effectLst/>
                        </a:rPr>
                        <a:t>f</a:t>
                      </a:r>
                      <a:r>
                        <a:rPr lang="en-US" sz="1100" spc="5" dirty="0">
                          <a:effectLst/>
                        </a:rPr>
                        <a:t>o</a:t>
                      </a:r>
                      <a:r>
                        <a:rPr lang="en-US" sz="1100" dirty="0">
                          <a:effectLst/>
                        </a:rPr>
                        <a:t>r </a:t>
                      </a:r>
                      <a:r>
                        <a:rPr lang="en-US" sz="1100" spc="5" dirty="0">
                          <a:effectLst/>
                        </a:rPr>
                        <a:t>se</a:t>
                      </a:r>
                      <a:r>
                        <a:rPr lang="en-US" sz="1100" dirty="0">
                          <a:effectLst/>
                        </a:rPr>
                        <a:t>r</a:t>
                      </a:r>
                      <a:r>
                        <a:rPr lang="en-US" sz="1100" spc="-10" dirty="0">
                          <a:effectLst/>
                        </a:rPr>
                        <a:t>v</a:t>
                      </a:r>
                      <a:r>
                        <a:rPr lang="en-US" sz="1100" dirty="0">
                          <a:effectLst/>
                        </a:rPr>
                        <a:t>i</a:t>
                      </a:r>
                      <a:r>
                        <a:rPr lang="en-US" sz="1100" spc="5" dirty="0">
                          <a:effectLst/>
                        </a:rPr>
                        <a:t>ces</a:t>
                      </a:r>
                      <a:r>
                        <a:rPr lang="en-US" sz="11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205" marR="171450" algn="ctr">
                        <a:lnSpc>
                          <a:spcPct val="115000"/>
                        </a:lnSpc>
                        <a:spcBef>
                          <a:spcPts val="18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5361851"/>
                  </a:ext>
                </a:extLst>
              </a:tr>
              <a:tr h="229302">
                <a:tc>
                  <a:txBody>
                    <a:bodyPr/>
                    <a:lstStyle/>
                    <a:p>
                      <a:pPr marL="0" marR="0">
                        <a:lnSpc>
                          <a:spcPct val="115000"/>
                        </a:lnSpc>
                        <a:spcBef>
                          <a:spcPts val="0"/>
                        </a:spcBef>
                        <a:spcAft>
                          <a:spcPts val="100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0">
                        <a:lnSpc>
                          <a:spcPts val="1005"/>
                        </a:lnSpc>
                        <a:spcBef>
                          <a:spcPts val="0"/>
                        </a:spcBef>
                        <a:spcAft>
                          <a:spcPts val="0"/>
                        </a:spcAft>
                        <a:tabLst>
                          <a:tab pos="292100" algn="l"/>
                        </a:tabLst>
                      </a:pPr>
                      <a:r>
                        <a:rPr lang="en-US" sz="1100" spc="5" dirty="0">
                          <a:effectLst/>
                        </a:rPr>
                        <a:t>a</a:t>
                      </a:r>
                      <a:r>
                        <a:rPr lang="en-US" sz="1100" dirty="0">
                          <a:effectLst/>
                        </a:rPr>
                        <a:t>.	If</a:t>
                      </a:r>
                      <a:r>
                        <a:rPr lang="en-US" sz="1100" spc="15" dirty="0">
                          <a:effectLst/>
                        </a:rPr>
                        <a:t> </a:t>
                      </a:r>
                      <a:r>
                        <a:rPr lang="en-US" sz="1100" spc="-30" dirty="0">
                          <a:effectLst/>
                        </a:rPr>
                        <a:t>y</a:t>
                      </a:r>
                      <a:r>
                        <a:rPr lang="en-US" sz="1100" spc="5" dirty="0">
                          <a:effectLst/>
                        </a:rPr>
                        <a:t>es</a:t>
                      </a:r>
                      <a:r>
                        <a:rPr lang="en-US" sz="1100" dirty="0">
                          <a:effectLst/>
                        </a:rPr>
                        <a:t>,</a:t>
                      </a:r>
                      <a:r>
                        <a:rPr lang="en-US" sz="1100" spc="5" dirty="0">
                          <a:effectLst/>
                        </a:rPr>
                        <a:t> </a:t>
                      </a:r>
                      <a:r>
                        <a:rPr lang="en-US" sz="1100" dirty="0">
                          <a:effectLst/>
                        </a:rPr>
                        <a:t>is</a:t>
                      </a:r>
                      <a:r>
                        <a:rPr lang="en-US" sz="1100" spc="5" dirty="0">
                          <a:effectLst/>
                        </a:rPr>
                        <a:t> </a:t>
                      </a:r>
                      <a:r>
                        <a:rPr lang="en-US" sz="1100" dirty="0">
                          <a:effectLst/>
                        </a:rPr>
                        <a:t>t</a:t>
                      </a:r>
                      <a:r>
                        <a:rPr lang="en-US" sz="1100" spc="5" dirty="0">
                          <a:effectLst/>
                        </a:rPr>
                        <a:t>h</a:t>
                      </a:r>
                      <a:r>
                        <a:rPr lang="en-US" sz="1100" dirty="0">
                          <a:effectLst/>
                        </a:rPr>
                        <a:t>e</a:t>
                      </a:r>
                      <a:r>
                        <a:rPr lang="en-US" sz="1100" spc="5" dirty="0">
                          <a:effectLst/>
                        </a:rPr>
                        <a:t> da</a:t>
                      </a:r>
                      <a:r>
                        <a:rPr lang="en-US" sz="1100" spc="-10" dirty="0">
                          <a:effectLst/>
                        </a:rPr>
                        <a:t>t</a:t>
                      </a:r>
                      <a:r>
                        <a:rPr lang="en-US" sz="1100" dirty="0">
                          <a:effectLst/>
                        </a:rPr>
                        <a:t>a</a:t>
                      </a:r>
                      <a:r>
                        <a:rPr lang="en-US" sz="1100" spc="5" dirty="0">
                          <a:effectLst/>
                        </a:rPr>
                        <a:t> e</a:t>
                      </a:r>
                      <a:r>
                        <a:rPr lang="en-US" sz="1100" dirty="0">
                          <a:effectLst/>
                        </a:rPr>
                        <a:t>l</a:t>
                      </a:r>
                      <a:r>
                        <a:rPr lang="en-US" sz="1100" spc="-5" dirty="0">
                          <a:effectLst/>
                        </a:rPr>
                        <a:t>e</a:t>
                      </a:r>
                      <a:r>
                        <a:rPr lang="en-US" sz="1100" spc="5" dirty="0">
                          <a:effectLst/>
                        </a:rPr>
                        <a:t>c</a:t>
                      </a:r>
                      <a:r>
                        <a:rPr lang="en-US" sz="1100" dirty="0">
                          <a:effectLst/>
                        </a:rPr>
                        <a:t>tron</a:t>
                      </a:r>
                      <a:r>
                        <a:rPr lang="en-US" sz="1100" spc="5" dirty="0">
                          <a:effectLst/>
                        </a:rPr>
                        <a:t>i</a:t>
                      </a:r>
                      <a:r>
                        <a:rPr lang="en-US" sz="1100" spc="-10" dirty="0">
                          <a:effectLst/>
                        </a:rPr>
                        <a:t>ca</a:t>
                      </a:r>
                      <a:r>
                        <a:rPr lang="en-US" sz="1100" dirty="0">
                          <a:effectLst/>
                        </a:rPr>
                        <a:t>l</a:t>
                      </a:r>
                      <a:r>
                        <a:rPr lang="en-US" sz="1100" spc="15" dirty="0">
                          <a:effectLst/>
                        </a:rPr>
                        <a:t>l</a:t>
                      </a:r>
                      <a:r>
                        <a:rPr lang="en-US" sz="1100" dirty="0">
                          <a:effectLst/>
                        </a:rPr>
                        <a:t>y</a:t>
                      </a:r>
                      <a:r>
                        <a:rPr lang="en-US" sz="1100" spc="-30" dirty="0">
                          <a:effectLst/>
                        </a:rPr>
                        <a:t> </a:t>
                      </a:r>
                      <a:r>
                        <a:rPr lang="en-US" sz="1100" dirty="0">
                          <a:effectLst/>
                        </a:rPr>
                        <a:t>tr</a:t>
                      </a:r>
                      <a:r>
                        <a:rPr lang="en-US" sz="1100" spc="5" dirty="0">
                          <a:effectLst/>
                        </a:rPr>
                        <a:t>a</a:t>
                      </a:r>
                      <a:r>
                        <a:rPr lang="en-US" sz="1100" dirty="0">
                          <a:effectLst/>
                        </a:rPr>
                        <a:t>n</a:t>
                      </a:r>
                      <a:r>
                        <a:rPr lang="en-US" sz="1100" spc="5" dirty="0">
                          <a:effectLst/>
                        </a:rPr>
                        <a:t>s</a:t>
                      </a:r>
                      <a:r>
                        <a:rPr lang="en-US" sz="1100" dirty="0">
                          <a:effectLst/>
                        </a:rPr>
                        <a:t>f</a:t>
                      </a:r>
                      <a:r>
                        <a:rPr lang="en-US" sz="1100" spc="5" dirty="0">
                          <a:effectLst/>
                        </a:rPr>
                        <a:t>e</a:t>
                      </a:r>
                      <a:r>
                        <a:rPr lang="en-US" sz="1100" dirty="0">
                          <a:effectLst/>
                        </a:rPr>
                        <a:t>r</a:t>
                      </a:r>
                      <a:r>
                        <a:rPr lang="en-US" sz="1100" spc="-5" dirty="0">
                          <a:effectLst/>
                        </a:rPr>
                        <a:t>r</a:t>
                      </a:r>
                      <a:r>
                        <a:rPr lang="en-US" sz="1100" spc="5" dirty="0">
                          <a:effectLst/>
                        </a:rPr>
                        <a:t>e</a:t>
                      </a:r>
                      <a:r>
                        <a:rPr lang="en-US" sz="1100" dirty="0">
                          <a:effectLst/>
                        </a:rPr>
                        <a:t>d</a:t>
                      </a:r>
                      <a:r>
                        <a:rPr lang="en-US" sz="1100" spc="5" dirty="0">
                          <a:effectLst/>
                        </a:rPr>
                        <a:t> </a:t>
                      </a:r>
                      <a:r>
                        <a:rPr lang="en-US" sz="1100" dirty="0">
                          <a:effectLst/>
                        </a:rPr>
                        <a:t>i</a:t>
                      </a:r>
                      <a:r>
                        <a:rPr lang="en-US" sz="1100" spc="5" dirty="0">
                          <a:effectLst/>
                        </a:rPr>
                        <a:t>n</a:t>
                      </a:r>
                      <a:r>
                        <a:rPr lang="en-US" sz="1100" dirty="0">
                          <a:effectLst/>
                        </a:rPr>
                        <a:t>to</a:t>
                      </a:r>
                      <a:r>
                        <a:rPr lang="en-US" sz="1100" spc="35" dirty="0">
                          <a:effectLst/>
                        </a:rPr>
                        <a:t> </a:t>
                      </a:r>
                      <a:r>
                        <a:rPr lang="en-US" sz="1100" spc="-30" dirty="0">
                          <a:effectLst/>
                        </a:rPr>
                        <a:t>y</a:t>
                      </a:r>
                      <a:r>
                        <a:rPr lang="en-US" sz="1100" dirty="0">
                          <a:effectLst/>
                        </a:rPr>
                        <a:t>o</a:t>
                      </a:r>
                      <a:r>
                        <a:rPr lang="en-US" sz="1100" spc="5" dirty="0">
                          <a:effectLst/>
                        </a:rPr>
                        <a:t>u</a:t>
                      </a:r>
                      <a:r>
                        <a:rPr lang="en-US" sz="1100" dirty="0">
                          <a:effectLst/>
                        </a:rPr>
                        <a:t>r C</a:t>
                      </a:r>
                      <a:r>
                        <a:rPr lang="en-US" sz="1100" spc="5" dirty="0">
                          <a:effectLst/>
                        </a:rPr>
                        <a:t>M</a:t>
                      </a:r>
                      <a:r>
                        <a:rPr lang="en-US" sz="1100" dirty="0">
                          <a:effectLst/>
                        </a:rPr>
                        <a: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205" marR="171450" algn="ctr">
                        <a:lnSpc>
                          <a:spcPct val="115000"/>
                        </a:lnSpc>
                        <a:spcBef>
                          <a:spcPts val="185"/>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7911326"/>
                  </a:ext>
                </a:extLst>
              </a:tr>
              <a:tr h="229302">
                <a:tc>
                  <a:txBody>
                    <a:bodyPr/>
                    <a:lstStyle/>
                    <a:p>
                      <a:pPr marL="0" marR="0">
                        <a:lnSpc>
                          <a:spcPct val="115000"/>
                        </a:lnSpc>
                        <a:spcBef>
                          <a:spcPts val="0"/>
                        </a:spcBef>
                        <a:spcAft>
                          <a:spcPts val="100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0">
                        <a:lnSpc>
                          <a:spcPts val="1000"/>
                        </a:lnSpc>
                        <a:spcBef>
                          <a:spcPts val="0"/>
                        </a:spcBef>
                        <a:spcAft>
                          <a:spcPts val="0"/>
                        </a:spcAft>
                        <a:tabLst>
                          <a:tab pos="292100" algn="l"/>
                        </a:tabLst>
                      </a:pPr>
                      <a:r>
                        <a:rPr lang="en-US" sz="1100" b="0" spc="5" dirty="0">
                          <a:solidFill>
                            <a:schemeClr val="tx1"/>
                          </a:solidFill>
                          <a:effectLst/>
                        </a:rPr>
                        <a:t>b</a:t>
                      </a:r>
                      <a:r>
                        <a:rPr lang="en-US" sz="1100" b="0" dirty="0">
                          <a:solidFill>
                            <a:schemeClr val="tx1"/>
                          </a:solidFill>
                          <a:effectLst/>
                        </a:rPr>
                        <a:t>.	If</a:t>
                      </a:r>
                      <a:r>
                        <a:rPr lang="en-US" sz="1100" b="0" spc="15" dirty="0">
                          <a:solidFill>
                            <a:schemeClr val="tx1"/>
                          </a:solidFill>
                          <a:effectLst/>
                        </a:rPr>
                        <a:t> </a:t>
                      </a:r>
                      <a:r>
                        <a:rPr lang="en-US" sz="1100" b="0" spc="-30" dirty="0">
                          <a:solidFill>
                            <a:schemeClr val="tx1"/>
                          </a:solidFill>
                          <a:effectLst/>
                        </a:rPr>
                        <a:t>y</a:t>
                      </a:r>
                      <a:r>
                        <a:rPr lang="en-US" sz="1100" b="0" spc="5" dirty="0">
                          <a:solidFill>
                            <a:schemeClr val="tx1"/>
                          </a:solidFill>
                          <a:effectLst/>
                        </a:rPr>
                        <a:t>es</a:t>
                      </a:r>
                      <a:r>
                        <a:rPr lang="en-US" sz="1100" b="0" dirty="0">
                          <a:solidFill>
                            <a:schemeClr val="tx1"/>
                          </a:solidFill>
                          <a:effectLst/>
                        </a:rPr>
                        <a:t>,</a:t>
                      </a:r>
                      <a:r>
                        <a:rPr lang="en-US" sz="1100" b="0" spc="5" dirty="0">
                          <a:solidFill>
                            <a:schemeClr val="tx1"/>
                          </a:solidFill>
                          <a:effectLst/>
                        </a:rPr>
                        <a:t> a</a:t>
                      </a:r>
                      <a:r>
                        <a:rPr lang="en-US" sz="1100" b="0" dirty="0">
                          <a:solidFill>
                            <a:schemeClr val="tx1"/>
                          </a:solidFill>
                          <a:effectLst/>
                        </a:rPr>
                        <a:t>re</a:t>
                      </a:r>
                      <a:r>
                        <a:rPr lang="en-US" sz="1100" b="0" spc="25" dirty="0">
                          <a:solidFill>
                            <a:schemeClr val="tx1"/>
                          </a:solidFill>
                          <a:effectLst/>
                        </a:rPr>
                        <a:t> </a:t>
                      </a:r>
                      <a:r>
                        <a:rPr lang="en-US" sz="1100" b="0" spc="-45" dirty="0">
                          <a:solidFill>
                            <a:schemeClr val="tx1"/>
                          </a:solidFill>
                          <a:effectLst/>
                        </a:rPr>
                        <a:t>y</a:t>
                      </a:r>
                      <a:r>
                        <a:rPr lang="en-US" sz="1100" b="0" dirty="0">
                          <a:solidFill>
                            <a:schemeClr val="tx1"/>
                          </a:solidFill>
                          <a:effectLst/>
                        </a:rPr>
                        <a:t>ou</a:t>
                      </a:r>
                      <a:r>
                        <a:rPr lang="en-US" sz="1100" b="0" spc="5" dirty="0">
                          <a:solidFill>
                            <a:schemeClr val="tx1"/>
                          </a:solidFill>
                          <a:effectLst/>
                        </a:rPr>
                        <a:t> us</a:t>
                      </a:r>
                      <a:r>
                        <a:rPr lang="en-US" sz="1100" b="0" dirty="0">
                          <a:solidFill>
                            <a:schemeClr val="tx1"/>
                          </a:solidFill>
                          <a:effectLst/>
                        </a:rPr>
                        <a:t>i</a:t>
                      </a:r>
                      <a:r>
                        <a:rPr lang="en-US" sz="1100" b="0" spc="5" dirty="0">
                          <a:solidFill>
                            <a:schemeClr val="tx1"/>
                          </a:solidFill>
                          <a:effectLst/>
                        </a:rPr>
                        <a:t>n</a:t>
                      </a:r>
                      <a:r>
                        <a:rPr lang="en-US" sz="1100" b="0" dirty="0">
                          <a:solidFill>
                            <a:schemeClr val="tx1"/>
                          </a:solidFill>
                          <a:effectLst/>
                        </a:rPr>
                        <a:t>g</a:t>
                      </a:r>
                      <a:r>
                        <a:rPr lang="en-US" sz="1100" b="0" spc="5" dirty="0">
                          <a:solidFill>
                            <a:schemeClr val="tx1"/>
                          </a:solidFill>
                          <a:effectLst/>
                        </a:rPr>
                        <a:t> a</a:t>
                      </a:r>
                      <a:r>
                        <a:rPr lang="en-US" sz="1100" b="0" dirty="0">
                          <a:solidFill>
                            <a:schemeClr val="tx1"/>
                          </a:solidFill>
                          <a:effectLst/>
                        </a:rPr>
                        <a:t>n</a:t>
                      </a:r>
                      <a:r>
                        <a:rPr lang="en-US" sz="1100" b="0" spc="5" dirty="0">
                          <a:solidFill>
                            <a:schemeClr val="tx1"/>
                          </a:solidFill>
                          <a:effectLst/>
                        </a:rPr>
                        <a:t> </a:t>
                      </a:r>
                      <a:r>
                        <a:rPr lang="en-US" sz="1100" b="0" spc="-15" dirty="0" err="1">
                          <a:solidFill>
                            <a:schemeClr val="tx1"/>
                          </a:solidFill>
                          <a:effectLst/>
                        </a:rPr>
                        <a:t>A</a:t>
                      </a:r>
                      <a:r>
                        <a:rPr lang="en-US" sz="1100" b="0" spc="5" dirty="0" err="1">
                          <a:solidFill>
                            <a:schemeClr val="tx1"/>
                          </a:solidFill>
                          <a:effectLst/>
                        </a:rPr>
                        <a:t>2</a:t>
                      </a:r>
                      <a:r>
                        <a:rPr lang="en-US" sz="1100" b="0" dirty="0" err="1">
                          <a:solidFill>
                            <a:schemeClr val="tx1"/>
                          </a:solidFill>
                          <a:effectLst/>
                        </a:rPr>
                        <a:t>J</a:t>
                      </a:r>
                      <a:r>
                        <a:rPr lang="en-US" sz="1100" b="0" spc="5" dirty="0">
                          <a:solidFill>
                            <a:schemeClr val="tx1"/>
                          </a:solidFill>
                          <a:effectLst/>
                        </a:rPr>
                        <a:t> i</a:t>
                      </a:r>
                      <a:r>
                        <a:rPr lang="en-US" sz="1100" b="0" dirty="0">
                          <a:solidFill>
                            <a:schemeClr val="tx1"/>
                          </a:solidFill>
                          <a:effectLst/>
                        </a:rPr>
                        <a:t>nt</a:t>
                      </a:r>
                      <a:r>
                        <a:rPr lang="en-US" sz="1100" b="0" spc="5" dirty="0">
                          <a:solidFill>
                            <a:schemeClr val="tx1"/>
                          </a:solidFill>
                          <a:effectLst/>
                        </a:rPr>
                        <a:t>e</a:t>
                      </a:r>
                      <a:r>
                        <a:rPr lang="en-US" sz="1100" b="0" dirty="0">
                          <a:solidFill>
                            <a:schemeClr val="tx1"/>
                          </a:solidFill>
                          <a:effectLst/>
                        </a:rPr>
                        <a:t>r</a:t>
                      </a:r>
                      <a:r>
                        <a:rPr lang="en-US" sz="1100" b="0" spc="-10" dirty="0">
                          <a:solidFill>
                            <a:schemeClr val="tx1"/>
                          </a:solidFill>
                          <a:effectLst/>
                        </a:rPr>
                        <a:t>v</a:t>
                      </a:r>
                      <a:r>
                        <a:rPr lang="en-US" sz="1100" b="0" dirty="0">
                          <a:solidFill>
                            <a:schemeClr val="tx1"/>
                          </a:solidFill>
                          <a:effectLst/>
                        </a:rPr>
                        <a:t>i</a:t>
                      </a:r>
                      <a:r>
                        <a:rPr lang="en-US" sz="1100" b="0" spc="-5" dirty="0">
                          <a:solidFill>
                            <a:schemeClr val="tx1"/>
                          </a:solidFill>
                          <a:effectLst/>
                        </a:rPr>
                        <a:t>e</a:t>
                      </a:r>
                      <a:r>
                        <a:rPr lang="en-US" sz="1100" b="0" spc="20" dirty="0">
                          <a:solidFill>
                            <a:schemeClr val="tx1"/>
                          </a:solidFill>
                          <a:effectLst/>
                        </a:rPr>
                        <a:t>w</a:t>
                      </a:r>
                      <a:r>
                        <a:rPr lang="en-US" sz="1100" b="0" dirty="0">
                          <a:solidFill>
                            <a:schemeClr val="tx1"/>
                          </a:solidFill>
                          <a:effectLst/>
                        </a:rPr>
                        <a:t>?</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16205" marR="171450" algn="ctr">
                        <a:lnSpc>
                          <a:spcPct val="115000"/>
                        </a:lnSpc>
                        <a:spcBef>
                          <a:spcPts val="18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2900380"/>
                  </a:ext>
                </a:extLst>
              </a:tr>
            </a:tbl>
          </a:graphicData>
        </a:graphic>
      </p:graphicFrame>
    </p:spTree>
    <p:extLst>
      <p:ext uri="{BB962C8B-B14F-4D97-AF65-F5344CB8AC3E}">
        <p14:creationId xmlns:p14="http://schemas.microsoft.com/office/powerpoint/2010/main" val="1068307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74638"/>
            <a:ext cx="8229600" cy="563562"/>
          </a:xfrm>
        </p:spPr>
        <p:txBody>
          <a:bodyPr>
            <a:normAutofit fontScale="90000"/>
          </a:bodyPr>
          <a:lstStyle/>
          <a:p>
            <a:pPr eaLnBrk="1" hangingPunct="1">
              <a:defRPr/>
            </a:pPr>
            <a:r>
              <a:rPr lang="en-US" sz="3600" b="1" spc="-150" dirty="0"/>
              <a:t>Performance Area 2</a:t>
            </a:r>
          </a:p>
        </p:txBody>
      </p:sp>
      <p:sp>
        <p:nvSpPr>
          <p:cNvPr id="39940" name="Title 1"/>
          <p:cNvSpPr txBox="1">
            <a:spLocks/>
          </p:cNvSpPr>
          <p:nvPr/>
        </p:nvSpPr>
        <p:spPr bwMode="auto">
          <a:xfrm>
            <a:off x="457200" y="838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171450" indent="-171450">
              <a:lnSpc>
                <a:spcPct val="115000"/>
              </a:lnSpc>
              <a:spcBef>
                <a:spcPts val="0"/>
              </a:spcBef>
              <a:buNone/>
            </a:pPr>
            <a:endParaRPr lang="en-US" sz="4000" b="1" spc="5" dirty="0">
              <a:solidFill>
                <a:srgbClr val="0054A2"/>
              </a:solidFill>
              <a:ea typeface="Arial" panose="020B0604020202020204" pitchFamily="34" charset="0"/>
            </a:endParaRPr>
          </a:p>
        </p:txBody>
      </p:sp>
      <p:sp>
        <p:nvSpPr>
          <p:cNvPr id="10" name="Title 1"/>
          <p:cNvSpPr>
            <a:spLocks noGrp="1"/>
          </p:cNvSpPr>
          <p:nvPr>
            <p:ph idx="1"/>
          </p:nvPr>
        </p:nvSpPr>
        <p:spPr>
          <a:xfrm>
            <a:off x="582478" y="1145380"/>
            <a:ext cx="8229600" cy="512763"/>
          </a:xfrm>
        </p:spPr>
        <p:txBody>
          <a:bodyPr>
            <a:noAutofit/>
          </a:bodyPr>
          <a:lstStyle/>
          <a:p>
            <a:pPr marL="0" indent="0" algn="ctr">
              <a:buNone/>
            </a:pPr>
            <a:r>
              <a:rPr lang="en-US" sz="4000" dirty="0">
                <a:latin typeface="Helvetica" charset="0"/>
                <a:cs typeface="Helvetica"/>
              </a:rPr>
              <a:t>How long does it take? </a:t>
            </a:r>
          </a:p>
          <a:p>
            <a:pPr marL="0" indent="0" algn="ctr">
              <a:buNone/>
            </a:pPr>
            <a:br>
              <a:rPr lang="en-US" sz="4000" dirty="0"/>
            </a:br>
            <a:endParaRPr lang="en-US" sz="1800" dirty="0"/>
          </a:p>
        </p:txBody>
      </p:sp>
      <p:graphicFrame>
        <p:nvGraphicFramePr>
          <p:cNvPr id="2" name="Diagram 1"/>
          <p:cNvGraphicFramePr/>
          <p:nvPr>
            <p:extLst/>
          </p:nvPr>
        </p:nvGraphicFramePr>
        <p:xfrm>
          <a:off x="457200" y="1752604"/>
          <a:ext cx="8354878" cy="4495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7346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defTabSz="912813" eaLnBrk="1" hangingPunct="1"/>
            <a:r>
              <a:rPr lang="en-US" altLang="en-US" sz="3200" dirty="0">
                <a:solidFill>
                  <a:schemeClr val="tx2"/>
                </a:solidFill>
              </a:rPr>
              <a:t>Reminders</a:t>
            </a:r>
          </a:p>
        </p:txBody>
      </p:sp>
      <p:sp>
        <p:nvSpPr>
          <p:cNvPr id="7171" name="Content Placeholder 2"/>
          <p:cNvSpPr>
            <a:spLocks noGrp="1"/>
          </p:cNvSpPr>
          <p:nvPr>
            <p:ph idx="1"/>
          </p:nvPr>
        </p:nvSpPr>
        <p:spPr>
          <a:xfrm>
            <a:off x="519113" y="1749425"/>
            <a:ext cx="4662487" cy="1984375"/>
          </a:xfrm>
        </p:spPr>
        <p:txBody>
          <a:bodyPr/>
          <a:lstStyle/>
          <a:p>
            <a:pPr marL="284163" lvl="1" defTabSz="912813" eaLnBrk="1" hangingPunct="1">
              <a:lnSpc>
                <a:spcPct val="120000"/>
              </a:lnSpc>
              <a:spcBef>
                <a:spcPct val="0"/>
              </a:spcBef>
              <a:buFont typeface="Arial" pitchFamily="34" charset="0"/>
              <a:buChar char="•"/>
              <a:defRPr/>
            </a:pPr>
            <a:r>
              <a:rPr lang="en-US" altLang="en-US" sz="2000" i="1" dirty="0"/>
              <a:t>Recommended: </a:t>
            </a:r>
            <a:r>
              <a:rPr lang="en-US" altLang="en-US" sz="2000" dirty="0"/>
              <a:t>have 2019 </a:t>
            </a:r>
            <a:r>
              <a:rPr lang="en-US" altLang="en-US" sz="2000" b="1" u="sng" dirty="0"/>
              <a:t>Standard RFP Narrative Instruction</a:t>
            </a:r>
            <a:r>
              <a:rPr lang="en-US" altLang="en-US" sz="2000" dirty="0"/>
              <a:t> available </a:t>
            </a:r>
          </a:p>
          <a:p>
            <a:pPr marL="741363" lvl="2" indent="-285750" defTabSz="912813" eaLnBrk="1" hangingPunct="1">
              <a:lnSpc>
                <a:spcPct val="120000"/>
              </a:lnSpc>
              <a:spcBef>
                <a:spcPct val="0"/>
              </a:spcBef>
              <a:buFont typeface="Courier New" pitchFamily="49" charset="0"/>
              <a:buChar char="o"/>
              <a:defRPr/>
            </a:pPr>
            <a:r>
              <a:rPr lang="en-US" altLang="en-US" sz="1600" dirty="0">
                <a:hlinkClick r:id="rId3"/>
              </a:rPr>
              <a:t>http://www.lsc.gov/grants-grantee-resources/our-grant-programs/basic-field-grant</a:t>
            </a:r>
            <a:r>
              <a:rPr lang="en-US" altLang="en-US" sz="1600" dirty="0"/>
              <a:t> </a:t>
            </a:r>
          </a:p>
          <a:p>
            <a:pPr marL="455613" lvl="2" indent="0" defTabSz="912813" eaLnBrk="1" hangingPunct="1">
              <a:lnSpc>
                <a:spcPct val="120000"/>
              </a:lnSpc>
              <a:spcBef>
                <a:spcPct val="0"/>
              </a:spcBef>
              <a:buFont typeface="Arial" pitchFamily="34" charset="0"/>
              <a:buNone/>
              <a:defRPr/>
            </a:pPr>
            <a:r>
              <a:rPr lang="en-US" altLang="en-US" sz="1600" dirty="0"/>
              <a:t> </a:t>
            </a:r>
          </a:p>
        </p:txBody>
      </p:sp>
      <p:sp>
        <p:nvSpPr>
          <p:cNvPr id="7" name="Content Placeholder 2"/>
          <p:cNvSpPr txBox="1">
            <a:spLocks/>
          </p:cNvSpPr>
          <p:nvPr/>
        </p:nvSpPr>
        <p:spPr bwMode="auto">
          <a:xfrm>
            <a:off x="522288" y="3962400"/>
            <a:ext cx="8369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2857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eaLnBrk="1" hangingPunct="1">
              <a:lnSpc>
                <a:spcPct val="120000"/>
              </a:lnSpc>
              <a:buFont typeface="Arial" pitchFamily="34" charset="0"/>
              <a:buChar char="•"/>
              <a:defRPr/>
            </a:pPr>
            <a:r>
              <a:rPr lang="en-US" sz="2000" dirty="0">
                <a:latin typeface="+mn-lt"/>
                <a:cs typeface="Calibri" pitchFamily="34" charset="0"/>
              </a:rPr>
              <a:t>The session will be recorded and will be posted at </a:t>
            </a:r>
            <a:r>
              <a:rPr lang="en-US" sz="2000" dirty="0">
                <a:solidFill>
                  <a:srgbClr val="3B3BFF"/>
                </a:solidFill>
                <a:latin typeface="+mn-lt"/>
                <a:cs typeface="Calibri" pitchFamily="34" charset="0"/>
                <a:hlinkClick r:id="rId4"/>
              </a:rPr>
              <a:t>https://www.lsc.gov/grants-grantee-resources/our-grant-programs/basic-field-grant/how-apply</a:t>
            </a:r>
            <a:endParaRPr lang="en-US" sz="2000" dirty="0">
              <a:solidFill>
                <a:srgbClr val="3B3BFF"/>
              </a:solidFill>
              <a:latin typeface="+mn-lt"/>
              <a:cs typeface="Calibri" pitchFamily="34" charset="0"/>
            </a:endParaRPr>
          </a:p>
          <a:p>
            <a:pPr lvl="1" eaLnBrk="1" hangingPunct="1">
              <a:lnSpc>
                <a:spcPct val="120000"/>
              </a:lnSpc>
              <a:buFont typeface="Arial" pitchFamily="34" charset="0"/>
              <a:buChar char="•"/>
              <a:defRPr/>
            </a:pPr>
            <a:r>
              <a:rPr lang="en-US" sz="2000" dirty="0">
                <a:latin typeface="+mn-lt"/>
                <a:cs typeface="Calibri" pitchFamily="34" charset="0"/>
              </a:rPr>
              <a:t>Complete the AIS Evaluation Survey after the conference</a:t>
            </a:r>
          </a:p>
          <a:p>
            <a:pPr lvl="1" eaLnBrk="1" hangingPunct="1">
              <a:lnSpc>
                <a:spcPct val="120000"/>
              </a:lnSpc>
              <a:buFont typeface="Arial" pitchFamily="34" charset="0"/>
              <a:buChar char="•"/>
              <a:defRPr/>
            </a:pPr>
            <a:r>
              <a:rPr lang="en-US" sz="2000" dirty="0">
                <a:latin typeface="+mn-lt"/>
                <a:cs typeface="Calibri" pitchFamily="34" charset="0"/>
              </a:rPr>
              <a:t>Send questions to </a:t>
            </a:r>
            <a:r>
              <a:rPr lang="en-US" sz="2000" dirty="0" err="1">
                <a:latin typeface="+mn-lt"/>
                <a:cs typeface="Calibri" pitchFamily="34" charset="0"/>
                <a:hlinkClick r:id="rId5"/>
              </a:rPr>
              <a:t>AISitems@lsc.gov</a:t>
            </a:r>
            <a:r>
              <a:rPr lang="en-US" sz="2000" dirty="0">
                <a:latin typeface="+mn-lt"/>
                <a:cs typeface="Calibri" pitchFamily="34" charset="0"/>
              </a:rPr>
              <a:t> </a:t>
            </a:r>
          </a:p>
        </p:txBody>
      </p:sp>
      <p:pic>
        <p:nvPicPr>
          <p:cNvPr id="9" name="Picture 8"/>
          <p:cNvPicPr/>
          <p:nvPr/>
        </p:nvPicPr>
        <p:blipFill rotWithShape="1">
          <a:blip r:embed="rId6"/>
          <a:srcRect l="52891" r="1106" b="18959"/>
          <a:stretch/>
        </p:blipFill>
        <p:spPr bwMode="auto">
          <a:xfrm>
            <a:off x="5537835" y="1752600"/>
            <a:ext cx="3072765" cy="2209800"/>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32320" y="4805172"/>
            <a:ext cx="1545336" cy="15361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pPr eaLnBrk="1" hangingPunct="1">
              <a:defRPr/>
            </a:pPr>
            <a:r>
              <a:rPr lang="en-US" sz="3600" b="1" spc="-150" dirty="0"/>
              <a:t>Performance Area 2</a:t>
            </a:r>
          </a:p>
        </p:txBody>
      </p:sp>
      <p:sp>
        <p:nvSpPr>
          <p:cNvPr id="25604" name="Content Placeholder 2"/>
          <p:cNvSpPr>
            <a:spLocks noGrp="1"/>
          </p:cNvSpPr>
          <p:nvPr>
            <p:ph idx="1"/>
          </p:nvPr>
        </p:nvSpPr>
        <p:spPr>
          <a:xfrm>
            <a:off x="457200" y="2667000"/>
            <a:ext cx="8305800" cy="3429000"/>
          </a:xfrm>
        </p:spPr>
        <p:txBody>
          <a:bodyPr/>
          <a:lstStyle/>
          <a:p>
            <a:pPr marL="346075" lvl="1" indent="-342900" eaLnBrk="1" hangingPunct="1">
              <a:buFont typeface="Arial" pitchFamily="34" charset="0"/>
              <a:buChar char="•"/>
              <a:defRPr/>
            </a:pPr>
            <a:r>
              <a:rPr lang="en-US" sz="2200" b="1" dirty="0"/>
              <a:t>Outreach</a:t>
            </a:r>
          </a:p>
          <a:p>
            <a:pPr marL="915988" lvl="3" indent="-342900" eaLnBrk="1" hangingPunct="1">
              <a:buFont typeface="Courier New" panose="02070309020205020404" pitchFamily="49" charset="0"/>
              <a:buChar char="o"/>
              <a:defRPr/>
            </a:pPr>
            <a:r>
              <a:rPr lang="en-US" sz="2200" dirty="0"/>
              <a:t>Describe activities in the last 24 months</a:t>
            </a:r>
          </a:p>
          <a:p>
            <a:pPr marL="915988" lvl="3" indent="-342900" eaLnBrk="1" hangingPunct="1">
              <a:buFont typeface="Courier New" panose="02070309020205020404" pitchFamily="49" charset="0"/>
              <a:buChar char="o"/>
              <a:defRPr/>
            </a:pPr>
            <a:r>
              <a:rPr lang="en-US" sz="2200" dirty="0"/>
              <a:t>Describe planned activities for the next 12 months</a:t>
            </a:r>
          </a:p>
          <a:p>
            <a:pPr marL="915988" lvl="3" indent="-342900" eaLnBrk="1" hangingPunct="1">
              <a:buFont typeface="Courier New" panose="02070309020205020404" pitchFamily="49" charset="0"/>
              <a:buChar char="o"/>
              <a:defRPr/>
            </a:pPr>
            <a:r>
              <a:rPr lang="en-US" sz="2200" dirty="0"/>
              <a:t>Provide information about how activities are developed and targeted</a:t>
            </a:r>
          </a:p>
          <a:p>
            <a:pPr marL="915988" lvl="3" indent="-342900" eaLnBrk="1" hangingPunct="1">
              <a:buFont typeface="Courier New" panose="02070309020205020404" pitchFamily="49" charset="0"/>
              <a:buChar char="o"/>
              <a:defRPr/>
            </a:pPr>
            <a:r>
              <a:rPr lang="en-US" sz="2200" dirty="0"/>
              <a:t>Describe efforts to engage with community group and/or other service providers</a:t>
            </a:r>
          </a:p>
        </p:txBody>
      </p:sp>
      <p:sp>
        <p:nvSpPr>
          <p:cNvPr id="40964" name="Title 1"/>
          <p:cNvSpPr txBox="1">
            <a:spLocks/>
          </p:cNvSpPr>
          <p:nvPr/>
        </p:nvSpPr>
        <p:spPr bwMode="auto">
          <a:xfrm>
            <a:off x="457200" y="1219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70C0"/>
                </a:solidFill>
              </a:rPr>
              <a:t>Criterion 2.  </a:t>
            </a:r>
            <a:r>
              <a:rPr lang="en-US" altLang="en-US" sz="2400" u="sng" dirty="0">
                <a:solidFill>
                  <a:srgbClr val="0070C0"/>
                </a:solidFill>
              </a:rPr>
              <a:t>Engagement with the low-income population</a:t>
            </a:r>
            <a:r>
              <a:rPr lang="en-US" altLang="en-US" sz="2400" dirty="0">
                <a:solidFill>
                  <a:srgbClr val="0070C0"/>
                </a:solidFill>
              </a:rPr>
              <a:t> &amp;</a:t>
            </a:r>
          </a:p>
          <a:p>
            <a:pPr eaLnBrk="1" hangingPunct="1">
              <a:spcBef>
                <a:spcPct val="0"/>
              </a:spcBef>
              <a:buFontTx/>
              <a:buNone/>
            </a:pPr>
            <a:r>
              <a:rPr lang="en-US" altLang="en-US" sz="2400" dirty="0">
                <a:solidFill>
                  <a:srgbClr val="0070C0"/>
                </a:solidFill>
              </a:rPr>
              <a:t>Criterion 3.  </a:t>
            </a:r>
            <a:r>
              <a:rPr lang="en-US" altLang="en-US" sz="2400" u="sng" dirty="0">
                <a:solidFill>
                  <a:srgbClr val="0070C0"/>
                </a:solidFill>
              </a:rPr>
              <a:t>Access and utilization by the low-income population </a:t>
            </a:r>
          </a:p>
        </p:txBody>
      </p:sp>
    </p:spTree>
    <p:extLst>
      <p:ext uri="{BB962C8B-B14F-4D97-AF65-F5344CB8AC3E}">
        <p14:creationId xmlns:p14="http://schemas.microsoft.com/office/powerpoint/2010/main" val="284718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pPr eaLnBrk="1" hangingPunct="1">
              <a:defRPr/>
            </a:pPr>
            <a:r>
              <a:rPr lang="en-US" sz="3600" b="1" spc="-150" dirty="0"/>
              <a:t>Performance Area 2</a:t>
            </a:r>
          </a:p>
        </p:txBody>
      </p:sp>
      <p:sp>
        <p:nvSpPr>
          <p:cNvPr id="25604" name="Content Placeholder 2"/>
          <p:cNvSpPr>
            <a:spLocks noGrp="1"/>
          </p:cNvSpPr>
          <p:nvPr>
            <p:ph idx="1"/>
          </p:nvPr>
        </p:nvSpPr>
        <p:spPr>
          <a:xfrm>
            <a:off x="457200" y="2438400"/>
            <a:ext cx="8229600" cy="3352800"/>
          </a:xfrm>
        </p:spPr>
        <p:txBody>
          <a:bodyPr>
            <a:normAutofit/>
          </a:bodyPr>
          <a:lstStyle/>
          <a:p>
            <a:pPr marL="346075" lvl="1" indent="-342900" eaLnBrk="1" hangingPunct="1">
              <a:buFont typeface="Arial" pitchFamily="34" charset="0"/>
              <a:buChar char="•"/>
              <a:defRPr/>
            </a:pPr>
            <a:r>
              <a:rPr lang="en-US" sz="2200" b="1" dirty="0"/>
              <a:t>Office Locations</a:t>
            </a:r>
          </a:p>
          <a:p>
            <a:pPr marL="915988" lvl="3" indent="-342900" eaLnBrk="1" hangingPunct="1">
              <a:buFont typeface="Courier New" panose="02070309020205020404" pitchFamily="49" charset="0"/>
              <a:buChar char="o"/>
              <a:defRPr/>
            </a:pPr>
            <a:r>
              <a:rPr lang="en-US" sz="2200" dirty="0"/>
              <a:t>Applies to office changes in the last 24 months</a:t>
            </a:r>
          </a:p>
          <a:p>
            <a:pPr marL="915988" lvl="3" indent="-342900" eaLnBrk="1" hangingPunct="1">
              <a:buFont typeface="Courier New" panose="02070309020205020404" pitchFamily="49" charset="0"/>
              <a:buChar char="o"/>
              <a:defRPr/>
            </a:pPr>
            <a:r>
              <a:rPr lang="en-US" sz="2200" dirty="0"/>
              <a:t>Provide details about parking, public transportation, proximity to client communities, proximity to other relevant services, and resources.</a:t>
            </a:r>
          </a:p>
        </p:txBody>
      </p:sp>
      <p:sp>
        <p:nvSpPr>
          <p:cNvPr id="40964" name="Title 1"/>
          <p:cNvSpPr txBox="1">
            <a:spLocks/>
          </p:cNvSpPr>
          <p:nvPr/>
        </p:nvSpPr>
        <p:spPr bwMode="auto">
          <a:xfrm>
            <a:off x="457200" y="1219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70C0"/>
                </a:solidFill>
              </a:rPr>
              <a:t>Criterion 2.  </a:t>
            </a:r>
            <a:r>
              <a:rPr lang="en-US" altLang="en-US" sz="2400" u="sng" dirty="0">
                <a:solidFill>
                  <a:srgbClr val="0070C0"/>
                </a:solidFill>
              </a:rPr>
              <a:t>Engagement with the low-income population</a:t>
            </a:r>
            <a:r>
              <a:rPr lang="en-US" altLang="en-US" sz="2400" dirty="0">
                <a:solidFill>
                  <a:srgbClr val="0070C0"/>
                </a:solidFill>
              </a:rPr>
              <a:t> &amp;</a:t>
            </a:r>
          </a:p>
          <a:p>
            <a:pPr eaLnBrk="1" hangingPunct="1">
              <a:spcBef>
                <a:spcPct val="0"/>
              </a:spcBef>
              <a:buFontTx/>
              <a:buNone/>
            </a:pPr>
            <a:r>
              <a:rPr lang="en-US" altLang="en-US" sz="2400" dirty="0">
                <a:solidFill>
                  <a:srgbClr val="0070C0"/>
                </a:solidFill>
              </a:rPr>
              <a:t>Criterion 3.  </a:t>
            </a:r>
            <a:r>
              <a:rPr lang="en-US" altLang="en-US" sz="2400" u="sng" dirty="0">
                <a:solidFill>
                  <a:srgbClr val="0070C0"/>
                </a:solidFill>
              </a:rPr>
              <a:t>Access and utilization by the low-income population </a:t>
            </a:r>
          </a:p>
        </p:txBody>
      </p:sp>
    </p:spTree>
    <p:extLst>
      <p:ext uri="{BB962C8B-B14F-4D97-AF65-F5344CB8AC3E}">
        <p14:creationId xmlns:p14="http://schemas.microsoft.com/office/powerpoint/2010/main" val="17819710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pPr eaLnBrk="1" hangingPunct="1">
              <a:defRPr/>
            </a:pPr>
            <a:r>
              <a:rPr lang="en-US" sz="3600" b="1" spc="-150" dirty="0"/>
              <a:t>Performance Area 2</a:t>
            </a:r>
          </a:p>
        </p:txBody>
      </p:sp>
      <p:sp>
        <p:nvSpPr>
          <p:cNvPr id="25604" name="Content Placeholder 2"/>
          <p:cNvSpPr>
            <a:spLocks noGrp="1"/>
          </p:cNvSpPr>
          <p:nvPr>
            <p:ph idx="1"/>
          </p:nvPr>
        </p:nvSpPr>
        <p:spPr>
          <a:xfrm>
            <a:off x="457200" y="1905000"/>
            <a:ext cx="8229600" cy="2922588"/>
          </a:xfrm>
        </p:spPr>
        <p:txBody>
          <a:bodyPr>
            <a:normAutofit/>
          </a:bodyPr>
          <a:lstStyle/>
          <a:p>
            <a:pPr marL="3175" lvl="1" indent="0" eaLnBrk="1" hangingPunct="1">
              <a:buNone/>
              <a:defRPr/>
            </a:pPr>
            <a:endParaRPr lang="en-US" sz="3200" b="1" dirty="0"/>
          </a:p>
          <a:p>
            <a:pPr marL="3175" lvl="1" indent="0" eaLnBrk="1" hangingPunct="1">
              <a:buNone/>
              <a:defRPr/>
            </a:pPr>
            <a:endParaRPr lang="en-US" dirty="0"/>
          </a:p>
          <a:p>
            <a:pPr marL="346075" lvl="1" indent="-342900" eaLnBrk="1" hangingPunct="1">
              <a:buFont typeface="Arial" pitchFamily="34" charset="0"/>
              <a:buChar char="•"/>
              <a:defRPr/>
            </a:pPr>
            <a:r>
              <a:rPr lang="en-US" b="1" dirty="0"/>
              <a:t>Deaf or hard of hearing</a:t>
            </a:r>
          </a:p>
          <a:p>
            <a:pPr marL="746125" lvl="2" indent="-342900" eaLnBrk="1" hangingPunct="1">
              <a:buFont typeface="Arial" pitchFamily="34" charset="0"/>
              <a:buChar char="•"/>
              <a:defRPr/>
            </a:pPr>
            <a:r>
              <a:rPr lang="en-US" dirty="0"/>
              <a:t>Describe tailored services</a:t>
            </a:r>
          </a:p>
          <a:p>
            <a:pPr marL="746125" lvl="2" indent="-342900" eaLnBrk="1" hangingPunct="1">
              <a:buFont typeface="Arial" pitchFamily="34" charset="0"/>
              <a:buChar char="•"/>
              <a:defRPr/>
            </a:pPr>
            <a:r>
              <a:rPr lang="en-US" dirty="0"/>
              <a:t>Methods – ASL interpreters, TTY, Relay, messaging </a:t>
            </a:r>
          </a:p>
          <a:p>
            <a:pPr marL="346075" lvl="1" indent="-342900" eaLnBrk="1" hangingPunct="1">
              <a:buFont typeface="Arial" pitchFamily="34" charset="0"/>
              <a:buChar char="•"/>
              <a:defRPr/>
            </a:pPr>
            <a:endParaRPr lang="en-US" b="1" dirty="0"/>
          </a:p>
          <a:p>
            <a:pPr marL="457200" lvl="1" indent="0">
              <a:buNone/>
              <a:defRPr/>
            </a:pPr>
            <a:endParaRPr lang="en-US" b="1" dirty="0"/>
          </a:p>
          <a:p>
            <a:pPr lvl="1" eaLnBrk="1" hangingPunct="1">
              <a:buFont typeface="Courier New" panose="02070309020205020404" pitchFamily="49" charset="0"/>
              <a:buChar char="o"/>
              <a:defRPr/>
            </a:pPr>
            <a:endParaRPr lang="en-US" dirty="0"/>
          </a:p>
        </p:txBody>
      </p:sp>
      <p:sp>
        <p:nvSpPr>
          <p:cNvPr id="41988" name="Title 1"/>
          <p:cNvSpPr txBox="1">
            <a:spLocks/>
          </p:cNvSpPr>
          <p:nvPr/>
        </p:nvSpPr>
        <p:spPr bwMode="auto">
          <a:xfrm>
            <a:off x="457200" y="1219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70C0"/>
                </a:solidFill>
              </a:rPr>
              <a:t>Criterion 2.  </a:t>
            </a:r>
            <a:r>
              <a:rPr lang="en-US" altLang="en-US" sz="2400" u="sng" dirty="0">
                <a:solidFill>
                  <a:srgbClr val="0070C0"/>
                </a:solidFill>
              </a:rPr>
              <a:t>Engagement with the low-income population</a:t>
            </a:r>
            <a:r>
              <a:rPr lang="en-US" altLang="en-US" sz="2400" dirty="0">
                <a:solidFill>
                  <a:srgbClr val="0070C0"/>
                </a:solidFill>
              </a:rPr>
              <a:t> &amp;</a:t>
            </a:r>
          </a:p>
          <a:p>
            <a:pPr eaLnBrk="1" hangingPunct="1">
              <a:spcBef>
                <a:spcPct val="0"/>
              </a:spcBef>
              <a:buFontTx/>
              <a:buNone/>
            </a:pPr>
            <a:r>
              <a:rPr lang="en-US" altLang="en-US" sz="2400" dirty="0">
                <a:solidFill>
                  <a:srgbClr val="0070C0"/>
                </a:solidFill>
              </a:rPr>
              <a:t>Criterion 3.  </a:t>
            </a:r>
            <a:r>
              <a:rPr lang="en-US" altLang="en-US" sz="2400" u="sng" dirty="0">
                <a:solidFill>
                  <a:srgbClr val="0070C0"/>
                </a:solidFill>
              </a:rPr>
              <a:t>Access and utilization by the low-income population </a:t>
            </a:r>
          </a:p>
        </p:txBody>
      </p:sp>
    </p:spTree>
    <p:extLst>
      <p:ext uri="{BB962C8B-B14F-4D97-AF65-F5344CB8AC3E}">
        <p14:creationId xmlns:p14="http://schemas.microsoft.com/office/powerpoint/2010/main" val="35865222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sz="2700" b="1" dirty="0"/>
              <a:t>LEP Plan and Components:</a:t>
            </a:r>
            <a:endParaRPr lang="en-US" dirty="0"/>
          </a:p>
        </p:txBody>
      </p:sp>
      <p:graphicFrame>
        <p:nvGraphicFramePr>
          <p:cNvPr id="4" name="Content Placeholder 3"/>
          <p:cNvGraphicFramePr>
            <a:graphicFrameLocks noGrp="1"/>
          </p:cNvGraphicFramePr>
          <p:nvPr>
            <p:ph idx="1"/>
            <p:extLst/>
          </p:nvPr>
        </p:nvGraphicFramePr>
        <p:xfrm>
          <a:off x="228601" y="914400"/>
          <a:ext cx="6781801" cy="5431536"/>
        </p:xfrm>
        <a:graphic>
          <a:graphicData uri="http://schemas.openxmlformats.org/drawingml/2006/table">
            <a:tbl>
              <a:tblPr firstRow="1" firstCol="1" lastRow="1" lastCol="1" bandRow="1" bandCol="1">
                <a:tableStyleId>{5C22544A-7EE6-4342-B048-85BDC9FD1C3A}</a:tableStyleId>
              </a:tblPr>
              <a:tblGrid>
                <a:gridCol w="333137">
                  <a:extLst>
                    <a:ext uri="{9D8B030D-6E8A-4147-A177-3AD203B41FA5}">
                      <a16:colId xmlns:a16="http://schemas.microsoft.com/office/drawing/2014/main" val="3982701288"/>
                    </a:ext>
                  </a:extLst>
                </a:gridCol>
                <a:gridCol w="5686662">
                  <a:extLst>
                    <a:ext uri="{9D8B030D-6E8A-4147-A177-3AD203B41FA5}">
                      <a16:colId xmlns:a16="http://schemas.microsoft.com/office/drawing/2014/main" val="4091996947"/>
                    </a:ext>
                  </a:extLst>
                </a:gridCol>
                <a:gridCol w="762002">
                  <a:extLst>
                    <a:ext uri="{9D8B030D-6E8A-4147-A177-3AD203B41FA5}">
                      <a16:colId xmlns:a16="http://schemas.microsoft.com/office/drawing/2014/main" val="4042090764"/>
                    </a:ext>
                  </a:extLst>
                </a:gridCol>
              </a:tblGrid>
              <a:tr h="419274">
                <a:tc gridSpan="2">
                  <a:txBody>
                    <a:bodyPr/>
                    <a:lstStyle/>
                    <a:p>
                      <a:pPr marL="2020570" marR="2007870" algn="ctr">
                        <a:lnSpc>
                          <a:spcPts val="1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a:txBody>
                    <a:bodyPr/>
                    <a:lstStyle/>
                    <a:p>
                      <a:pPr marL="0" marR="0">
                        <a:lnSpc>
                          <a:spcPct val="115000"/>
                        </a:lnSpc>
                        <a:spcBef>
                          <a:spcPts val="0"/>
                        </a:spcBef>
                        <a:spcAft>
                          <a:spcPts val="1000"/>
                        </a:spcAft>
                      </a:pPr>
                      <a:r>
                        <a:rPr lang="en-US" sz="2000" dirty="0">
                          <a:effectLst/>
                        </a:rPr>
                        <a:t> </a:t>
                      </a:r>
                      <a:r>
                        <a:rPr lang="en-US" sz="1200" dirty="0">
                          <a:effectLst/>
                        </a:rPr>
                        <a:t>Yes / No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62680585"/>
                  </a:ext>
                </a:extLst>
              </a:tr>
              <a:tr h="386954">
                <a:tc>
                  <a:txBody>
                    <a:bodyPr/>
                    <a:lstStyle/>
                    <a:p>
                      <a:pPr marL="0" marR="80010" algn="ctr">
                        <a:lnSpc>
                          <a:spcPts val="1025"/>
                        </a:lnSpc>
                        <a:spcBef>
                          <a:spcPts val="0"/>
                        </a:spcBef>
                        <a:spcAft>
                          <a:spcPts val="0"/>
                        </a:spcAft>
                      </a:pPr>
                      <a:endParaRPr lang="en-US" sz="1400" dirty="0">
                        <a:effectLst/>
                      </a:endParaRPr>
                    </a:p>
                    <a:p>
                      <a:pPr marL="0" marR="80010" algn="ctr">
                        <a:lnSpc>
                          <a:spcPts val="1025"/>
                        </a:lnSpc>
                        <a:spcBef>
                          <a:spcPts val="0"/>
                        </a:spcBef>
                        <a:spcAft>
                          <a:spcPts val="0"/>
                        </a:spcAft>
                      </a:pPr>
                      <a:r>
                        <a:rPr lang="en-US" sz="14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0">
                        <a:lnSpc>
                          <a:spcPct val="100000"/>
                        </a:lnSpc>
                        <a:spcBef>
                          <a:spcPts val="0"/>
                        </a:spcBef>
                        <a:spcAft>
                          <a:spcPts val="0"/>
                        </a:spcAft>
                      </a:pPr>
                      <a:r>
                        <a:rPr lang="en-US" sz="1400" dirty="0">
                          <a:effectLst/>
                        </a:rPr>
                        <a:t>Do</a:t>
                      </a:r>
                      <a:r>
                        <a:rPr lang="en-US" sz="1400" spc="5" dirty="0">
                          <a:effectLst/>
                        </a:rPr>
                        <a:t>e</a:t>
                      </a:r>
                      <a:r>
                        <a:rPr lang="en-US" sz="1400" dirty="0">
                          <a:effectLst/>
                        </a:rPr>
                        <a:t>s</a:t>
                      </a:r>
                      <a:r>
                        <a:rPr lang="en-US" sz="1400" spc="5" dirty="0">
                          <a:effectLst/>
                        </a:rPr>
                        <a:t> </a:t>
                      </a:r>
                      <a:r>
                        <a:rPr lang="en-US" sz="1400" dirty="0">
                          <a:effectLst/>
                        </a:rPr>
                        <a:t>A</a:t>
                      </a:r>
                      <a:r>
                        <a:rPr lang="en-US" sz="1400" spc="-5" dirty="0">
                          <a:effectLst/>
                        </a:rPr>
                        <a:t>p</a:t>
                      </a:r>
                      <a:r>
                        <a:rPr lang="en-US" sz="1400" spc="5" dirty="0">
                          <a:effectLst/>
                        </a:rPr>
                        <a:t>pl</a:t>
                      </a:r>
                      <a:r>
                        <a:rPr lang="en-US" sz="1400" spc="-10" dirty="0">
                          <a:effectLst/>
                        </a:rPr>
                        <a:t>i</a:t>
                      </a:r>
                      <a:r>
                        <a:rPr lang="en-US" sz="1400" spc="5" dirty="0">
                          <a:effectLst/>
                        </a:rPr>
                        <a:t>ca</a:t>
                      </a:r>
                      <a:r>
                        <a:rPr lang="en-US" sz="1400" spc="-10" dirty="0">
                          <a:effectLst/>
                        </a:rPr>
                        <a:t>n</a:t>
                      </a:r>
                      <a:r>
                        <a:rPr lang="en-US" sz="1400" dirty="0">
                          <a:effectLst/>
                        </a:rPr>
                        <a:t>t</a:t>
                      </a:r>
                      <a:r>
                        <a:rPr lang="en-US" sz="1400" spc="5" dirty="0">
                          <a:effectLst/>
                        </a:rPr>
                        <a:t> ha</a:t>
                      </a:r>
                      <a:r>
                        <a:rPr lang="en-US" sz="1400" spc="-5" dirty="0">
                          <a:effectLst/>
                        </a:rPr>
                        <a:t>v</a:t>
                      </a:r>
                      <a:r>
                        <a:rPr lang="en-US" sz="1400" dirty="0">
                          <a:effectLst/>
                        </a:rPr>
                        <a:t>e</a:t>
                      </a:r>
                      <a:r>
                        <a:rPr lang="en-US" sz="1400" spc="5" dirty="0">
                          <a:effectLst/>
                        </a:rPr>
                        <a:t> </a:t>
                      </a:r>
                      <a:r>
                        <a:rPr lang="en-US" sz="1400" dirty="0">
                          <a:effectLst/>
                        </a:rPr>
                        <a:t>a</a:t>
                      </a:r>
                      <a:r>
                        <a:rPr lang="en-US" sz="1400" spc="-5" dirty="0">
                          <a:effectLst/>
                        </a:rPr>
                        <a:t> </a:t>
                      </a:r>
                      <a:r>
                        <a:rPr lang="en-US" sz="1400" spc="-10" dirty="0">
                          <a:effectLst/>
                        </a:rPr>
                        <a:t>w</a:t>
                      </a:r>
                      <a:r>
                        <a:rPr lang="en-US" sz="1400" dirty="0">
                          <a:effectLst/>
                        </a:rPr>
                        <a:t>r</a:t>
                      </a:r>
                      <a:r>
                        <a:rPr lang="en-US" sz="1400" spc="5" dirty="0">
                          <a:effectLst/>
                        </a:rPr>
                        <a:t>i</a:t>
                      </a:r>
                      <a:r>
                        <a:rPr lang="en-US" sz="1400" dirty="0">
                          <a:effectLst/>
                        </a:rPr>
                        <a:t>t</a:t>
                      </a:r>
                      <a:r>
                        <a:rPr lang="en-US" sz="1400" spc="5" dirty="0">
                          <a:effectLst/>
                        </a:rPr>
                        <a:t>te</a:t>
                      </a:r>
                      <a:r>
                        <a:rPr lang="en-US" sz="1400" dirty="0">
                          <a:effectLst/>
                        </a:rPr>
                        <a:t>n</a:t>
                      </a:r>
                      <a:r>
                        <a:rPr lang="en-US" sz="1400" spc="-5" dirty="0">
                          <a:effectLst/>
                        </a:rPr>
                        <a:t> </a:t>
                      </a:r>
                      <a:r>
                        <a:rPr lang="en-US" sz="1400" spc="5" dirty="0">
                          <a:effectLst/>
                        </a:rPr>
                        <a:t>L</a:t>
                      </a:r>
                      <a:r>
                        <a:rPr lang="en-US" sz="1400" dirty="0">
                          <a:effectLst/>
                        </a:rPr>
                        <a:t>EP </a:t>
                      </a:r>
                      <a:r>
                        <a:rPr lang="en-US" sz="1400" spc="5" dirty="0">
                          <a:effectLst/>
                        </a:rPr>
                        <a:t>pl</a:t>
                      </a:r>
                      <a:r>
                        <a:rPr lang="en-US" sz="1400" spc="-10" dirty="0">
                          <a:effectLst/>
                        </a:rPr>
                        <a:t>a</a:t>
                      </a:r>
                      <a:r>
                        <a:rPr lang="en-US" sz="1400" dirty="0">
                          <a:effectLst/>
                        </a:rPr>
                        <a:t>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61290" marR="149225" algn="ctr">
                        <a:lnSpc>
                          <a:spcPct val="115000"/>
                        </a:lnSpc>
                        <a:spcBef>
                          <a:spcPts val="30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08615671"/>
                  </a:ext>
                </a:extLst>
              </a:tr>
              <a:tr h="386954">
                <a:tc>
                  <a:txBody>
                    <a:bodyPr/>
                    <a:lstStyle/>
                    <a:p>
                      <a:pPr marL="0" marR="80010" algn="ctr">
                        <a:lnSpc>
                          <a:spcPct val="115000"/>
                        </a:lnSpc>
                        <a:spcBef>
                          <a:spcPts val="0"/>
                        </a:spcBef>
                        <a:spcAft>
                          <a:spcPts val="0"/>
                        </a:spcAft>
                      </a:pPr>
                      <a:r>
                        <a:rPr lang="en-US" sz="1400" dirty="0">
                          <a:effectLst/>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0">
                        <a:lnSpc>
                          <a:spcPct val="100000"/>
                        </a:lnSpc>
                        <a:spcBef>
                          <a:spcPts val="0"/>
                        </a:spcBef>
                        <a:spcAft>
                          <a:spcPts val="0"/>
                        </a:spcAft>
                      </a:pPr>
                      <a:r>
                        <a:rPr lang="en-US" sz="1400" dirty="0">
                          <a:effectLst/>
                        </a:rPr>
                        <a:t>Do</a:t>
                      </a:r>
                      <a:r>
                        <a:rPr lang="en-US" sz="1400" spc="5" dirty="0">
                          <a:effectLst/>
                        </a:rPr>
                        <a:t>e</a:t>
                      </a:r>
                      <a:r>
                        <a:rPr lang="en-US" sz="1400" dirty="0">
                          <a:effectLst/>
                        </a:rPr>
                        <a:t>s</a:t>
                      </a:r>
                      <a:r>
                        <a:rPr lang="en-US" sz="1400" spc="5" dirty="0">
                          <a:effectLst/>
                        </a:rPr>
                        <a:t> </a:t>
                      </a:r>
                      <a:r>
                        <a:rPr lang="en-US" sz="1400" spc="-10" dirty="0">
                          <a:effectLst/>
                        </a:rPr>
                        <a:t>t</a:t>
                      </a:r>
                      <a:r>
                        <a:rPr lang="en-US" sz="1400" spc="5" dirty="0">
                          <a:effectLst/>
                        </a:rPr>
                        <a:t>h</a:t>
                      </a:r>
                      <a:r>
                        <a:rPr lang="en-US" sz="1400" dirty="0">
                          <a:effectLst/>
                        </a:rPr>
                        <a:t>e</a:t>
                      </a:r>
                      <a:r>
                        <a:rPr lang="en-US" sz="1400" spc="5" dirty="0">
                          <a:effectLst/>
                        </a:rPr>
                        <a:t> L</a:t>
                      </a:r>
                      <a:r>
                        <a:rPr lang="en-US" sz="1400" dirty="0">
                          <a:effectLst/>
                        </a:rPr>
                        <a:t>EP</a:t>
                      </a:r>
                      <a:r>
                        <a:rPr lang="en-US" sz="1400" spc="-10" dirty="0">
                          <a:effectLst/>
                        </a:rPr>
                        <a:t> </a:t>
                      </a:r>
                      <a:r>
                        <a:rPr lang="en-US" sz="1400" spc="5" dirty="0">
                          <a:effectLst/>
                        </a:rPr>
                        <a:t>pl</a:t>
                      </a:r>
                      <a:r>
                        <a:rPr lang="en-US" sz="1400" spc="-10" dirty="0">
                          <a:effectLst/>
                        </a:rPr>
                        <a:t>a</a:t>
                      </a:r>
                      <a:r>
                        <a:rPr lang="en-US" sz="1400" dirty="0">
                          <a:effectLst/>
                        </a:rPr>
                        <a:t>n</a:t>
                      </a:r>
                      <a:r>
                        <a:rPr lang="en-US" sz="1400" spc="5" dirty="0">
                          <a:effectLst/>
                        </a:rPr>
                        <a:t> e</a:t>
                      </a:r>
                      <a:r>
                        <a:rPr lang="en-US" sz="1400" spc="-10" dirty="0">
                          <a:effectLst/>
                        </a:rPr>
                        <a:t>n</a:t>
                      </a:r>
                      <a:r>
                        <a:rPr lang="en-US" sz="1400" spc="5" dirty="0">
                          <a:effectLst/>
                        </a:rPr>
                        <a:t>ume</a:t>
                      </a:r>
                      <a:r>
                        <a:rPr lang="en-US" sz="1400" spc="-10" dirty="0">
                          <a:effectLst/>
                        </a:rPr>
                        <a:t>r</a:t>
                      </a:r>
                      <a:r>
                        <a:rPr lang="en-US" sz="1400" spc="5" dirty="0">
                          <a:effectLst/>
                        </a:rPr>
                        <a:t>a</a:t>
                      </a:r>
                      <a:r>
                        <a:rPr lang="en-US" sz="1400" dirty="0">
                          <a:effectLst/>
                        </a:rPr>
                        <a:t>t</a:t>
                      </a:r>
                      <a:r>
                        <a:rPr lang="en-US" sz="1400" spc="-5" dirty="0">
                          <a:effectLst/>
                        </a:rPr>
                        <a:t>e</a:t>
                      </a:r>
                      <a:r>
                        <a:rPr lang="en-US" sz="14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31820854"/>
                  </a:ext>
                </a:extLst>
              </a:tr>
              <a:tr h="605269">
                <a:tc>
                  <a:txBody>
                    <a:bodyPr/>
                    <a:lstStyle/>
                    <a:p>
                      <a:pPr marL="0" marR="0">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2580" marR="181610" indent="-228600" algn="l" defTabSz="914400" rtl="0" eaLnBrk="1" latinLnBrk="0" hangingPunct="1">
                        <a:lnSpc>
                          <a:spcPct val="100000"/>
                        </a:lnSpc>
                        <a:spcBef>
                          <a:spcPts val="0"/>
                        </a:spcBef>
                        <a:spcAft>
                          <a:spcPts val="0"/>
                        </a:spcAft>
                        <a:tabLst>
                          <a:tab pos="317500" algn="l"/>
                        </a:tabLst>
                      </a:pPr>
                      <a:r>
                        <a:rPr lang="en-US" sz="1400" kern="1200" dirty="0">
                          <a:solidFill>
                            <a:schemeClr val="dk1"/>
                          </a:solidFill>
                          <a:effectLst/>
                          <a:latin typeface="+mn-lt"/>
                          <a:ea typeface="+mn-ea"/>
                          <a:cs typeface="+mn-cs"/>
                        </a:rPr>
                        <a:t>a.	methods for determining the prospective client’s need for interpretation and translation services</a:t>
                      </a:r>
                    </a:p>
                  </a:txBody>
                  <a:tcPr marL="0" marR="0" marT="0" marB="0" anchor="ctr"/>
                </a:tc>
                <a:tc>
                  <a:txBody>
                    <a:bodyPr/>
                    <a:lstStyle/>
                    <a:p>
                      <a:pPr marL="163830" marR="151765" algn="ctr">
                        <a:lnSpc>
                          <a:spcPct val="115000"/>
                        </a:lnSpc>
                        <a:spcBef>
                          <a:spcPts val="35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88203821"/>
                  </a:ext>
                </a:extLst>
              </a:tr>
              <a:tr h="544658">
                <a:tc>
                  <a:txBody>
                    <a:bodyPr/>
                    <a:lstStyle/>
                    <a:p>
                      <a:pPr marL="0" marR="0">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2580" marR="181610" indent="-228600" algn="l" defTabSz="914400" rtl="0" eaLnBrk="1" latinLnBrk="0" hangingPunct="1">
                        <a:lnSpc>
                          <a:spcPct val="100000"/>
                        </a:lnSpc>
                        <a:spcBef>
                          <a:spcPts val="0"/>
                        </a:spcBef>
                        <a:spcAft>
                          <a:spcPts val="0"/>
                        </a:spcAft>
                        <a:tabLst>
                          <a:tab pos="317500" algn="l"/>
                        </a:tabLst>
                      </a:pPr>
                      <a:r>
                        <a:rPr lang="en-US" sz="1400" kern="1200" dirty="0">
                          <a:solidFill>
                            <a:schemeClr val="dk1"/>
                          </a:solidFill>
                          <a:effectLst/>
                          <a:latin typeface="+mn-lt"/>
                          <a:ea typeface="+mn-ea"/>
                          <a:cs typeface="+mn-cs"/>
                        </a:rPr>
                        <a:t>b.	strategies for recruiting and hiring bilingual staff or for language skills training of existing staff</a:t>
                      </a:r>
                    </a:p>
                  </a:txBody>
                  <a:tcPr marL="0" marR="0" marT="0" marB="0" anchor="ctr"/>
                </a:tc>
                <a:tc>
                  <a:txBody>
                    <a:bodyPr/>
                    <a:lstStyle/>
                    <a:p>
                      <a:pPr marL="163830" marR="151765" algn="ctr">
                        <a:lnSpc>
                          <a:spcPct val="115000"/>
                        </a:lnSpc>
                        <a:spcBef>
                          <a:spcPts val="35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80829690"/>
                  </a:ext>
                </a:extLst>
              </a:tr>
              <a:tr h="528232">
                <a:tc>
                  <a:txBody>
                    <a:bodyPr/>
                    <a:lstStyle/>
                    <a:p>
                      <a:pPr marL="0" marR="0">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2580" marR="181610" indent="-228600" algn="l" defTabSz="914400" rtl="0" eaLnBrk="1" latinLnBrk="0" hangingPunct="1">
                        <a:lnSpc>
                          <a:spcPct val="100000"/>
                        </a:lnSpc>
                        <a:spcBef>
                          <a:spcPts val="0"/>
                        </a:spcBef>
                        <a:spcAft>
                          <a:spcPts val="0"/>
                        </a:spcAft>
                        <a:tabLst>
                          <a:tab pos="317500" algn="l"/>
                        </a:tabLst>
                      </a:pPr>
                      <a:r>
                        <a:rPr lang="en-US" sz="1400" kern="1200" dirty="0">
                          <a:solidFill>
                            <a:schemeClr val="dk1"/>
                          </a:solidFill>
                          <a:effectLst/>
                          <a:latin typeface="+mn-lt"/>
                          <a:ea typeface="+mn-ea"/>
                          <a:cs typeface="+mn-cs"/>
                        </a:rPr>
                        <a:t>c.	use of language translation and interpretation services when bilingual staff is not available</a:t>
                      </a:r>
                    </a:p>
                  </a:txBody>
                  <a:tcPr marL="0" marR="0" marT="0" marB="0" anchor="ctr"/>
                </a:tc>
                <a:tc>
                  <a:txBody>
                    <a:bodyPr/>
                    <a:lstStyle/>
                    <a:p>
                      <a:pPr marL="163830" marR="151765" algn="ctr">
                        <a:lnSpc>
                          <a:spcPct val="115000"/>
                        </a:lnSpc>
                        <a:spcBef>
                          <a:spcPts val="35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19381455"/>
                  </a:ext>
                </a:extLst>
              </a:tr>
              <a:tr h="595927">
                <a:tc>
                  <a:txBody>
                    <a:bodyPr/>
                    <a:lstStyle/>
                    <a:p>
                      <a:pPr marL="0" marR="0">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2580" marR="181610" indent="-228600" algn="l" defTabSz="914400" rtl="0" eaLnBrk="1" latinLnBrk="0" hangingPunct="1">
                        <a:lnSpc>
                          <a:spcPct val="100000"/>
                        </a:lnSpc>
                        <a:spcBef>
                          <a:spcPts val="0"/>
                        </a:spcBef>
                        <a:spcAft>
                          <a:spcPts val="0"/>
                        </a:spcAft>
                        <a:tabLst>
                          <a:tab pos="317500" algn="l"/>
                        </a:tabLst>
                      </a:pPr>
                      <a:r>
                        <a:rPr lang="en-US" sz="1400" kern="1200" dirty="0">
                          <a:solidFill>
                            <a:schemeClr val="dk1"/>
                          </a:solidFill>
                          <a:effectLst/>
                          <a:latin typeface="+mn-lt"/>
                          <a:ea typeface="+mn-ea"/>
                          <a:cs typeface="+mn-cs"/>
                        </a:rPr>
                        <a:t>d.	procedures for training staff on the Applicant’s LEP policy, how to access language services, and how to work with interpreters</a:t>
                      </a:r>
                    </a:p>
                  </a:txBody>
                  <a:tcPr marL="0" marR="0" marT="0" marB="0" anchor="ctr"/>
                </a:tc>
                <a:tc>
                  <a:txBody>
                    <a:bodyPr/>
                    <a:lstStyle/>
                    <a:p>
                      <a:pPr marL="0" marR="0">
                        <a:lnSpc>
                          <a:spcPts val="500"/>
                        </a:lnSpc>
                        <a:spcBef>
                          <a:spcPts val="2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54339731"/>
                  </a:ext>
                </a:extLst>
              </a:tr>
              <a:tr h="506158">
                <a:tc>
                  <a:txBody>
                    <a:bodyPr/>
                    <a:lstStyle/>
                    <a:p>
                      <a:pPr marL="0" marR="0">
                        <a:lnSpc>
                          <a:spcPct val="115000"/>
                        </a:lnSpc>
                        <a:spcBef>
                          <a:spcPts val="0"/>
                        </a:spcBef>
                        <a:spcAft>
                          <a:spcPts val="10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2580" marR="181610" indent="-228600" algn="l" defTabSz="914400" rtl="0" eaLnBrk="1" latinLnBrk="0" hangingPunct="1">
                        <a:lnSpc>
                          <a:spcPct val="100000"/>
                        </a:lnSpc>
                        <a:spcBef>
                          <a:spcPts val="0"/>
                        </a:spcBef>
                        <a:spcAft>
                          <a:spcPts val="0"/>
                        </a:spcAft>
                        <a:tabLst>
                          <a:tab pos="317500" algn="l"/>
                        </a:tabLst>
                      </a:pPr>
                      <a:r>
                        <a:rPr lang="en-US" sz="1400" kern="1200" dirty="0">
                          <a:solidFill>
                            <a:schemeClr val="dk1"/>
                          </a:solidFill>
                          <a:effectLst/>
                          <a:latin typeface="+mn-lt"/>
                          <a:ea typeface="+mn-ea"/>
                          <a:cs typeface="+mn-cs"/>
                        </a:rPr>
                        <a:t>e.	a process for translating all vital program documents into the languages of the LEP communities in the Applicant’s service areas</a:t>
                      </a:r>
                    </a:p>
                  </a:txBody>
                  <a:tcPr marL="0" marR="0" marT="0" marB="0" anchor="ctr"/>
                </a:tc>
                <a:tc>
                  <a:txBody>
                    <a:bodyPr/>
                    <a:lstStyle/>
                    <a:p>
                      <a:pPr marL="0" marR="0">
                        <a:lnSpc>
                          <a:spcPts val="500"/>
                        </a:lnSpc>
                        <a:spcBef>
                          <a:spcPts val="5"/>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66200065"/>
                  </a:ext>
                </a:extLst>
              </a:tr>
              <a:tr h="751498">
                <a:tc>
                  <a:txBody>
                    <a:bodyPr/>
                    <a:lstStyle/>
                    <a:p>
                      <a:pPr marL="0" marR="0">
                        <a:lnSpc>
                          <a:spcPct val="115000"/>
                        </a:lnSpc>
                        <a:spcBef>
                          <a:spcPts val="0"/>
                        </a:spcBef>
                        <a:spcAft>
                          <a:spcPts val="10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2580" marR="181610" indent="-228600">
                        <a:lnSpc>
                          <a:spcPct val="100000"/>
                        </a:lnSpc>
                        <a:spcBef>
                          <a:spcPts val="0"/>
                        </a:spcBef>
                        <a:spcAft>
                          <a:spcPts val="0"/>
                        </a:spcAft>
                        <a:tabLst>
                          <a:tab pos="317500" algn="l"/>
                        </a:tabLst>
                      </a:pPr>
                      <a:r>
                        <a:rPr lang="en-US" sz="1400" dirty="0">
                          <a:effectLst/>
                        </a:rPr>
                        <a:t>f.	</a:t>
                      </a:r>
                      <a:r>
                        <a:rPr lang="en-US" sz="1400" spc="5" dirty="0">
                          <a:effectLst/>
                        </a:rPr>
                        <a:t>ou</a:t>
                      </a:r>
                      <a:r>
                        <a:rPr lang="en-US" sz="1400" dirty="0">
                          <a:effectLst/>
                        </a:rPr>
                        <a:t>tr</a:t>
                      </a:r>
                      <a:r>
                        <a:rPr lang="en-US" sz="1400" spc="5" dirty="0">
                          <a:effectLst/>
                        </a:rPr>
                        <a:t>e</a:t>
                      </a:r>
                      <a:r>
                        <a:rPr lang="en-US" sz="1400" spc="-10" dirty="0">
                          <a:effectLst/>
                        </a:rPr>
                        <a:t>a</a:t>
                      </a:r>
                      <a:r>
                        <a:rPr lang="en-US" sz="1400" spc="5" dirty="0">
                          <a:effectLst/>
                        </a:rPr>
                        <a:t>c</a:t>
                      </a:r>
                      <a:r>
                        <a:rPr lang="en-US" sz="1400" dirty="0">
                          <a:effectLst/>
                        </a:rPr>
                        <a:t>h</a:t>
                      </a:r>
                      <a:r>
                        <a:rPr lang="en-US" sz="1400" spc="-5" dirty="0">
                          <a:effectLst/>
                        </a:rPr>
                        <a:t> </a:t>
                      </a:r>
                      <a:r>
                        <a:rPr lang="en-US" sz="1400" spc="5" dirty="0">
                          <a:effectLst/>
                        </a:rPr>
                        <a:t>s</a:t>
                      </a:r>
                      <a:r>
                        <a:rPr lang="en-US" sz="1400" dirty="0">
                          <a:effectLst/>
                        </a:rPr>
                        <a:t>tr</a:t>
                      </a:r>
                      <a:r>
                        <a:rPr lang="en-US" sz="1400" spc="5" dirty="0">
                          <a:effectLst/>
                        </a:rPr>
                        <a:t>a</a:t>
                      </a:r>
                      <a:r>
                        <a:rPr lang="en-US" sz="1400" spc="-10" dirty="0">
                          <a:effectLst/>
                        </a:rPr>
                        <a:t>t</a:t>
                      </a:r>
                      <a:r>
                        <a:rPr lang="en-US" sz="1400" spc="5" dirty="0">
                          <a:effectLst/>
                        </a:rPr>
                        <a:t>eg</a:t>
                      </a:r>
                      <a:r>
                        <a:rPr lang="en-US" sz="1400" spc="-10" dirty="0">
                          <a:effectLst/>
                        </a:rPr>
                        <a:t>i</a:t>
                      </a:r>
                      <a:r>
                        <a:rPr lang="en-US" sz="1400" spc="5" dirty="0">
                          <a:effectLst/>
                        </a:rPr>
                        <a:t>e</a:t>
                      </a:r>
                      <a:r>
                        <a:rPr lang="en-US" sz="1400" dirty="0">
                          <a:effectLst/>
                        </a:rPr>
                        <a:t>s</a:t>
                      </a:r>
                      <a:r>
                        <a:rPr lang="en-US" sz="1400" spc="5" dirty="0">
                          <a:effectLst/>
                        </a:rPr>
                        <a:t> </a:t>
                      </a:r>
                      <a:r>
                        <a:rPr lang="en-US" sz="1400" spc="-10" dirty="0">
                          <a:effectLst/>
                        </a:rPr>
                        <a:t>f</a:t>
                      </a:r>
                      <a:r>
                        <a:rPr lang="en-US" sz="1400" spc="5" dirty="0">
                          <a:effectLst/>
                        </a:rPr>
                        <a:t>o</a:t>
                      </a:r>
                      <a:r>
                        <a:rPr lang="en-US" sz="1400" dirty="0">
                          <a:effectLst/>
                        </a:rPr>
                        <a:t>r </a:t>
                      </a:r>
                      <a:r>
                        <a:rPr lang="en-US" sz="1400" spc="5" dirty="0">
                          <a:effectLst/>
                        </a:rPr>
                        <a:t>d</a:t>
                      </a:r>
                      <a:r>
                        <a:rPr lang="en-US" sz="1400" spc="-10" dirty="0">
                          <a:effectLst/>
                        </a:rPr>
                        <a:t>i</a:t>
                      </a:r>
                      <a:r>
                        <a:rPr lang="en-US" sz="1400" spc="5" dirty="0">
                          <a:effectLst/>
                        </a:rPr>
                        <a:t>s</a:t>
                      </a:r>
                      <a:r>
                        <a:rPr lang="en-US" sz="1400" spc="-5" dirty="0">
                          <a:effectLst/>
                        </a:rPr>
                        <a:t>s</a:t>
                      </a:r>
                      <a:r>
                        <a:rPr lang="en-US" sz="1400" spc="5" dirty="0">
                          <a:effectLst/>
                        </a:rPr>
                        <a:t>e</a:t>
                      </a:r>
                      <a:r>
                        <a:rPr lang="en-US" sz="1400" spc="-5" dirty="0">
                          <a:effectLst/>
                        </a:rPr>
                        <a:t>m</a:t>
                      </a:r>
                      <a:r>
                        <a:rPr lang="en-US" sz="1400" spc="-10" dirty="0">
                          <a:effectLst/>
                        </a:rPr>
                        <a:t>i</a:t>
                      </a:r>
                      <a:r>
                        <a:rPr lang="en-US" sz="1400" spc="5" dirty="0">
                          <a:effectLst/>
                        </a:rPr>
                        <a:t>na</a:t>
                      </a:r>
                      <a:r>
                        <a:rPr lang="en-US" sz="1400" dirty="0">
                          <a:effectLst/>
                        </a:rPr>
                        <a:t>t</a:t>
                      </a:r>
                      <a:r>
                        <a:rPr lang="en-US" sz="1400" spc="5" dirty="0">
                          <a:effectLst/>
                        </a:rPr>
                        <a:t>i</a:t>
                      </a:r>
                      <a:r>
                        <a:rPr lang="en-US" sz="1400" spc="-10" dirty="0">
                          <a:effectLst/>
                        </a:rPr>
                        <a:t>o</a:t>
                      </a:r>
                      <a:r>
                        <a:rPr lang="en-US" sz="1400" dirty="0">
                          <a:effectLst/>
                        </a:rPr>
                        <a:t>n</a:t>
                      </a:r>
                      <a:r>
                        <a:rPr lang="en-US" sz="1400" spc="5" dirty="0">
                          <a:effectLst/>
                        </a:rPr>
                        <a:t> o</a:t>
                      </a:r>
                      <a:r>
                        <a:rPr lang="en-US" sz="1400" dirty="0">
                          <a:effectLst/>
                        </a:rPr>
                        <a:t>f</a:t>
                      </a:r>
                      <a:r>
                        <a:rPr lang="en-US" sz="1400" spc="-10" dirty="0">
                          <a:effectLst/>
                        </a:rPr>
                        <a:t> </a:t>
                      </a:r>
                      <a:r>
                        <a:rPr lang="en-US" sz="1400" spc="5" dirty="0">
                          <a:effectLst/>
                        </a:rPr>
                        <a:t>in</a:t>
                      </a:r>
                      <a:r>
                        <a:rPr lang="en-US" sz="1400" dirty="0">
                          <a:effectLst/>
                        </a:rPr>
                        <a:t>f</a:t>
                      </a:r>
                      <a:r>
                        <a:rPr lang="en-US" sz="1400" spc="5" dirty="0">
                          <a:effectLst/>
                        </a:rPr>
                        <a:t>o</a:t>
                      </a:r>
                      <a:r>
                        <a:rPr lang="en-US" sz="1400" spc="-10" dirty="0">
                          <a:effectLst/>
                        </a:rPr>
                        <a:t>r</a:t>
                      </a:r>
                      <a:r>
                        <a:rPr lang="en-US" sz="1400" spc="5" dirty="0">
                          <a:effectLst/>
                        </a:rPr>
                        <a:t>ma</a:t>
                      </a:r>
                      <a:r>
                        <a:rPr lang="en-US" sz="1400" spc="-10" dirty="0">
                          <a:effectLst/>
                        </a:rPr>
                        <a:t>t</a:t>
                      </a:r>
                      <a:r>
                        <a:rPr lang="en-US" sz="1400" spc="5" dirty="0">
                          <a:effectLst/>
                        </a:rPr>
                        <a:t>io</a:t>
                      </a:r>
                      <a:r>
                        <a:rPr lang="en-US" sz="1400" dirty="0">
                          <a:effectLst/>
                        </a:rPr>
                        <a:t>n</a:t>
                      </a:r>
                      <a:r>
                        <a:rPr lang="en-US" sz="1400" spc="-10" dirty="0">
                          <a:effectLst/>
                        </a:rPr>
                        <a:t> </a:t>
                      </a:r>
                      <a:r>
                        <a:rPr lang="en-US" sz="1400" spc="5" dirty="0">
                          <a:effectLst/>
                        </a:rPr>
                        <a:t>ab</a:t>
                      </a:r>
                      <a:r>
                        <a:rPr lang="en-US" sz="1400" spc="-10" dirty="0">
                          <a:effectLst/>
                        </a:rPr>
                        <a:t>o</a:t>
                      </a:r>
                      <a:r>
                        <a:rPr lang="en-US" sz="1400" spc="5" dirty="0">
                          <a:effectLst/>
                        </a:rPr>
                        <a:t>u</a:t>
                      </a:r>
                      <a:r>
                        <a:rPr lang="en-US" sz="1400" dirty="0">
                          <a:effectLst/>
                        </a:rPr>
                        <a:t>t</a:t>
                      </a:r>
                      <a:r>
                        <a:rPr lang="en-US" sz="1400" spc="5" dirty="0">
                          <a:effectLst/>
                        </a:rPr>
                        <a:t> </a:t>
                      </a:r>
                      <a:r>
                        <a:rPr lang="en-US" sz="1400" dirty="0">
                          <a:effectLst/>
                        </a:rPr>
                        <a:t>t</a:t>
                      </a:r>
                      <a:r>
                        <a:rPr lang="en-US" sz="1400" spc="-5" dirty="0">
                          <a:effectLst/>
                        </a:rPr>
                        <a:t>h</a:t>
                      </a:r>
                      <a:r>
                        <a:rPr lang="en-US" sz="1400" dirty="0">
                          <a:effectLst/>
                        </a:rPr>
                        <a:t>e</a:t>
                      </a:r>
                      <a:r>
                        <a:rPr lang="en-US" sz="1400" spc="-10" dirty="0">
                          <a:effectLst/>
                        </a:rPr>
                        <a:t> </a:t>
                      </a:r>
                      <a:r>
                        <a:rPr lang="en-US" sz="1400" spc="5" dirty="0">
                          <a:effectLst/>
                        </a:rPr>
                        <a:t>a</a:t>
                      </a:r>
                      <a:r>
                        <a:rPr lang="en-US" sz="1400" spc="-5" dirty="0">
                          <a:effectLst/>
                        </a:rPr>
                        <a:t>v</a:t>
                      </a:r>
                      <a:r>
                        <a:rPr lang="en-US" sz="1400" spc="5" dirty="0">
                          <a:effectLst/>
                        </a:rPr>
                        <a:t>aila</a:t>
                      </a:r>
                      <a:r>
                        <a:rPr lang="en-US" sz="1400" spc="-10" dirty="0">
                          <a:effectLst/>
                        </a:rPr>
                        <a:t>b</a:t>
                      </a:r>
                      <a:r>
                        <a:rPr lang="en-US" sz="1400" spc="5" dirty="0">
                          <a:effectLst/>
                        </a:rPr>
                        <a:t>il</a:t>
                      </a:r>
                      <a:r>
                        <a:rPr lang="en-US" sz="1400" spc="-10" dirty="0">
                          <a:effectLst/>
                        </a:rPr>
                        <a:t>i</a:t>
                      </a:r>
                      <a:r>
                        <a:rPr lang="en-US" sz="1400" dirty="0">
                          <a:effectLst/>
                        </a:rPr>
                        <a:t>ty</a:t>
                      </a:r>
                      <a:r>
                        <a:rPr lang="en-US" sz="1400" spc="-5" dirty="0">
                          <a:effectLst/>
                        </a:rPr>
                        <a:t> </a:t>
                      </a:r>
                      <a:r>
                        <a:rPr lang="en-US" sz="1400" spc="5" dirty="0">
                          <a:effectLst/>
                        </a:rPr>
                        <a:t>o</a:t>
                      </a:r>
                      <a:r>
                        <a:rPr lang="en-US" sz="1400" dirty="0">
                          <a:effectLst/>
                        </a:rPr>
                        <a:t>f</a:t>
                      </a:r>
                      <a:r>
                        <a:rPr lang="en-US" sz="1400" spc="5" dirty="0">
                          <a:effectLst/>
                        </a:rPr>
                        <a:t> </a:t>
                      </a:r>
                      <a:r>
                        <a:rPr lang="en-US" sz="1400" dirty="0">
                          <a:effectLst/>
                        </a:rPr>
                        <a:t>fr</a:t>
                      </a:r>
                      <a:r>
                        <a:rPr lang="en-US" sz="1400" spc="-5" dirty="0">
                          <a:effectLst/>
                        </a:rPr>
                        <a:t>e</a:t>
                      </a:r>
                      <a:r>
                        <a:rPr lang="en-US" sz="1400" dirty="0">
                          <a:effectLst/>
                        </a:rPr>
                        <a:t>e</a:t>
                      </a:r>
                      <a:r>
                        <a:rPr lang="en-US" sz="1400" spc="5" dirty="0">
                          <a:effectLst/>
                        </a:rPr>
                        <a:t> i</a:t>
                      </a:r>
                      <a:r>
                        <a:rPr lang="en-US" sz="1400" spc="-10" dirty="0">
                          <a:effectLst/>
                        </a:rPr>
                        <a:t>n</a:t>
                      </a:r>
                      <a:r>
                        <a:rPr lang="en-US" sz="1400" dirty="0">
                          <a:effectLst/>
                        </a:rPr>
                        <a:t>t</a:t>
                      </a:r>
                      <a:r>
                        <a:rPr lang="en-US" sz="1400" spc="5" dirty="0">
                          <a:effectLst/>
                        </a:rPr>
                        <a:t>e</a:t>
                      </a:r>
                      <a:r>
                        <a:rPr lang="en-US" sz="1400" dirty="0">
                          <a:effectLst/>
                        </a:rPr>
                        <a:t>r</a:t>
                      </a:r>
                      <a:r>
                        <a:rPr lang="en-US" sz="1400" spc="5" dirty="0">
                          <a:effectLst/>
                        </a:rPr>
                        <a:t>p</a:t>
                      </a:r>
                      <a:r>
                        <a:rPr lang="en-US" sz="1400" spc="-10" dirty="0">
                          <a:effectLst/>
                        </a:rPr>
                        <a:t>r</a:t>
                      </a:r>
                      <a:r>
                        <a:rPr lang="en-US" sz="1400" spc="5" dirty="0">
                          <a:effectLst/>
                        </a:rPr>
                        <a:t>e</a:t>
                      </a:r>
                      <a:r>
                        <a:rPr lang="en-US" sz="1400" dirty="0">
                          <a:effectLst/>
                        </a:rPr>
                        <a:t>t</a:t>
                      </a:r>
                      <a:r>
                        <a:rPr lang="en-US" sz="1400" spc="5" dirty="0">
                          <a:effectLst/>
                        </a:rPr>
                        <a:t>a</a:t>
                      </a:r>
                      <a:r>
                        <a:rPr lang="en-US" sz="1400" dirty="0">
                          <a:effectLst/>
                        </a:rPr>
                        <a:t>t</a:t>
                      </a:r>
                      <a:r>
                        <a:rPr lang="en-US" sz="1400" spc="-5" dirty="0">
                          <a:effectLst/>
                        </a:rPr>
                        <a:t>i</a:t>
                      </a:r>
                      <a:r>
                        <a:rPr lang="en-US" sz="1400" spc="-10" dirty="0">
                          <a:effectLst/>
                        </a:rPr>
                        <a:t>o</a:t>
                      </a:r>
                      <a:r>
                        <a:rPr lang="en-US" sz="1400" dirty="0">
                          <a:effectLst/>
                        </a:rPr>
                        <a:t>n </a:t>
                      </a:r>
                      <a:r>
                        <a:rPr lang="en-US" sz="1400" spc="5" dirty="0">
                          <a:effectLst/>
                        </a:rPr>
                        <a:t>an</a:t>
                      </a:r>
                      <a:r>
                        <a:rPr lang="en-US" sz="1400" dirty="0">
                          <a:effectLst/>
                        </a:rPr>
                        <a:t>d</a:t>
                      </a:r>
                      <a:r>
                        <a:rPr lang="en-US" sz="1400" spc="5" dirty="0">
                          <a:effectLst/>
                        </a:rPr>
                        <a:t> t</a:t>
                      </a:r>
                      <a:r>
                        <a:rPr lang="en-US" sz="1400" dirty="0">
                          <a:effectLst/>
                        </a:rPr>
                        <a:t>r</a:t>
                      </a:r>
                      <a:r>
                        <a:rPr lang="en-US" sz="1400" spc="-10" dirty="0">
                          <a:effectLst/>
                        </a:rPr>
                        <a:t>a</a:t>
                      </a:r>
                      <a:r>
                        <a:rPr lang="en-US" sz="1400" spc="5" dirty="0">
                          <a:effectLst/>
                        </a:rPr>
                        <a:t>n</a:t>
                      </a:r>
                      <a:r>
                        <a:rPr lang="en-US" sz="1400" spc="-5" dirty="0">
                          <a:effectLst/>
                        </a:rPr>
                        <a:t>s</a:t>
                      </a:r>
                      <a:r>
                        <a:rPr lang="en-US" sz="1400" spc="5" dirty="0">
                          <a:effectLst/>
                        </a:rPr>
                        <a:t>la</a:t>
                      </a:r>
                      <a:r>
                        <a:rPr lang="en-US" sz="1400" dirty="0">
                          <a:effectLst/>
                        </a:rPr>
                        <a:t>t</a:t>
                      </a:r>
                      <a:r>
                        <a:rPr lang="en-US" sz="1400" spc="-5" dirty="0">
                          <a:effectLst/>
                        </a:rPr>
                        <a:t>i</a:t>
                      </a:r>
                      <a:r>
                        <a:rPr lang="en-US" sz="1400" spc="5" dirty="0">
                          <a:effectLst/>
                        </a:rPr>
                        <a:t>o</a:t>
                      </a:r>
                      <a:r>
                        <a:rPr lang="en-US" sz="1400" dirty="0">
                          <a:effectLst/>
                        </a:rPr>
                        <a:t>n</a:t>
                      </a:r>
                      <a:r>
                        <a:rPr lang="en-US" sz="1400" spc="-5" dirty="0">
                          <a:effectLst/>
                        </a:rPr>
                        <a:t> </a:t>
                      </a:r>
                      <a:r>
                        <a:rPr lang="en-US" sz="1400" spc="5" dirty="0">
                          <a:effectLst/>
                        </a:rPr>
                        <a:t>se</a:t>
                      </a:r>
                      <a:r>
                        <a:rPr lang="en-US" sz="1400" dirty="0">
                          <a:effectLst/>
                        </a:rPr>
                        <a:t>r</a:t>
                      </a:r>
                      <a:r>
                        <a:rPr lang="en-US" sz="1400" spc="-5" dirty="0">
                          <a:effectLst/>
                        </a:rPr>
                        <a:t>v</a:t>
                      </a:r>
                      <a:r>
                        <a:rPr lang="en-US" sz="1400" spc="5" dirty="0">
                          <a:effectLst/>
                        </a:rPr>
                        <a:t>i</a:t>
                      </a:r>
                      <a:r>
                        <a:rPr lang="en-US" sz="1400" spc="-5" dirty="0">
                          <a:effectLst/>
                        </a:rPr>
                        <a:t>c</a:t>
                      </a:r>
                      <a:r>
                        <a:rPr lang="en-US" sz="1400" spc="5" dirty="0">
                          <a:effectLst/>
                        </a:rPr>
                        <a:t>e</a:t>
                      </a:r>
                      <a:r>
                        <a:rPr lang="en-US" sz="1400" dirty="0">
                          <a:effectLst/>
                        </a:rPr>
                        <a:t>s</a:t>
                      </a:r>
                      <a:r>
                        <a:rPr lang="en-US" sz="1400" spc="5" dirty="0">
                          <a:effectLst/>
                        </a:rPr>
                        <a:t> </a:t>
                      </a:r>
                      <a:r>
                        <a:rPr lang="en-US" sz="1400" spc="-10" dirty="0">
                          <a:effectLst/>
                        </a:rPr>
                        <a:t>t</a:t>
                      </a:r>
                      <a:r>
                        <a:rPr lang="en-US" sz="1400" dirty="0">
                          <a:effectLst/>
                        </a:rPr>
                        <a:t>o</a:t>
                      </a:r>
                      <a:r>
                        <a:rPr lang="en-US" sz="1400" spc="5" dirty="0">
                          <a:effectLst/>
                        </a:rPr>
                        <a:t> t</a:t>
                      </a:r>
                      <a:r>
                        <a:rPr lang="en-US" sz="1400" spc="-10" dirty="0">
                          <a:effectLst/>
                        </a:rPr>
                        <a:t>h</a:t>
                      </a:r>
                      <a:r>
                        <a:rPr lang="en-US" sz="1400" dirty="0">
                          <a:effectLst/>
                        </a:rPr>
                        <a:t>e</a:t>
                      </a:r>
                      <a:r>
                        <a:rPr lang="en-US" sz="1400" spc="-5" dirty="0">
                          <a:effectLst/>
                        </a:rPr>
                        <a:t> </a:t>
                      </a:r>
                      <a:r>
                        <a:rPr lang="en-US" sz="1400" spc="5" dirty="0">
                          <a:effectLst/>
                        </a:rPr>
                        <a:t>me</a:t>
                      </a:r>
                      <a:r>
                        <a:rPr lang="en-US" sz="1400" spc="-5" dirty="0">
                          <a:effectLst/>
                        </a:rPr>
                        <a:t>m</a:t>
                      </a:r>
                      <a:r>
                        <a:rPr lang="en-US" sz="1400" spc="5" dirty="0">
                          <a:effectLst/>
                        </a:rPr>
                        <a:t>be</a:t>
                      </a:r>
                      <a:r>
                        <a:rPr lang="en-US" sz="1400" dirty="0">
                          <a:effectLst/>
                        </a:rPr>
                        <a:t>rs</a:t>
                      </a:r>
                      <a:r>
                        <a:rPr lang="en-US" sz="1400" spc="-5" dirty="0">
                          <a:effectLst/>
                        </a:rPr>
                        <a:t> </a:t>
                      </a:r>
                      <a:r>
                        <a:rPr lang="en-US" sz="1400" spc="5" dirty="0">
                          <a:effectLst/>
                        </a:rPr>
                        <a:t>o</a:t>
                      </a:r>
                      <a:r>
                        <a:rPr lang="en-US" sz="1400" dirty="0">
                          <a:effectLst/>
                        </a:rPr>
                        <a:t>f</a:t>
                      </a:r>
                      <a:r>
                        <a:rPr lang="en-US" sz="1400" spc="5" dirty="0">
                          <a:effectLst/>
                        </a:rPr>
                        <a:t> </a:t>
                      </a:r>
                      <a:r>
                        <a:rPr lang="en-US" sz="1400" spc="-10" dirty="0">
                          <a:effectLst/>
                        </a:rPr>
                        <a:t>t</a:t>
                      </a:r>
                      <a:r>
                        <a:rPr lang="en-US" sz="1400" spc="5" dirty="0">
                          <a:effectLst/>
                        </a:rPr>
                        <a:t>h</a:t>
                      </a:r>
                      <a:r>
                        <a:rPr lang="en-US" sz="1400" dirty="0">
                          <a:effectLst/>
                        </a:rPr>
                        <a:t>e</a:t>
                      </a:r>
                      <a:r>
                        <a:rPr lang="en-US" sz="1400" spc="5" dirty="0">
                          <a:effectLst/>
                        </a:rPr>
                        <a:t> L</a:t>
                      </a:r>
                      <a:r>
                        <a:rPr lang="en-US" sz="1400" dirty="0">
                          <a:effectLst/>
                        </a:rPr>
                        <a:t>EP</a:t>
                      </a:r>
                      <a:r>
                        <a:rPr lang="en-US" sz="1400" spc="-10" dirty="0">
                          <a:effectLst/>
                        </a:rPr>
                        <a:t> </a:t>
                      </a:r>
                      <a:r>
                        <a:rPr lang="en-US" sz="1400" spc="5" dirty="0">
                          <a:effectLst/>
                        </a:rPr>
                        <a:t>c</a:t>
                      </a:r>
                      <a:r>
                        <a:rPr lang="en-US" sz="1400" spc="-10" dirty="0">
                          <a:effectLst/>
                        </a:rPr>
                        <a:t>l</a:t>
                      </a:r>
                      <a:r>
                        <a:rPr lang="en-US" sz="1400" spc="5" dirty="0">
                          <a:effectLst/>
                        </a:rPr>
                        <a:t>ien</a:t>
                      </a:r>
                      <a:r>
                        <a:rPr lang="en-US" sz="1400" dirty="0">
                          <a:effectLst/>
                        </a:rPr>
                        <a:t>t</a:t>
                      </a:r>
                      <a:r>
                        <a:rPr lang="en-US" sz="1400" spc="-10" dirty="0">
                          <a:effectLst/>
                        </a:rPr>
                        <a:t> </a:t>
                      </a:r>
                      <a:r>
                        <a:rPr lang="en-US" sz="1400" spc="5" dirty="0">
                          <a:effectLst/>
                        </a:rPr>
                        <a:t>c</a:t>
                      </a:r>
                      <a:r>
                        <a:rPr lang="en-US" sz="1400" spc="-10" dirty="0">
                          <a:effectLst/>
                        </a:rPr>
                        <a:t>o</a:t>
                      </a:r>
                      <a:r>
                        <a:rPr lang="en-US" sz="1400" spc="5" dirty="0">
                          <a:effectLst/>
                        </a:rPr>
                        <a:t>mm</a:t>
                      </a:r>
                      <a:r>
                        <a:rPr lang="en-US" sz="1400" spc="-10" dirty="0">
                          <a:effectLst/>
                        </a:rPr>
                        <a:t>u</a:t>
                      </a:r>
                      <a:r>
                        <a:rPr lang="en-US" sz="1400" spc="5" dirty="0">
                          <a:effectLst/>
                        </a:rPr>
                        <a:t>ni</a:t>
                      </a:r>
                      <a:r>
                        <a:rPr lang="en-US" sz="1400" dirty="0">
                          <a:effectLst/>
                        </a:rPr>
                        <a:t>ty</a:t>
                      </a:r>
                      <a:r>
                        <a:rPr lang="en-US" sz="1400" spc="-5" dirty="0">
                          <a:effectLst/>
                        </a:rPr>
                        <a:t> </a:t>
                      </a:r>
                      <a:r>
                        <a:rPr lang="en-US" sz="1400" spc="5" dirty="0">
                          <a:effectLst/>
                        </a:rPr>
                        <a:t>th</a:t>
                      </a:r>
                      <a:r>
                        <a:rPr lang="en-US" sz="1400" spc="-10" dirty="0">
                          <a:effectLst/>
                        </a:rPr>
                        <a:t>a</a:t>
                      </a:r>
                      <a:r>
                        <a:rPr lang="en-US" sz="1400" dirty="0">
                          <a:effectLst/>
                        </a:rPr>
                        <a:t>t</a:t>
                      </a:r>
                      <a:r>
                        <a:rPr lang="en-US" sz="1400" spc="5" dirty="0">
                          <a:effectLst/>
                        </a:rPr>
                        <a:t> a</a:t>
                      </a:r>
                      <a:r>
                        <a:rPr lang="en-US" sz="1400" dirty="0">
                          <a:effectLst/>
                        </a:rPr>
                        <a:t>re</a:t>
                      </a:r>
                      <a:r>
                        <a:rPr lang="en-US" sz="1400" spc="-10" dirty="0">
                          <a:effectLst/>
                        </a:rPr>
                        <a:t> </a:t>
                      </a:r>
                      <a:r>
                        <a:rPr lang="en-US" sz="1400" spc="5" dirty="0">
                          <a:effectLst/>
                        </a:rPr>
                        <a:t>s</a:t>
                      </a:r>
                      <a:r>
                        <a:rPr lang="en-US" sz="1400" spc="-10" dirty="0">
                          <a:effectLst/>
                        </a:rPr>
                        <a:t>e</a:t>
                      </a:r>
                      <a:r>
                        <a:rPr lang="en-US" sz="1400" spc="5" dirty="0">
                          <a:effectLst/>
                        </a:rPr>
                        <a:t>ek</a:t>
                      </a:r>
                      <a:r>
                        <a:rPr lang="en-US" sz="1400" spc="-10" dirty="0">
                          <a:effectLst/>
                        </a:rPr>
                        <a:t>i</a:t>
                      </a:r>
                      <a:r>
                        <a:rPr lang="en-US" sz="1400" spc="5" dirty="0">
                          <a:effectLst/>
                        </a:rPr>
                        <a:t>n</a:t>
                      </a:r>
                      <a:r>
                        <a:rPr lang="en-US" sz="1400" dirty="0">
                          <a:effectLst/>
                        </a:rPr>
                        <a:t>g</a:t>
                      </a:r>
                      <a:r>
                        <a:rPr lang="en-US" sz="1400" spc="-5" dirty="0">
                          <a:effectLst/>
                        </a:rPr>
                        <a:t> </a:t>
                      </a:r>
                      <a:r>
                        <a:rPr lang="en-US" sz="1400" spc="5" dirty="0">
                          <a:effectLst/>
                        </a:rPr>
                        <a:t>leg</a:t>
                      </a:r>
                      <a:r>
                        <a:rPr lang="en-US" sz="1400" spc="-10" dirty="0">
                          <a:effectLst/>
                        </a:rPr>
                        <a:t>a</a:t>
                      </a:r>
                      <a:r>
                        <a:rPr lang="en-US" sz="1400" dirty="0">
                          <a:effectLst/>
                        </a:rPr>
                        <a:t>l </a:t>
                      </a:r>
                      <a:r>
                        <a:rPr lang="en-US" sz="1400" spc="5" dirty="0">
                          <a:effectLst/>
                        </a:rPr>
                        <a:t>as</a:t>
                      </a:r>
                      <a:r>
                        <a:rPr lang="en-US" sz="1400" spc="-5" dirty="0">
                          <a:effectLst/>
                        </a:rPr>
                        <a:t>s</a:t>
                      </a:r>
                      <a:r>
                        <a:rPr lang="en-US" sz="1400" spc="5" dirty="0">
                          <a:effectLst/>
                        </a:rPr>
                        <a:t>is</a:t>
                      </a:r>
                      <a:r>
                        <a:rPr lang="en-US" sz="1400" spc="-10" dirty="0">
                          <a:effectLst/>
                        </a:rPr>
                        <a:t>t</a:t>
                      </a:r>
                      <a:r>
                        <a:rPr lang="en-US" sz="1400" spc="5" dirty="0">
                          <a:effectLst/>
                        </a:rPr>
                        <a:t>an</a:t>
                      </a:r>
                      <a:r>
                        <a:rPr lang="en-US" sz="1400" spc="-5" dirty="0">
                          <a:effectLst/>
                        </a:rPr>
                        <a:t>c</a:t>
                      </a:r>
                      <a:r>
                        <a:rPr lang="en-US" sz="1400" dirty="0">
                          <a:effectLst/>
                        </a:rPr>
                        <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ts val="1000"/>
                        </a:lnSpc>
                        <a:spcBef>
                          <a:spcPts val="25"/>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78312277"/>
                  </a:ext>
                </a:extLst>
              </a:tr>
              <a:tr h="706612">
                <a:tc>
                  <a:txBody>
                    <a:bodyPr/>
                    <a:lstStyle/>
                    <a:p>
                      <a:pPr marL="0" marR="0">
                        <a:lnSpc>
                          <a:spcPct val="115000"/>
                        </a:lnSpc>
                        <a:spcBef>
                          <a:spcPts val="0"/>
                        </a:spcBef>
                        <a:spcAft>
                          <a:spcPts val="10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2580" marR="154305" indent="-228600">
                        <a:lnSpc>
                          <a:spcPct val="100000"/>
                        </a:lnSpc>
                        <a:spcBef>
                          <a:spcPts val="0"/>
                        </a:spcBef>
                        <a:spcAft>
                          <a:spcPts val="0"/>
                        </a:spcAft>
                        <a:tabLst>
                          <a:tab pos="317500" algn="l"/>
                        </a:tabLst>
                      </a:pPr>
                      <a:r>
                        <a:rPr lang="en-US" sz="1400" b="0" spc="5" dirty="0">
                          <a:solidFill>
                            <a:schemeClr val="tx1"/>
                          </a:solidFill>
                          <a:effectLst/>
                        </a:rPr>
                        <a:t>g</a:t>
                      </a:r>
                      <a:r>
                        <a:rPr lang="en-US" sz="1400" b="0" dirty="0">
                          <a:solidFill>
                            <a:schemeClr val="tx1"/>
                          </a:solidFill>
                          <a:effectLst/>
                        </a:rPr>
                        <a:t>.	</a:t>
                      </a:r>
                      <a:r>
                        <a:rPr lang="en-US" sz="1400" b="0" spc="5" dirty="0">
                          <a:solidFill>
                            <a:schemeClr val="tx1"/>
                          </a:solidFill>
                          <a:effectLst/>
                        </a:rPr>
                        <a:t>s</a:t>
                      </a:r>
                      <a:r>
                        <a:rPr lang="en-US" sz="1400" b="0" dirty="0">
                          <a:solidFill>
                            <a:schemeClr val="tx1"/>
                          </a:solidFill>
                          <a:effectLst/>
                        </a:rPr>
                        <a:t>t</a:t>
                      </a:r>
                      <a:r>
                        <a:rPr lang="en-US" sz="1400" b="0" spc="5" dirty="0">
                          <a:solidFill>
                            <a:schemeClr val="tx1"/>
                          </a:solidFill>
                          <a:effectLst/>
                        </a:rPr>
                        <a:t>e</a:t>
                      </a:r>
                      <a:r>
                        <a:rPr lang="en-US" sz="1400" b="0" spc="-10" dirty="0">
                          <a:solidFill>
                            <a:schemeClr val="tx1"/>
                          </a:solidFill>
                          <a:effectLst/>
                        </a:rPr>
                        <a:t>p</a:t>
                      </a:r>
                      <a:r>
                        <a:rPr lang="en-US" sz="1400" b="0" dirty="0">
                          <a:solidFill>
                            <a:schemeClr val="tx1"/>
                          </a:solidFill>
                          <a:effectLst/>
                        </a:rPr>
                        <a:t>s</a:t>
                      </a:r>
                      <a:r>
                        <a:rPr lang="en-US" sz="1400" b="0" spc="5" dirty="0">
                          <a:solidFill>
                            <a:schemeClr val="tx1"/>
                          </a:solidFill>
                          <a:effectLst/>
                        </a:rPr>
                        <a:t> fo</a:t>
                      </a:r>
                      <a:r>
                        <a:rPr lang="en-US" sz="1400" b="0" dirty="0">
                          <a:solidFill>
                            <a:schemeClr val="tx1"/>
                          </a:solidFill>
                          <a:effectLst/>
                        </a:rPr>
                        <a:t>r</a:t>
                      </a:r>
                      <a:r>
                        <a:rPr lang="en-US" sz="1400" b="0" spc="-10" dirty="0">
                          <a:solidFill>
                            <a:schemeClr val="tx1"/>
                          </a:solidFill>
                          <a:effectLst/>
                        </a:rPr>
                        <a:t> </a:t>
                      </a:r>
                      <a:r>
                        <a:rPr lang="en-US" sz="1400" b="0" spc="5" dirty="0">
                          <a:solidFill>
                            <a:schemeClr val="tx1"/>
                          </a:solidFill>
                          <a:effectLst/>
                        </a:rPr>
                        <a:t>c</a:t>
                      </a:r>
                      <a:r>
                        <a:rPr lang="en-US" sz="1400" b="0" spc="-5" dirty="0">
                          <a:solidFill>
                            <a:schemeClr val="tx1"/>
                          </a:solidFill>
                          <a:effectLst/>
                        </a:rPr>
                        <a:t>o</a:t>
                      </a:r>
                      <a:r>
                        <a:rPr lang="en-US" sz="1400" b="0" spc="5" dirty="0">
                          <a:solidFill>
                            <a:schemeClr val="tx1"/>
                          </a:solidFill>
                          <a:effectLst/>
                        </a:rPr>
                        <a:t>n</a:t>
                      </a:r>
                      <a:r>
                        <a:rPr lang="en-US" sz="1400" b="0" dirty="0">
                          <a:solidFill>
                            <a:schemeClr val="tx1"/>
                          </a:solidFill>
                          <a:effectLst/>
                        </a:rPr>
                        <a:t>t</a:t>
                      </a:r>
                      <a:r>
                        <a:rPr lang="en-US" sz="1400" b="0" spc="5" dirty="0">
                          <a:solidFill>
                            <a:schemeClr val="tx1"/>
                          </a:solidFill>
                          <a:effectLst/>
                        </a:rPr>
                        <a:t>i</a:t>
                      </a:r>
                      <a:r>
                        <a:rPr lang="en-US" sz="1400" b="0" spc="-10" dirty="0">
                          <a:solidFill>
                            <a:schemeClr val="tx1"/>
                          </a:solidFill>
                          <a:effectLst/>
                        </a:rPr>
                        <a:t>n</a:t>
                      </a:r>
                      <a:r>
                        <a:rPr lang="en-US" sz="1400" b="0" spc="5" dirty="0">
                          <a:solidFill>
                            <a:schemeClr val="tx1"/>
                          </a:solidFill>
                          <a:effectLst/>
                        </a:rPr>
                        <a:t>ue</a:t>
                      </a:r>
                      <a:r>
                        <a:rPr lang="en-US" sz="1400" b="0" dirty="0">
                          <a:solidFill>
                            <a:schemeClr val="tx1"/>
                          </a:solidFill>
                          <a:effectLst/>
                        </a:rPr>
                        <a:t>d</a:t>
                      </a:r>
                      <a:r>
                        <a:rPr lang="en-US" sz="1400" b="0" spc="-5" dirty="0">
                          <a:solidFill>
                            <a:schemeClr val="tx1"/>
                          </a:solidFill>
                          <a:effectLst/>
                        </a:rPr>
                        <a:t> </a:t>
                      </a:r>
                      <a:r>
                        <a:rPr lang="en-US" sz="1400" b="0" spc="5" dirty="0">
                          <a:solidFill>
                            <a:schemeClr val="tx1"/>
                          </a:solidFill>
                          <a:effectLst/>
                        </a:rPr>
                        <a:t>o</a:t>
                      </a:r>
                      <a:r>
                        <a:rPr lang="en-US" sz="1400" b="0" spc="-5" dirty="0">
                          <a:solidFill>
                            <a:schemeClr val="tx1"/>
                          </a:solidFill>
                          <a:effectLst/>
                        </a:rPr>
                        <a:t>v</a:t>
                      </a:r>
                      <a:r>
                        <a:rPr lang="en-US" sz="1400" b="0" spc="5" dirty="0">
                          <a:solidFill>
                            <a:schemeClr val="tx1"/>
                          </a:solidFill>
                          <a:effectLst/>
                        </a:rPr>
                        <a:t>e</a:t>
                      </a:r>
                      <a:r>
                        <a:rPr lang="en-US" sz="1400" b="0" dirty="0">
                          <a:solidFill>
                            <a:schemeClr val="tx1"/>
                          </a:solidFill>
                          <a:effectLst/>
                        </a:rPr>
                        <a:t>r</a:t>
                      </a:r>
                      <a:r>
                        <a:rPr lang="en-US" sz="1400" b="0" spc="5" dirty="0">
                          <a:solidFill>
                            <a:schemeClr val="tx1"/>
                          </a:solidFill>
                          <a:effectLst/>
                        </a:rPr>
                        <a:t>s</a:t>
                      </a:r>
                      <a:r>
                        <a:rPr lang="en-US" sz="1400" b="0" spc="-10" dirty="0">
                          <a:solidFill>
                            <a:schemeClr val="tx1"/>
                          </a:solidFill>
                          <a:effectLst/>
                        </a:rPr>
                        <a:t>i</a:t>
                      </a:r>
                      <a:r>
                        <a:rPr lang="en-US" sz="1400" b="0" spc="5" dirty="0">
                          <a:solidFill>
                            <a:schemeClr val="tx1"/>
                          </a:solidFill>
                          <a:effectLst/>
                        </a:rPr>
                        <a:t>gh</a:t>
                      </a:r>
                      <a:r>
                        <a:rPr lang="en-US" sz="1400" b="0" dirty="0">
                          <a:solidFill>
                            <a:schemeClr val="tx1"/>
                          </a:solidFill>
                          <a:effectLst/>
                        </a:rPr>
                        <a:t>t</a:t>
                      </a:r>
                      <a:r>
                        <a:rPr lang="en-US" sz="1400" b="0" spc="5" dirty="0">
                          <a:solidFill>
                            <a:schemeClr val="tx1"/>
                          </a:solidFill>
                          <a:effectLst/>
                        </a:rPr>
                        <a:t> </a:t>
                      </a:r>
                      <a:r>
                        <a:rPr lang="en-US" sz="1400" b="0" spc="-10" dirty="0">
                          <a:solidFill>
                            <a:schemeClr val="tx1"/>
                          </a:solidFill>
                          <a:effectLst/>
                        </a:rPr>
                        <a:t>a</a:t>
                      </a:r>
                      <a:r>
                        <a:rPr lang="en-US" sz="1400" b="0" spc="5" dirty="0">
                          <a:solidFill>
                            <a:schemeClr val="tx1"/>
                          </a:solidFill>
                          <a:effectLst/>
                        </a:rPr>
                        <a:t>n</a:t>
                      </a:r>
                      <a:r>
                        <a:rPr lang="en-US" sz="1400" b="0" dirty="0">
                          <a:solidFill>
                            <a:schemeClr val="tx1"/>
                          </a:solidFill>
                          <a:effectLst/>
                        </a:rPr>
                        <a:t>d</a:t>
                      </a:r>
                      <a:r>
                        <a:rPr lang="en-US" sz="1400" b="0" spc="5" dirty="0">
                          <a:solidFill>
                            <a:schemeClr val="tx1"/>
                          </a:solidFill>
                          <a:effectLst/>
                        </a:rPr>
                        <a:t> u</a:t>
                      </a:r>
                      <a:r>
                        <a:rPr lang="en-US" sz="1400" b="0" spc="-10" dirty="0">
                          <a:solidFill>
                            <a:schemeClr val="tx1"/>
                          </a:solidFill>
                          <a:effectLst/>
                        </a:rPr>
                        <a:t>p</a:t>
                      </a:r>
                      <a:r>
                        <a:rPr lang="en-US" sz="1400" b="0" spc="5" dirty="0">
                          <a:solidFill>
                            <a:schemeClr val="tx1"/>
                          </a:solidFill>
                          <a:effectLst/>
                        </a:rPr>
                        <a:t>da</a:t>
                      </a:r>
                      <a:r>
                        <a:rPr lang="en-US" sz="1400" b="0" dirty="0">
                          <a:solidFill>
                            <a:schemeClr val="tx1"/>
                          </a:solidFill>
                          <a:effectLst/>
                        </a:rPr>
                        <a:t>t</a:t>
                      </a:r>
                      <a:r>
                        <a:rPr lang="en-US" sz="1400" b="0" spc="-5" dirty="0">
                          <a:solidFill>
                            <a:schemeClr val="tx1"/>
                          </a:solidFill>
                          <a:effectLst/>
                        </a:rPr>
                        <a:t>i</a:t>
                      </a:r>
                      <a:r>
                        <a:rPr lang="en-US" sz="1400" b="0" spc="5" dirty="0">
                          <a:solidFill>
                            <a:schemeClr val="tx1"/>
                          </a:solidFill>
                          <a:effectLst/>
                        </a:rPr>
                        <a:t>n</a:t>
                      </a:r>
                      <a:r>
                        <a:rPr lang="en-US" sz="1400" b="0" dirty="0">
                          <a:solidFill>
                            <a:schemeClr val="tx1"/>
                          </a:solidFill>
                          <a:effectLst/>
                        </a:rPr>
                        <a:t>g</a:t>
                      </a:r>
                      <a:r>
                        <a:rPr lang="en-US" sz="1400" b="0" spc="5" dirty="0">
                          <a:solidFill>
                            <a:schemeClr val="tx1"/>
                          </a:solidFill>
                          <a:effectLst/>
                        </a:rPr>
                        <a:t> </a:t>
                      </a:r>
                      <a:r>
                        <a:rPr lang="en-US" sz="1400" b="0" spc="-5" dirty="0">
                          <a:solidFill>
                            <a:schemeClr val="tx1"/>
                          </a:solidFill>
                          <a:effectLst/>
                        </a:rPr>
                        <a:t>o</a:t>
                      </a:r>
                      <a:r>
                        <a:rPr lang="en-US" sz="1400" b="0" dirty="0">
                          <a:solidFill>
                            <a:schemeClr val="tx1"/>
                          </a:solidFill>
                          <a:effectLst/>
                        </a:rPr>
                        <a:t>f</a:t>
                      </a:r>
                      <a:r>
                        <a:rPr lang="en-US" sz="1400" b="0" spc="5" dirty="0">
                          <a:solidFill>
                            <a:schemeClr val="tx1"/>
                          </a:solidFill>
                          <a:effectLst/>
                        </a:rPr>
                        <a:t> L</a:t>
                      </a:r>
                      <a:r>
                        <a:rPr lang="en-US" sz="1400" b="0" dirty="0">
                          <a:solidFill>
                            <a:schemeClr val="tx1"/>
                          </a:solidFill>
                          <a:effectLst/>
                        </a:rPr>
                        <a:t>EP </a:t>
                      </a:r>
                      <a:r>
                        <a:rPr lang="en-US" sz="1400" b="0" spc="-5" dirty="0">
                          <a:solidFill>
                            <a:schemeClr val="tx1"/>
                          </a:solidFill>
                          <a:effectLst/>
                        </a:rPr>
                        <a:t>p</a:t>
                      </a:r>
                      <a:r>
                        <a:rPr lang="en-US" sz="1400" b="0" spc="5" dirty="0">
                          <a:solidFill>
                            <a:schemeClr val="tx1"/>
                          </a:solidFill>
                          <a:effectLst/>
                        </a:rPr>
                        <a:t>ol</a:t>
                      </a:r>
                      <a:r>
                        <a:rPr lang="en-US" sz="1400" b="0" spc="-10" dirty="0">
                          <a:solidFill>
                            <a:schemeClr val="tx1"/>
                          </a:solidFill>
                          <a:effectLst/>
                        </a:rPr>
                        <a:t>i</a:t>
                      </a:r>
                      <a:r>
                        <a:rPr lang="en-US" sz="1400" b="0" spc="5" dirty="0">
                          <a:solidFill>
                            <a:schemeClr val="tx1"/>
                          </a:solidFill>
                          <a:effectLst/>
                        </a:rPr>
                        <a:t>ci</a:t>
                      </a:r>
                      <a:r>
                        <a:rPr lang="en-US" sz="1400" b="0" spc="-10" dirty="0">
                          <a:solidFill>
                            <a:schemeClr val="tx1"/>
                          </a:solidFill>
                          <a:effectLst/>
                        </a:rPr>
                        <a:t>e</a:t>
                      </a:r>
                      <a:r>
                        <a:rPr lang="en-US" sz="1400" b="0" dirty="0">
                          <a:solidFill>
                            <a:schemeClr val="tx1"/>
                          </a:solidFill>
                          <a:effectLst/>
                        </a:rPr>
                        <a:t>s</a:t>
                      </a:r>
                      <a:r>
                        <a:rPr lang="en-US" sz="1400" b="0" spc="5" dirty="0">
                          <a:solidFill>
                            <a:schemeClr val="tx1"/>
                          </a:solidFill>
                          <a:effectLst/>
                        </a:rPr>
                        <a:t> </a:t>
                      </a:r>
                      <a:r>
                        <a:rPr lang="en-US" sz="1400" b="0" spc="-5" dirty="0">
                          <a:solidFill>
                            <a:schemeClr val="tx1"/>
                          </a:solidFill>
                          <a:effectLst/>
                        </a:rPr>
                        <a:t>a</a:t>
                      </a:r>
                      <a:r>
                        <a:rPr lang="en-US" sz="1400" b="0" spc="-10" dirty="0">
                          <a:solidFill>
                            <a:schemeClr val="tx1"/>
                          </a:solidFill>
                          <a:effectLst/>
                        </a:rPr>
                        <a:t>n</a:t>
                      </a:r>
                      <a:r>
                        <a:rPr lang="en-US" sz="1400" b="0" dirty="0">
                          <a:solidFill>
                            <a:schemeClr val="tx1"/>
                          </a:solidFill>
                          <a:effectLst/>
                        </a:rPr>
                        <a:t>d</a:t>
                      </a:r>
                      <a:r>
                        <a:rPr lang="en-US" sz="1400" b="0" spc="5" dirty="0">
                          <a:solidFill>
                            <a:schemeClr val="tx1"/>
                          </a:solidFill>
                          <a:effectLst/>
                        </a:rPr>
                        <a:t> p</a:t>
                      </a:r>
                      <a:r>
                        <a:rPr lang="en-US" sz="1400" b="0" dirty="0">
                          <a:solidFill>
                            <a:schemeClr val="tx1"/>
                          </a:solidFill>
                          <a:effectLst/>
                        </a:rPr>
                        <a:t>r</a:t>
                      </a:r>
                      <a:r>
                        <a:rPr lang="en-US" sz="1400" b="0" spc="-10" dirty="0">
                          <a:solidFill>
                            <a:schemeClr val="tx1"/>
                          </a:solidFill>
                          <a:effectLst/>
                        </a:rPr>
                        <a:t>o</a:t>
                      </a:r>
                      <a:r>
                        <a:rPr lang="en-US" sz="1400" b="0" spc="5" dirty="0">
                          <a:solidFill>
                            <a:schemeClr val="tx1"/>
                          </a:solidFill>
                          <a:effectLst/>
                        </a:rPr>
                        <a:t>cedu</a:t>
                      </a:r>
                      <a:r>
                        <a:rPr lang="en-US" sz="1400" b="0" spc="-10" dirty="0">
                          <a:solidFill>
                            <a:schemeClr val="tx1"/>
                          </a:solidFill>
                          <a:effectLst/>
                        </a:rPr>
                        <a:t>r</a:t>
                      </a:r>
                      <a:r>
                        <a:rPr lang="en-US" sz="1400" b="0" spc="5" dirty="0">
                          <a:solidFill>
                            <a:schemeClr val="tx1"/>
                          </a:solidFill>
                          <a:effectLst/>
                        </a:rPr>
                        <a:t>e</a:t>
                      </a:r>
                      <a:r>
                        <a:rPr lang="en-US" sz="1400" b="0" dirty="0">
                          <a:solidFill>
                            <a:schemeClr val="tx1"/>
                          </a:solidFill>
                          <a:effectLst/>
                        </a:rPr>
                        <a:t>s</a:t>
                      </a:r>
                      <a:r>
                        <a:rPr lang="en-US" sz="1400" b="0" spc="-5" dirty="0">
                          <a:solidFill>
                            <a:schemeClr val="tx1"/>
                          </a:solidFill>
                          <a:effectLst/>
                        </a:rPr>
                        <a:t> </a:t>
                      </a:r>
                      <a:r>
                        <a:rPr lang="en-US" sz="1400" b="0" spc="5" dirty="0">
                          <a:solidFill>
                            <a:schemeClr val="tx1"/>
                          </a:solidFill>
                          <a:effectLst/>
                        </a:rPr>
                        <a:t>in</a:t>
                      </a:r>
                      <a:r>
                        <a:rPr lang="en-US" sz="1400" b="0" spc="-5" dirty="0">
                          <a:solidFill>
                            <a:schemeClr val="tx1"/>
                          </a:solidFill>
                          <a:effectLst/>
                        </a:rPr>
                        <a:t>c</a:t>
                      </a:r>
                      <a:r>
                        <a:rPr lang="en-US" sz="1400" b="0" spc="5" dirty="0">
                          <a:solidFill>
                            <a:schemeClr val="tx1"/>
                          </a:solidFill>
                          <a:effectLst/>
                        </a:rPr>
                        <a:t>lu</a:t>
                      </a:r>
                      <a:r>
                        <a:rPr lang="en-US" sz="1400" b="0" spc="-10" dirty="0">
                          <a:solidFill>
                            <a:schemeClr val="tx1"/>
                          </a:solidFill>
                          <a:effectLst/>
                        </a:rPr>
                        <a:t>d</a:t>
                      </a:r>
                      <a:r>
                        <a:rPr lang="en-US" sz="1400" b="0" spc="5" dirty="0">
                          <a:solidFill>
                            <a:schemeClr val="tx1"/>
                          </a:solidFill>
                          <a:effectLst/>
                        </a:rPr>
                        <a:t>in</a:t>
                      </a:r>
                      <a:r>
                        <a:rPr lang="en-US" sz="1400" b="0" dirty="0">
                          <a:solidFill>
                            <a:schemeClr val="tx1"/>
                          </a:solidFill>
                          <a:effectLst/>
                        </a:rPr>
                        <a:t>g</a:t>
                      </a:r>
                      <a:r>
                        <a:rPr lang="en-US" sz="1400" b="0" spc="-5" dirty="0">
                          <a:solidFill>
                            <a:schemeClr val="tx1"/>
                          </a:solidFill>
                          <a:effectLst/>
                        </a:rPr>
                        <a:t> </a:t>
                      </a:r>
                      <a:r>
                        <a:rPr lang="en-US" sz="1400" b="0" spc="5" dirty="0">
                          <a:solidFill>
                            <a:schemeClr val="tx1"/>
                          </a:solidFill>
                          <a:effectLst/>
                        </a:rPr>
                        <a:t>a</a:t>
                      </a:r>
                      <a:r>
                        <a:rPr lang="en-US" sz="1400" b="0" spc="-5" dirty="0">
                          <a:solidFill>
                            <a:schemeClr val="tx1"/>
                          </a:solidFill>
                          <a:effectLst/>
                        </a:rPr>
                        <a:t>s</a:t>
                      </a:r>
                      <a:r>
                        <a:rPr lang="en-US" sz="1400" b="0" spc="5" dirty="0">
                          <a:solidFill>
                            <a:schemeClr val="tx1"/>
                          </a:solidFill>
                          <a:effectLst/>
                        </a:rPr>
                        <a:t>si</a:t>
                      </a:r>
                      <a:r>
                        <a:rPr lang="en-US" sz="1400" b="0" spc="-10" dirty="0">
                          <a:solidFill>
                            <a:schemeClr val="tx1"/>
                          </a:solidFill>
                          <a:effectLst/>
                        </a:rPr>
                        <a:t>gn</a:t>
                      </a:r>
                      <a:r>
                        <a:rPr lang="en-US" sz="1400" b="0" spc="5" dirty="0">
                          <a:solidFill>
                            <a:schemeClr val="tx1"/>
                          </a:solidFill>
                          <a:effectLst/>
                        </a:rPr>
                        <a:t>e</a:t>
                      </a:r>
                      <a:r>
                        <a:rPr lang="en-US" sz="1400" b="0" dirty="0">
                          <a:solidFill>
                            <a:schemeClr val="tx1"/>
                          </a:solidFill>
                          <a:effectLst/>
                        </a:rPr>
                        <a:t>d r</a:t>
                      </a:r>
                      <a:r>
                        <a:rPr lang="en-US" sz="1400" b="0" spc="5" dirty="0">
                          <a:solidFill>
                            <a:schemeClr val="tx1"/>
                          </a:solidFill>
                          <a:effectLst/>
                        </a:rPr>
                        <a:t>esp</a:t>
                      </a:r>
                      <a:r>
                        <a:rPr lang="en-US" sz="1400" b="0" spc="-10" dirty="0">
                          <a:solidFill>
                            <a:schemeClr val="tx1"/>
                          </a:solidFill>
                          <a:effectLst/>
                        </a:rPr>
                        <a:t>o</a:t>
                      </a:r>
                      <a:r>
                        <a:rPr lang="en-US" sz="1400" b="0" spc="5" dirty="0">
                          <a:solidFill>
                            <a:schemeClr val="tx1"/>
                          </a:solidFill>
                          <a:effectLst/>
                        </a:rPr>
                        <a:t>ns</a:t>
                      </a:r>
                      <a:r>
                        <a:rPr lang="en-US" sz="1400" b="0" spc="-10" dirty="0">
                          <a:solidFill>
                            <a:schemeClr val="tx1"/>
                          </a:solidFill>
                          <a:effectLst/>
                        </a:rPr>
                        <a:t>i</a:t>
                      </a:r>
                      <a:r>
                        <a:rPr lang="en-US" sz="1400" b="0" spc="5" dirty="0">
                          <a:solidFill>
                            <a:schemeClr val="tx1"/>
                          </a:solidFill>
                          <a:effectLst/>
                        </a:rPr>
                        <a:t>bi</a:t>
                      </a:r>
                      <a:r>
                        <a:rPr lang="en-US" sz="1400" b="0" spc="-10" dirty="0">
                          <a:solidFill>
                            <a:schemeClr val="tx1"/>
                          </a:solidFill>
                          <a:effectLst/>
                        </a:rPr>
                        <a:t>l</a:t>
                      </a:r>
                      <a:r>
                        <a:rPr lang="en-US" sz="1400" b="0" spc="5" dirty="0">
                          <a:solidFill>
                            <a:schemeClr val="tx1"/>
                          </a:solidFill>
                          <a:effectLst/>
                        </a:rPr>
                        <a:t>i</a:t>
                      </a:r>
                      <a:r>
                        <a:rPr lang="en-US" sz="1400" b="0" dirty="0">
                          <a:solidFill>
                            <a:schemeClr val="tx1"/>
                          </a:solidFill>
                          <a:effectLst/>
                        </a:rPr>
                        <a:t>ty</a:t>
                      </a:r>
                      <a:r>
                        <a:rPr lang="en-US" sz="1400" b="0" spc="-5" dirty="0">
                          <a:solidFill>
                            <a:schemeClr val="tx1"/>
                          </a:solidFill>
                          <a:effectLst/>
                        </a:rPr>
                        <a:t> </a:t>
                      </a:r>
                      <a:r>
                        <a:rPr lang="en-US" sz="1400" b="0" spc="5" dirty="0">
                          <a:solidFill>
                            <a:schemeClr val="tx1"/>
                          </a:solidFill>
                          <a:effectLst/>
                        </a:rPr>
                        <a:t>fo</a:t>
                      </a:r>
                      <a:r>
                        <a:rPr lang="en-US" sz="1400" b="0" dirty="0">
                          <a:solidFill>
                            <a:schemeClr val="tx1"/>
                          </a:solidFill>
                          <a:effectLst/>
                        </a:rPr>
                        <a:t>r</a:t>
                      </a:r>
                      <a:r>
                        <a:rPr lang="en-US" sz="1400" b="0" spc="-10" dirty="0">
                          <a:solidFill>
                            <a:schemeClr val="tx1"/>
                          </a:solidFill>
                          <a:effectLst/>
                        </a:rPr>
                        <a:t> </a:t>
                      </a:r>
                      <a:r>
                        <a:rPr lang="en-US" sz="1400" b="0" spc="5" dirty="0">
                          <a:solidFill>
                            <a:schemeClr val="tx1"/>
                          </a:solidFill>
                          <a:effectLst/>
                        </a:rPr>
                        <a:t>s</a:t>
                      </a:r>
                      <a:r>
                        <a:rPr lang="en-US" sz="1400" b="0" spc="-10" dirty="0">
                          <a:solidFill>
                            <a:schemeClr val="tx1"/>
                          </a:solidFill>
                          <a:effectLst/>
                        </a:rPr>
                        <a:t>u</a:t>
                      </a:r>
                      <a:r>
                        <a:rPr lang="en-US" sz="1400" b="0" spc="5" dirty="0">
                          <a:solidFill>
                            <a:schemeClr val="tx1"/>
                          </a:solidFill>
                          <a:effectLst/>
                        </a:rPr>
                        <a:t>c</a:t>
                      </a:r>
                      <a:r>
                        <a:rPr lang="en-US" sz="1400" b="0" dirty="0">
                          <a:solidFill>
                            <a:schemeClr val="tx1"/>
                          </a:solidFill>
                          <a:effectLst/>
                        </a:rPr>
                        <a:t>h</a:t>
                      </a:r>
                      <a:r>
                        <a:rPr lang="en-US" sz="1400" b="0" spc="5" dirty="0">
                          <a:solidFill>
                            <a:schemeClr val="tx1"/>
                          </a:solidFill>
                          <a:effectLst/>
                        </a:rPr>
                        <a:t> o</a:t>
                      </a:r>
                      <a:r>
                        <a:rPr lang="en-US" sz="1400" b="0" spc="-5" dirty="0">
                          <a:solidFill>
                            <a:schemeClr val="tx1"/>
                          </a:solidFill>
                          <a:effectLst/>
                        </a:rPr>
                        <a:t>v</a:t>
                      </a:r>
                      <a:r>
                        <a:rPr lang="en-US" sz="1400" b="0" spc="5" dirty="0">
                          <a:solidFill>
                            <a:schemeClr val="tx1"/>
                          </a:solidFill>
                          <a:effectLst/>
                        </a:rPr>
                        <a:t>e</a:t>
                      </a:r>
                      <a:r>
                        <a:rPr lang="en-US" sz="1400" b="0" spc="-10" dirty="0">
                          <a:solidFill>
                            <a:schemeClr val="tx1"/>
                          </a:solidFill>
                          <a:effectLst/>
                        </a:rPr>
                        <a:t>r</a:t>
                      </a:r>
                      <a:r>
                        <a:rPr lang="en-US" sz="1400" b="0" spc="5" dirty="0">
                          <a:solidFill>
                            <a:schemeClr val="tx1"/>
                          </a:solidFill>
                          <a:effectLst/>
                        </a:rPr>
                        <a:t>si</a:t>
                      </a:r>
                      <a:r>
                        <a:rPr lang="en-US" sz="1400" b="0" spc="-10" dirty="0">
                          <a:solidFill>
                            <a:schemeClr val="tx1"/>
                          </a:solidFill>
                          <a:effectLst/>
                        </a:rPr>
                        <a:t>g</a:t>
                      </a:r>
                      <a:r>
                        <a:rPr lang="en-US" sz="1400" b="0" spc="5" dirty="0">
                          <a:solidFill>
                            <a:schemeClr val="tx1"/>
                          </a:solidFill>
                          <a:effectLst/>
                        </a:rPr>
                        <a:t>h</a:t>
                      </a:r>
                      <a:r>
                        <a:rPr lang="en-US" sz="1400" b="0" dirty="0">
                          <a:solidFill>
                            <a:schemeClr val="tx1"/>
                          </a:solidFill>
                          <a:effectLst/>
                        </a:rPr>
                        <a:t>t</a:t>
                      </a:r>
                      <a:r>
                        <a:rPr lang="en-US" sz="1400" b="0" spc="5" dirty="0">
                          <a:solidFill>
                            <a:schemeClr val="tx1"/>
                          </a:solidFill>
                          <a:effectLst/>
                        </a:rPr>
                        <a:t> an</a:t>
                      </a:r>
                      <a:r>
                        <a:rPr lang="en-US" sz="1400" b="0" dirty="0">
                          <a:solidFill>
                            <a:schemeClr val="tx1"/>
                          </a:solidFill>
                          <a:effectLst/>
                        </a:rPr>
                        <a:t>d</a:t>
                      </a:r>
                      <a:r>
                        <a:rPr lang="en-US" sz="1400" b="0" spc="-10" dirty="0">
                          <a:solidFill>
                            <a:schemeClr val="tx1"/>
                          </a:solidFill>
                          <a:effectLst/>
                        </a:rPr>
                        <a:t> </a:t>
                      </a:r>
                      <a:r>
                        <a:rPr lang="en-US" sz="1400" b="0" spc="5" dirty="0">
                          <a:solidFill>
                            <a:schemeClr val="tx1"/>
                          </a:solidFill>
                          <a:effectLst/>
                        </a:rPr>
                        <a:t>up</a:t>
                      </a:r>
                      <a:r>
                        <a:rPr lang="en-US" sz="1400" b="0" spc="-10" dirty="0">
                          <a:solidFill>
                            <a:schemeClr val="tx1"/>
                          </a:solidFill>
                          <a:effectLst/>
                        </a:rPr>
                        <a:t>d</a:t>
                      </a:r>
                      <a:r>
                        <a:rPr lang="en-US" sz="1400" b="0" spc="5" dirty="0">
                          <a:solidFill>
                            <a:schemeClr val="tx1"/>
                          </a:solidFill>
                          <a:effectLst/>
                        </a:rPr>
                        <a:t>a</a:t>
                      </a:r>
                      <a:r>
                        <a:rPr lang="en-US" sz="1400" b="0" dirty="0">
                          <a:solidFill>
                            <a:schemeClr val="tx1"/>
                          </a:solidFill>
                          <a:effectLst/>
                        </a:rPr>
                        <a:t>t</a:t>
                      </a:r>
                      <a:r>
                        <a:rPr lang="en-US" sz="1400" b="0" spc="-5" dirty="0">
                          <a:solidFill>
                            <a:schemeClr val="tx1"/>
                          </a:solidFill>
                          <a:effectLst/>
                        </a:rPr>
                        <a:t>i</a:t>
                      </a:r>
                      <a:r>
                        <a:rPr lang="en-US" sz="1400" b="0" spc="5" dirty="0">
                          <a:solidFill>
                            <a:schemeClr val="tx1"/>
                          </a:solidFill>
                          <a:effectLst/>
                        </a:rPr>
                        <a:t>n</a:t>
                      </a:r>
                      <a:r>
                        <a:rPr lang="en-US" sz="1400" b="0" dirty="0">
                          <a:solidFill>
                            <a:schemeClr val="tx1"/>
                          </a:solidFill>
                          <a:effectLst/>
                        </a:rPr>
                        <a:t>g</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nSpc>
                          <a:spcPts val="650"/>
                        </a:lnSpc>
                        <a:spcBef>
                          <a:spcPts val="35"/>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49630245"/>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320" y="4800600"/>
            <a:ext cx="1545336" cy="1545336"/>
          </a:xfrm>
          <a:prstGeom prst="rect">
            <a:avLst/>
          </a:prstGeom>
        </p:spPr>
      </p:pic>
    </p:spTree>
    <p:extLst>
      <p:ext uri="{BB962C8B-B14F-4D97-AF65-F5344CB8AC3E}">
        <p14:creationId xmlns:p14="http://schemas.microsoft.com/office/powerpoint/2010/main" val="28417660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5"/>
          <p:cNvSpPr>
            <a:spLocks noGrp="1"/>
          </p:cNvSpPr>
          <p:nvPr>
            <p:ph type="ctrTitle"/>
          </p:nvPr>
        </p:nvSpPr>
        <p:spPr>
          <a:xfrm>
            <a:off x="0" y="2130425"/>
            <a:ext cx="9144000" cy="1470025"/>
          </a:xfrm>
        </p:spPr>
        <p:txBody>
          <a:bodyPr/>
          <a:lstStyle/>
          <a:p>
            <a:pPr defTabSz="912813" eaLnBrk="1" hangingPunct="1"/>
            <a:r>
              <a:rPr lang="en-US" altLang="en-US" sz="3600">
                <a:solidFill>
                  <a:srgbClr val="0054A2"/>
                </a:solidFill>
              </a:rPr>
              <a:t>Performance Area 3</a:t>
            </a:r>
            <a:endParaRPr lang="en-US" altLang="en-US" sz="3600" dirty="0">
              <a:solidFill>
                <a:srgbClr val="0054A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4800600"/>
            <a:ext cx="1545336" cy="1545336"/>
          </a:xfrm>
          <a:prstGeom prst="rect">
            <a:avLst/>
          </a:prstGeom>
        </p:spPr>
      </p:pic>
    </p:spTree>
    <p:extLst>
      <p:ext uri="{BB962C8B-B14F-4D97-AF65-F5344CB8AC3E}">
        <p14:creationId xmlns:p14="http://schemas.microsoft.com/office/powerpoint/2010/main" val="12809037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76400"/>
          </a:xfrm>
        </p:spPr>
        <p:txBody>
          <a:bodyPr>
            <a:normAutofit/>
          </a:bodyPr>
          <a:lstStyle/>
          <a:p>
            <a:pPr eaLnBrk="1" hangingPunct="1">
              <a:defRPr/>
            </a:pPr>
            <a:r>
              <a:rPr lang="en-US" sz="3200" dirty="0">
                <a:solidFill>
                  <a:prstClr val="black"/>
                </a:solidFill>
                <a:latin typeface="Helvetica Bold"/>
              </a:rPr>
              <a:t>Performance Area Three</a:t>
            </a:r>
            <a:br>
              <a:rPr lang="en-US" sz="2400" dirty="0">
                <a:solidFill>
                  <a:prstClr val="black"/>
                </a:solidFill>
                <a:latin typeface="Helvetica Bold"/>
              </a:rPr>
            </a:br>
            <a:r>
              <a:rPr lang="en-US" sz="2000" dirty="0">
                <a:solidFill>
                  <a:srgbClr val="0070C0"/>
                </a:solidFill>
                <a:latin typeface="Helvetica Bold"/>
              </a:rPr>
              <a:t>Effectiveness of legal representation and other activities intended to benefit the client community</a:t>
            </a:r>
            <a:endParaRPr lang="en-US" sz="2000" dirty="0">
              <a:solidFill>
                <a:srgbClr val="0070C0"/>
              </a:solidFill>
            </a:endParaRPr>
          </a:p>
        </p:txBody>
      </p:sp>
      <p:sp>
        <p:nvSpPr>
          <p:cNvPr id="44035" name="Content Placeholder 2"/>
          <p:cNvSpPr>
            <a:spLocks noGrp="1"/>
          </p:cNvSpPr>
          <p:nvPr>
            <p:ph idx="1"/>
          </p:nvPr>
        </p:nvSpPr>
        <p:spPr>
          <a:xfrm>
            <a:off x="1143000" y="1600200"/>
            <a:ext cx="7315200" cy="3962400"/>
          </a:xfrm>
        </p:spPr>
        <p:txBody>
          <a:bodyPr/>
          <a:lstStyle/>
          <a:p>
            <a:pPr marL="0" indent="0">
              <a:buNone/>
            </a:pPr>
            <a:endParaRPr lang="en-US" altLang="en-US" sz="2400" dirty="0">
              <a:solidFill>
                <a:srgbClr val="000000"/>
              </a:solidFill>
              <a:latin typeface="Helvetica" pitchFamily="34" charset="0"/>
            </a:endParaRPr>
          </a:p>
          <a:p>
            <a:pPr lvl="0"/>
            <a:r>
              <a:rPr lang="en-US" sz="2400" dirty="0">
                <a:solidFill>
                  <a:prstClr val="black"/>
                </a:solidFill>
              </a:rPr>
              <a:t>Criterion 1: Legal Representation</a:t>
            </a:r>
          </a:p>
          <a:p>
            <a:pPr lvl="0"/>
            <a:endParaRPr lang="en-US" sz="2400" dirty="0">
              <a:solidFill>
                <a:prstClr val="black"/>
              </a:solidFill>
            </a:endParaRPr>
          </a:p>
          <a:p>
            <a:pPr lvl="0"/>
            <a:r>
              <a:rPr lang="en-US" sz="2400" dirty="0">
                <a:solidFill>
                  <a:prstClr val="black"/>
                </a:solidFill>
              </a:rPr>
              <a:t>Criterion 2: Private Attorney Involvement</a:t>
            </a:r>
            <a:r>
              <a:rPr lang="en-US" altLang="en-US" sz="2000" dirty="0">
                <a:solidFill>
                  <a:srgbClr val="0054A2"/>
                </a:solidFill>
                <a:latin typeface="Helvetica" pitchFamily="34" charset="0"/>
                <a:ea typeface="Calibri" pitchFamily="34" charset="0"/>
                <a:cs typeface="Calibri" pitchFamily="34" charset="0"/>
              </a:rPr>
              <a:t> </a:t>
            </a:r>
          </a:p>
          <a:p>
            <a:pPr lvl="0"/>
            <a:endParaRPr lang="en-US" altLang="en-US" sz="2000" dirty="0">
              <a:solidFill>
                <a:srgbClr val="0054A2"/>
              </a:solidFill>
              <a:latin typeface="Helvetica" pitchFamily="34" charset="0"/>
              <a:ea typeface="Calibri" pitchFamily="34" charset="0"/>
              <a:cs typeface="Calibri" pitchFamily="34" charset="0"/>
            </a:endParaRPr>
          </a:p>
          <a:p>
            <a:pPr lvl="0"/>
            <a:r>
              <a:rPr lang="en-US" altLang="en-US" sz="2400" dirty="0">
                <a:solidFill>
                  <a:prstClr val="black"/>
                </a:solidFill>
                <a:ea typeface="Calibri" pitchFamily="34" charset="0"/>
                <a:cs typeface="Calibri" pitchFamily="34" charset="0"/>
              </a:rPr>
              <a:t>Criterion 3. Other program services to the eligible client population</a:t>
            </a:r>
          </a:p>
          <a:p>
            <a:pPr lvl="0"/>
            <a:endParaRPr lang="en-US" altLang="en-US" sz="2400" dirty="0">
              <a:solidFill>
                <a:prstClr val="black"/>
              </a:solidFill>
              <a:ea typeface="Calibri" pitchFamily="34" charset="0"/>
              <a:cs typeface="Calibri" pitchFamily="34" charset="0"/>
            </a:endParaRPr>
          </a:p>
          <a:p>
            <a:pPr lvl="0"/>
            <a:r>
              <a:rPr lang="en-US" altLang="en-US" sz="2400" dirty="0">
                <a:solidFill>
                  <a:prstClr val="black"/>
                </a:solidFill>
                <a:ea typeface="Calibri" pitchFamily="34" charset="0"/>
                <a:cs typeface="Calibri" pitchFamily="34" charset="0"/>
              </a:rPr>
              <a:t>Criterion 4. Other program activities on behalf of the eligible client population.  </a:t>
            </a:r>
          </a:p>
        </p:txBody>
      </p:sp>
    </p:spTree>
    <p:extLst>
      <p:ext uri="{BB962C8B-B14F-4D97-AF65-F5344CB8AC3E}">
        <p14:creationId xmlns:p14="http://schemas.microsoft.com/office/powerpoint/2010/main" val="36476684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normAutofit/>
          </a:bodyPr>
          <a:lstStyle/>
          <a:p>
            <a:pPr eaLnBrk="1" hangingPunct="1">
              <a:defRPr/>
            </a:pPr>
            <a:r>
              <a:rPr lang="en-US" sz="3200" dirty="0">
                <a:solidFill>
                  <a:srgbClr val="000000"/>
                </a:solidFill>
                <a:latin typeface="Helvetica Bold"/>
                <a:ea typeface="+mn-ea"/>
                <a:cs typeface="+mn-cs"/>
              </a:rPr>
              <a:t>Performance Area 3</a:t>
            </a:r>
            <a:br>
              <a:rPr lang="en-US" sz="3200" dirty="0">
                <a:solidFill>
                  <a:srgbClr val="000000"/>
                </a:solidFill>
                <a:latin typeface="Helvetica Bold"/>
                <a:ea typeface="+mn-ea"/>
                <a:cs typeface="+mn-cs"/>
              </a:rPr>
            </a:br>
            <a:r>
              <a:rPr lang="en-US" sz="2000" dirty="0">
                <a:solidFill>
                  <a:srgbClr val="0070C0"/>
                </a:solidFill>
                <a:latin typeface="Helvetica Bold"/>
                <a:ea typeface="+mn-ea"/>
                <a:cs typeface="+mn-cs"/>
              </a:rPr>
              <a:t>General Comments</a:t>
            </a:r>
            <a:endParaRPr lang="en-US" sz="2000" dirty="0">
              <a:solidFill>
                <a:srgbClr val="0070C0"/>
              </a:solidFill>
            </a:endParaRPr>
          </a:p>
        </p:txBody>
      </p:sp>
      <p:sp>
        <p:nvSpPr>
          <p:cNvPr id="44035" name="Content Placeholder 2"/>
          <p:cNvSpPr>
            <a:spLocks noGrp="1"/>
          </p:cNvSpPr>
          <p:nvPr>
            <p:ph idx="1"/>
          </p:nvPr>
        </p:nvSpPr>
        <p:spPr>
          <a:xfrm>
            <a:off x="1143000" y="1600200"/>
            <a:ext cx="7315200" cy="3962400"/>
          </a:xfrm>
        </p:spPr>
        <p:txBody>
          <a:bodyPr/>
          <a:lstStyle/>
          <a:p>
            <a:pPr marL="0" indent="0">
              <a:buNone/>
            </a:pPr>
            <a:endParaRPr lang="en-US" altLang="en-US" sz="2400" dirty="0">
              <a:solidFill>
                <a:srgbClr val="000000"/>
              </a:solidFill>
              <a:latin typeface="Helvetica" pitchFamily="34" charset="0"/>
            </a:endParaRPr>
          </a:p>
          <a:p>
            <a:r>
              <a:rPr lang="en-US" altLang="en-US" sz="2400" dirty="0">
                <a:solidFill>
                  <a:srgbClr val="000000"/>
                </a:solidFill>
                <a:latin typeface="Helvetica" pitchFamily="34" charset="0"/>
              </a:rPr>
              <a:t>Review the Performance Area 3 indicators </a:t>
            </a:r>
          </a:p>
          <a:p>
            <a:endParaRPr lang="en-US" altLang="en-US" sz="2400" dirty="0">
              <a:solidFill>
                <a:srgbClr val="000000"/>
              </a:solidFill>
              <a:latin typeface="Helvetica" pitchFamily="34" charset="0"/>
            </a:endParaRPr>
          </a:p>
          <a:p>
            <a:r>
              <a:rPr lang="en-US" altLang="en-US" sz="2400" dirty="0">
                <a:solidFill>
                  <a:srgbClr val="000000"/>
                </a:solidFill>
                <a:latin typeface="Helvetica" pitchFamily="34" charset="0"/>
              </a:rPr>
              <a:t>Paint a picture of your program’s legal work and other activities.</a:t>
            </a:r>
          </a:p>
          <a:p>
            <a:endParaRPr lang="en-US" altLang="en-US" sz="2400" dirty="0">
              <a:solidFill>
                <a:srgbClr val="000000"/>
              </a:solidFill>
              <a:latin typeface="Helvetica" pitchFamily="34" charset="0"/>
            </a:endParaRPr>
          </a:p>
          <a:p>
            <a:r>
              <a:rPr lang="en-US" altLang="en-US" sz="2400" dirty="0">
                <a:solidFill>
                  <a:srgbClr val="000000"/>
                </a:solidFill>
                <a:latin typeface="Helvetica" pitchFamily="34" charset="0"/>
              </a:rPr>
              <a:t>LSC reviewers do not evaluate your application in a vacuum.</a:t>
            </a:r>
          </a:p>
          <a:p>
            <a:endParaRPr lang="en-US" altLang="en-US" sz="2400" dirty="0">
              <a:solidFill>
                <a:srgbClr val="000000"/>
              </a:solidFill>
              <a:latin typeface="Helvetica" pitchFamily="34" charset="0"/>
            </a:endParaRPr>
          </a:p>
          <a:p>
            <a:r>
              <a:rPr lang="en-US" altLang="en-US" sz="2400" dirty="0">
                <a:solidFill>
                  <a:srgbClr val="000000"/>
                </a:solidFill>
                <a:latin typeface="Helvetica" pitchFamily="34" charset="0"/>
              </a:rPr>
              <a:t>PA 3 has the most weight in the RFP.</a:t>
            </a:r>
            <a:endParaRPr lang="en-US" altLang="en-US" dirty="0"/>
          </a:p>
        </p:txBody>
      </p:sp>
    </p:spTree>
    <p:extLst>
      <p:ext uri="{BB962C8B-B14F-4D97-AF65-F5344CB8AC3E}">
        <p14:creationId xmlns:p14="http://schemas.microsoft.com/office/powerpoint/2010/main" val="30970338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defTabSz="912813" eaLnBrk="1" hangingPunct="1"/>
            <a:r>
              <a:rPr lang="en-US" altLang="en-US" sz="3200"/>
              <a:t>Performance Area 3</a:t>
            </a:r>
          </a:p>
        </p:txBody>
      </p:sp>
      <p:sp>
        <p:nvSpPr>
          <p:cNvPr id="33796" name="Content Placeholder 2"/>
          <p:cNvSpPr>
            <a:spLocks noGrp="1"/>
          </p:cNvSpPr>
          <p:nvPr>
            <p:ph idx="1"/>
          </p:nvPr>
        </p:nvSpPr>
        <p:spPr>
          <a:xfrm>
            <a:off x="685800" y="1417638"/>
            <a:ext cx="8001000" cy="4887912"/>
          </a:xfrm>
        </p:spPr>
        <p:txBody>
          <a:bodyPr/>
          <a:lstStyle/>
          <a:p>
            <a:pPr eaLnBrk="1" hangingPunct="1">
              <a:defRPr/>
            </a:pPr>
            <a:r>
              <a:rPr lang="en-US" sz="1900" dirty="0"/>
              <a:t>Capacity to carry out work</a:t>
            </a:r>
          </a:p>
          <a:p>
            <a:pPr lvl="1" eaLnBrk="1" hangingPunct="1">
              <a:buFont typeface="Courier New" panose="02070309020205020404" pitchFamily="49" charset="0"/>
              <a:buChar char="o"/>
              <a:defRPr/>
            </a:pPr>
            <a:r>
              <a:rPr lang="en-US" sz="1900" dirty="0"/>
              <a:t>Does your advocacy staff have the expertise to perform your program’s  mission and vision?</a:t>
            </a:r>
          </a:p>
          <a:p>
            <a:pPr eaLnBrk="1" hangingPunct="1">
              <a:defRPr/>
            </a:pPr>
            <a:r>
              <a:rPr lang="en-US" sz="1900" dirty="0"/>
              <a:t>Systems, Approaches, Techniques</a:t>
            </a:r>
          </a:p>
          <a:p>
            <a:pPr lvl="1" eaLnBrk="1" hangingPunct="1">
              <a:buFont typeface="Courier New" panose="02070309020205020404" pitchFamily="49" charset="0"/>
              <a:buChar char="o"/>
              <a:defRPr/>
            </a:pPr>
            <a:r>
              <a:rPr lang="en-US" sz="1900" dirty="0"/>
              <a:t>Do you have sound legal work and advocacy management and supervision policies, procedures and systems?</a:t>
            </a:r>
          </a:p>
          <a:p>
            <a:pPr eaLnBrk="1" hangingPunct="1">
              <a:defRPr/>
            </a:pPr>
            <a:r>
              <a:rPr lang="en-US" sz="1900" dirty="0"/>
              <a:t>Overall Advocacy Structure </a:t>
            </a:r>
          </a:p>
          <a:p>
            <a:pPr lvl="1" eaLnBrk="1" hangingPunct="1">
              <a:buFont typeface="Courier New" panose="02070309020205020404" pitchFamily="49" charset="0"/>
              <a:buChar char="o"/>
              <a:defRPr/>
            </a:pPr>
            <a:r>
              <a:rPr lang="en-US" sz="1900" dirty="0"/>
              <a:t> How your advocacy structure supports achievements for clients </a:t>
            </a:r>
          </a:p>
          <a:p>
            <a:pPr eaLnBrk="1" hangingPunct="1">
              <a:defRPr/>
            </a:pPr>
            <a:r>
              <a:rPr lang="en-US" sz="1900" dirty="0"/>
              <a:t>Needs, Goals, and Accomplishments </a:t>
            </a:r>
          </a:p>
          <a:p>
            <a:pPr lvl="1" eaLnBrk="1" hangingPunct="1">
              <a:buFont typeface="Courier New" panose="02070309020205020404" pitchFamily="49" charset="0"/>
              <a:buChar char="o"/>
              <a:defRPr/>
            </a:pPr>
            <a:r>
              <a:rPr lang="en-US" sz="1900" dirty="0"/>
              <a:t>What areas of legal need or emphasis do you address and are they the most pressing legal needs? What outcomes do you target? What have you accomplished for your clients?</a:t>
            </a:r>
          </a:p>
          <a:p>
            <a:pPr eaLnBrk="1" hangingPunct="1">
              <a:defRPr/>
            </a:pPr>
            <a:r>
              <a:rPr lang="en-US" sz="1900" dirty="0"/>
              <a:t>Evaluation</a:t>
            </a:r>
          </a:p>
          <a:p>
            <a:pPr lvl="1" eaLnBrk="1" hangingPunct="1">
              <a:buFont typeface="Courier New" panose="02070309020205020404" pitchFamily="49" charset="0"/>
              <a:buChar char="o"/>
              <a:defRPr/>
            </a:pPr>
            <a:r>
              <a:rPr lang="en-US" sz="1900" dirty="0"/>
              <a:t>Have you evaluated your effectiveness? Have you made changes in response?</a:t>
            </a:r>
            <a:endParaRPr lang="en-US" altLang="en-US" dirty="0"/>
          </a:p>
          <a:p>
            <a:pPr lvl="1" eaLnBrk="1" hangingPunct="1">
              <a:buFont typeface="Courier New" panose="02070309020205020404" pitchFamily="49" charset="0"/>
              <a:buChar char="o"/>
              <a:defRPr/>
            </a:pPr>
            <a:r>
              <a:rPr lang="en-US" sz="1900" dirty="0">
                <a:solidFill>
                  <a:prstClr val="black"/>
                </a:solidFill>
              </a:rPr>
              <a:t>	</a:t>
            </a:r>
          </a:p>
          <a:p>
            <a:pPr lvl="1" eaLnBrk="1" hangingPunct="1">
              <a:defRPr/>
            </a:pPr>
            <a:endParaRPr lang="en-US" sz="1800" dirty="0"/>
          </a:p>
        </p:txBody>
      </p:sp>
      <p:sp>
        <p:nvSpPr>
          <p:cNvPr id="45060" name="Title 1"/>
          <p:cNvSpPr txBox="1">
            <a:spLocks/>
          </p:cNvSpPr>
          <p:nvPr/>
        </p:nvSpPr>
        <p:spPr bwMode="auto">
          <a:xfrm>
            <a:off x="493713" y="5334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spcBef>
                <a:spcPct val="20000"/>
              </a:spcBef>
              <a:buFont typeface="Arial" pitchFamily="34" charset="0"/>
              <a:buChar char="•"/>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000" dirty="0">
                <a:solidFill>
                  <a:srgbClr val="0054A2"/>
                </a:solidFill>
                <a:latin typeface="Helvetica" panose="020B0604020202020204" pitchFamily="34" charset="0"/>
                <a:cs typeface="Helvetica" panose="020B0604020202020204" pitchFamily="34" charset="0"/>
              </a:rPr>
              <a:t>Criterion 1. </a:t>
            </a:r>
            <a:r>
              <a:rPr lang="en-US" altLang="en-US" sz="2000" u="sng" dirty="0">
                <a:solidFill>
                  <a:srgbClr val="0054A2"/>
                </a:solidFill>
                <a:latin typeface="Helvetica" panose="020B0604020202020204" pitchFamily="34" charset="0"/>
                <a:cs typeface="Helvetica" panose="020B0604020202020204" pitchFamily="34" charset="0"/>
              </a:rPr>
              <a:t>Legal representation.</a:t>
            </a:r>
            <a:r>
              <a:rPr lang="en-US" altLang="en-US" sz="2000" dirty="0">
                <a:solidFill>
                  <a:srgbClr val="0054A2"/>
                </a:solidFill>
                <a:latin typeface="Helvetica" panose="020B0604020202020204" pitchFamily="34" charset="0"/>
                <a:cs typeface="Helvetica" panose="020B0604020202020204" pitchFamily="34" charset="0"/>
              </a:rPr>
              <a:t> </a:t>
            </a:r>
            <a:r>
              <a:rPr lang="en-US" altLang="en-US" sz="2000" dirty="0">
                <a:solidFill>
                  <a:srgbClr val="0054A2"/>
                </a:solidFill>
                <a:latin typeface="Helvetica" pitchFamily="34" charset="0"/>
                <a:cs typeface="Arial" pitchFamily="34" charset="0"/>
              </a:rPr>
              <a:t> </a:t>
            </a:r>
          </a:p>
        </p:txBody>
      </p:sp>
    </p:spTree>
    <p:extLst>
      <p:ext uri="{BB962C8B-B14F-4D97-AF65-F5344CB8AC3E}">
        <p14:creationId xmlns:p14="http://schemas.microsoft.com/office/powerpoint/2010/main" val="38341153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defTabSz="912813" eaLnBrk="1" hangingPunct="1"/>
            <a:r>
              <a:rPr lang="en-US" altLang="en-US" sz="3200" dirty="0"/>
              <a:t>Performance Area 3</a:t>
            </a:r>
          </a:p>
        </p:txBody>
      </p:sp>
      <p:sp>
        <p:nvSpPr>
          <p:cNvPr id="34820" name="Content Placeholder 2"/>
          <p:cNvSpPr>
            <a:spLocks noGrp="1"/>
          </p:cNvSpPr>
          <p:nvPr>
            <p:ph idx="1"/>
          </p:nvPr>
        </p:nvSpPr>
        <p:spPr>
          <a:xfrm>
            <a:off x="457200" y="1302324"/>
            <a:ext cx="8229600" cy="5003226"/>
          </a:xfrm>
        </p:spPr>
        <p:txBody>
          <a:bodyPr/>
          <a:lstStyle/>
          <a:p>
            <a:pPr>
              <a:spcBef>
                <a:spcPct val="0"/>
              </a:spcBef>
              <a:buFontTx/>
              <a:buNone/>
            </a:pPr>
            <a:endParaRPr lang="en-US" altLang="en-US" sz="1800" dirty="0">
              <a:latin typeface="Calibri" panose="020F0502020204030204" pitchFamily="34" charset="0"/>
              <a:cs typeface="Calibri" panose="020F0502020204030204" pitchFamily="34" charset="0"/>
            </a:endParaRPr>
          </a:p>
          <a:p>
            <a:pPr marL="0" indent="0">
              <a:spcBef>
                <a:spcPct val="0"/>
              </a:spcBef>
              <a:buNone/>
            </a:pPr>
            <a:r>
              <a:rPr lang="en-US" altLang="en-US" sz="2200" dirty="0">
                <a:latin typeface="Calibri" panose="020F0502020204030204" pitchFamily="34" charset="0"/>
                <a:cs typeface="Calibri" panose="020F0502020204030204" pitchFamily="34" charset="0"/>
              </a:rPr>
              <a:t>The PAI portion of the RFP has changed for 2019.</a:t>
            </a:r>
          </a:p>
          <a:p>
            <a:pPr>
              <a:spcBef>
                <a:spcPct val="0"/>
              </a:spcBef>
              <a:buFont typeface="Arial" panose="020B0604020202020204" pitchFamily="34" charset="0"/>
              <a:buChar char="•"/>
            </a:pPr>
            <a:endParaRPr lang="en-US" altLang="en-US" sz="1800" dirty="0">
              <a:latin typeface="Calibri" panose="020F0502020204030204" pitchFamily="34" charset="0"/>
              <a:cs typeface="Calibri" panose="020F0502020204030204" pitchFamily="34" charset="0"/>
            </a:endParaRPr>
          </a:p>
          <a:p>
            <a:pPr>
              <a:spcBef>
                <a:spcPct val="0"/>
              </a:spcBef>
              <a:buFont typeface="Arial" panose="020B0604020202020204" pitchFamily="34" charset="0"/>
              <a:buChar char="•"/>
            </a:pPr>
            <a:r>
              <a:rPr lang="en-US" altLang="en-US" sz="1800" dirty="0">
                <a:latin typeface="Calibri" panose="020F0502020204030204" pitchFamily="34" charset="0"/>
                <a:cs typeface="Calibri" panose="020F0502020204030204" pitchFamily="34" charset="0"/>
              </a:rPr>
              <a:t>There will be no inquiries specifically about your PAI structure and plan. The RFP requires only that you upload your PAI Plan.</a:t>
            </a:r>
          </a:p>
          <a:p>
            <a:pPr>
              <a:spcBef>
                <a:spcPct val="0"/>
              </a:spcBef>
              <a:buFont typeface="Arial" panose="020B0604020202020204" pitchFamily="34" charset="0"/>
              <a:buChar char="•"/>
            </a:pPr>
            <a:endParaRPr lang="en-US" altLang="en-US" sz="1800" dirty="0">
              <a:latin typeface="Calibri" panose="020F0502020204030204" pitchFamily="34" charset="0"/>
              <a:cs typeface="Calibri" panose="020F0502020204030204" pitchFamily="34" charset="0"/>
            </a:endParaRPr>
          </a:p>
          <a:p>
            <a:pPr>
              <a:spcBef>
                <a:spcPct val="0"/>
              </a:spcBef>
              <a:buFont typeface="Arial" panose="020B0604020202020204" pitchFamily="34" charset="0"/>
              <a:buChar char="•"/>
            </a:pPr>
            <a:r>
              <a:rPr lang="en-US" altLang="en-US" sz="1800" dirty="0">
                <a:latin typeface="Calibri" panose="020F0502020204030204" pitchFamily="34" charset="0"/>
                <a:cs typeface="Calibri" panose="020F0502020204030204" pitchFamily="34" charset="0"/>
              </a:rPr>
              <a:t>Your PAI Plan will be analyzed for components required under 45 CFR § 1614.6:</a:t>
            </a:r>
          </a:p>
          <a:p>
            <a:pPr>
              <a:spcBef>
                <a:spcPct val="0"/>
              </a:spcBef>
              <a:buFont typeface="Arial" panose="020B0604020202020204" pitchFamily="34" charset="0"/>
              <a:buChar char="•"/>
            </a:pPr>
            <a:endParaRPr lang="en-US" altLang="en-US" sz="1800" dirty="0">
              <a:latin typeface="Calibri" panose="020F0502020204030204" pitchFamily="34" charset="0"/>
              <a:cs typeface="Calibri" panose="020F0502020204030204" pitchFamily="34" charset="0"/>
            </a:endParaRPr>
          </a:p>
          <a:p>
            <a:pPr lvl="1">
              <a:spcBef>
                <a:spcPct val="0"/>
              </a:spcBef>
              <a:buFont typeface="Courier New" panose="02070309020205020404" pitchFamily="49" charset="0"/>
              <a:buChar char="o"/>
            </a:pPr>
            <a:r>
              <a:rPr lang="en-US" altLang="en-US" sz="1800" dirty="0">
                <a:latin typeface="Calibri" panose="020F0502020204030204" pitchFamily="34" charset="0"/>
                <a:cs typeface="Calibri" panose="020F0502020204030204" pitchFamily="34" charset="0"/>
              </a:rPr>
              <a:t>1614.6(a)(1) – consideration of the legal needs</a:t>
            </a:r>
          </a:p>
          <a:p>
            <a:pPr lvl="1">
              <a:spcBef>
                <a:spcPct val="0"/>
              </a:spcBef>
              <a:buFont typeface="Courier New" panose="02070309020205020404" pitchFamily="49" charset="0"/>
              <a:buChar char="o"/>
            </a:pPr>
            <a:endParaRPr lang="en-US" altLang="en-US" sz="1800" dirty="0">
              <a:latin typeface="Calibri" panose="020F0502020204030204" pitchFamily="34" charset="0"/>
              <a:cs typeface="Calibri" panose="020F0502020204030204" pitchFamily="34" charset="0"/>
            </a:endParaRPr>
          </a:p>
          <a:p>
            <a:pPr lvl="1">
              <a:spcBef>
                <a:spcPct val="0"/>
              </a:spcBef>
              <a:buFont typeface="Courier New" panose="02070309020205020404" pitchFamily="49" charset="0"/>
              <a:buChar char="o"/>
            </a:pPr>
            <a:r>
              <a:rPr lang="en-US" altLang="en-US" sz="1800" dirty="0">
                <a:latin typeface="Calibri" panose="020F0502020204030204" pitchFamily="34" charset="0"/>
                <a:cs typeface="Calibri" panose="020F0502020204030204" pitchFamily="34" charset="0"/>
              </a:rPr>
              <a:t>1614.6(a)(2) – delivery mechanisms</a:t>
            </a:r>
          </a:p>
          <a:p>
            <a:pPr lvl="1">
              <a:spcBef>
                <a:spcPct val="0"/>
              </a:spcBef>
              <a:buFont typeface="Courier New" panose="02070309020205020404" pitchFamily="49" charset="0"/>
              <a:buChar char="o"/>
            </a:pPr>
            <a:endParaRPr lang="en-US" altLang="en-US" sz="1800" dirty="0">
              <a:latin typeface="Calibri" panose="020F0502020204030204" pitchFamily="34" charset="0"/>
              <a:cs typeface="Calibri" panose="020F0502020204030204" pitchFamily="34" charset="0"/>
            </a:endParaRPr>
          </a:p>
          <a:p>
            <a:pPr lvl="1">
              <a:spcBef>
                <a:spcPct val="0"/>
              </a:spcBef>
              <a:buFont typeface="Courier New" panose="02070309020205020404" pitchFamily="49" charset="0"/>
              <a:buChar char="o"/>
            </a:pPr>
            <a:r>
              <a:rPr lang="en-US" altLang="en-US" sz="1800" dirty="0">
                <a:latin typeface="Calibri" panose="020F0502020204030204" pitchFamily="34" charset="0"/>
                <a:cs typeface="Calibri" panose="020F0502020204030204" pitchFamily="34" charset="0"/>
              </a:rPr>
              <a:t>1614(b) – results of consultations with community groups, bar associations, etc.</a:t>
            </a:r>
            <a:endParaRPr lang="en-US" sz="2000" dirty="0">
              <a:solidFill>
                <a:prstClr val="black"/>
              </a:solidFill>
            </a:endParaRPr>
          </a:p>
          <a:p>
            <a:pPr eaLnBrk="1" hangingPunct="1">
              <a:defRPr/>
            </a:pPr>
            <a:endParaRPr lang="en-US" sz="2000" dirty="0">
              <a:solidFill>
                <a:prstClr val="black"/>
              </a:solidFill>
            </a:endParaRPr>
          </a:p>
          <a:p>
            <a:pPr marL="0" indent="0" eaLnBrk="1" hangingPunct="1">
              <a:buFont typeface="Arial" pitchFamily="34" charset="0"/>
              <a:buNone/>
              <a:defRPr/>
            </a:pPr>
            <a:endParaRPr lang="en-US" sz="2000" dirty="0">
              <a:solidFill>
                <a:prstClr val="black"/>
              </a:solidFill>
            </a:endParaRPr>
          </a:p>
          <a:p>
            <a:pPr eaLnBrk="1" hangingPunct="1">
              <a:defRPr/>
            </a:pPr>
            <a:endParaRPr lang="en-US" sz="1400" dirty="0">
              <a:solidFill>
                <a:prstClr val="black"/>
              </a:solidFill>
            </a:endParaRPr>
          </a:p>
        </p:txBody>
      </p:sp>
      <p:sp>
        <p:nvSpPr>
          <p:cNvPr id="46084" name="Title 1"/>
          <p:cNvSpPr txBox="1">
            <a:spLocks/>
          </p:cNvSpPr>
          <p:nvPr/>
        </p:nvSpPr>
        <p:spPr bwMode="auto">
          <a:xfrm>
            <a:off x="762000" y="103822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spcBef>
                <a:spcPct val="20000"/>
              </a:spcBef>
              <a:buFont typeface="Arial" pitchFamily="34" charset="0"/>
              <a:buChar char="•"/>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000" dirty="0">
                <a:solidFill>
                  <a:srgbClr val="0054A2"/>
                </a:solidFill>
                <a:latin typeface="Helvetica" pitchFamily="34" charset="0"/>
                <a:ea typeface="Calibri" pitchFamily="34" charset="0"/>
                <a:cs typeface="Calibri" pitchFamily="34" charset="0"/>
              </a:rPr>
              <a:t>Criterion 2. </a:t>
            </a:r>
            <a:r>
              <a:rPr lang="en-US" altLang="en-US" sz="2000" u="sng" dirty="0">
                <a:solidFill>
                  <a:srgbClr val="0054A2"/>
                </a:solidFill>
                <a:latin typeface="Helvetica" pitchFamily="34" charset="0"/>
                <a:ea typeface="Calibri" pitchFamily="34" charset="0"/>
                <a:cs typeface="Calibri" pitchFamily="34" charset="0"/>
              </a:rPr>
              <a:t>Private attorney involvement.</a:t>
            </a:r>
          </a:p>
          <a:p>
            <a:pPr algn="ctr" eaLnBrk="1" fontAlgn="base" hangingPunct="1">
              <a:spcBef>
                <a:spcPct val="0"/>
              </a:spcBef>
              <a:spcAft>
                <a:spcPct val="0"/>
              </a:spcAft>
              <a:buFontTx/>
              <a:buNone/>
            </a:pPr>
            <a:r>
              <a:rPr lang="en-US" altLang="en-US" sz="2000" dirty="0">
                <a:solidFill>
                  <a:srgbClr val="0054A2"/>
                </a:solidFill>
                <a:latin typeface="Helvetica" pitchFamily="34" charset="0"/>
                <a:ea typeface="Calibri" pitchFamily="34" charset="0"/>
                <a:cs typeface="Calibri" pitchFamily="34" charset="0"/>
              </a:rPr>
              <a:t>  </a:t>
            </a:r>
          </a:p>
        </p:txBody>
      </p:sp>
    </p:spTree>
    <p:extLst>
      <p:ext uri="{BB962C8B-B14F-4D97-AF65-F5344CB8AC3E}">
        <p14:creationId xmlns:p14="http://schemas.microsoft.com/office/powerpoint/2010/main" val="38922479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defTabSz="912813" eaLnBrk="1" hangingPunct="1"/>
            <a:r>
              <a:rPr lang="en-US" altLang="en-US" sz="3200" dirty="0"/>
              <a:t>Performance Area 3</a:t>
            </a:r>
          </a:p>
        </p:txBody>
      </p:sp>
      <p:sp>
        <p:nvSpPr>
          <p:cNvPr id="34820" name="Content Placeholder 2"/>
          <p:cNvSpPr>
            <a:spLocks noGrp="1"/>
          </p:cNvSpPr>
          <p:nvPr>
            <p:ph idx="1"/>
          </p:nvPr>
        </p:nvSpPr>
        <p:spPr>
          <a:xfrm>
            <a:off x="762000" y="1447800"/>
            <a:ext cx="7772400" cy="4724400"/>
          </a:xfrm>
        </p:spPr>
        <p:txBody>
          <a:bodyPr/>
          <a:lstStyle/>
          <a:p>
            <a:pPr marL="0" indent="0" eaLnBrk="1" hangingPunct="1">
              <a:buNone/>
              <a:defRPr/>
            </a:pPr>
            <a:r>
              <a:rPr lang="en-US" sz="1800" dirty="0">
                <a:latin typeface="Calibri" panose="020F0502020204030204" pitchFamily="34" charset="0"/>
                <a:cs typeface="Calibri" panose="020F0502020204030204" pitchFamily="34" charset="0"/>
              </a:rPr>
              <a:t>Ideally, your PAI plan encompasses the following:</a:t>
            </a:r>
          </a:p>
          <a:p>
            <a:pPr marL="1379538" lvl="1" eaLnBrk="1" hangingPunct="1">
              <a:spcBef>
                <a:spcPts val="300"/>
              </a:spcBef>
              <a:buFont typeface="Arial" panose="020B0604020202020204" pitchFamily="34" charset="0"/>
              <a:buChar char="•"/>
              <a:defRPr/>
            </a:pPr>
            <a:endParaRPr lang="en-US" sz="1800" dirty="0">
              <a:latin typeface="Calibri" panose="020F0502020204030204" pitchFamily="34" charset="0"/>
              <a:cs typeface="Calibri" panose="020F0502020204030204" pitchFamily="34" charset="0"/>
              <a:sym typeface="Symbol"/>
            </a:endParaRPr>
          </a:p>
          <a:p>
            <a:pPr lvl="1" eaLnBrk="1" hangingPunct="1">
              <a:spcBef>
                <a:spcPts val="300"/>
              </a:spcBef>
              <a:buFont typeface="Arial" panose="020B0604020202020204" pitchFamily="34" charset="0"/>
              <a:buChar char="•"/>
              <a:defRPr/>
            </a:pPr>
            <a:r>
              <a:rPr lang="en-US" sz="2000" u="sng" dirty="0">
                <a:latin typeface="Calibri" panose="020F0502020204030204" pitchFamily="34" charset="0"/>
                <a:cs typeface="Calibri" panose="020F0502020204030204" pitchFamily="34" charset="0"/>
              </a:rPr>
              <a:t>Identification</a:t>
            </a:r>
            <a:r>
              <a:rPr lang="en-US" sz="1800" dirty="0">
                <a:latin typeface="Calibri" panose="020F0502020204030204" pitchFamily="34" charset="0"/>
                <a:cs typeface="Calibri" panose="020F0502020204030204" pitchFamily="34" charset="0"/>
              </a:rPr>
              <a:t>	</a:t>
            </a:r>
          </a:p>
          <a:p>
            <a:pPr lvl="2" eaLnBrk="1" hangingPunct="1">
              <a:spcBef>
                <a:spcPts val="300"/>
              </a:spcBef>
              <a:buFont typeface="Courier New" panose="02070309020205020404" pitchFamily="49" charset="0"/>
              <a:buChar char="o"/>
              <a:defRPr/>
            </a:pPr>
            <a:r>
              <a:rPr lang="en-US" sz="1800" dirty="0">
                <a:latin typeface="Calibri" panose="020F0502020204030204" pitchFamily="34" charset="0"/>
                <a:cs typeface="Calibri" panose="020F0502020204030204" pitchFamily="34" charset="0"/>
              </a:rPr>
              <a:t>Process and staff to determine which cases to refer</a:t>
            </a:r>
          </a:p>
          <a:p>
            <a:pPr lvl="2" eaLnBrk="1" hangingPunct="1">
              <a:spcBef>
                <a:spcPts val="300"/>
              </a:spcBef>
              <a:buFont typeface="Arial" panose="020B0604020202020204" pitchFamily="34" charset="0"/>
              <a:buChar char="•"/>
              <a:defRPr/>
            </a:pPr>
            <a:endParaRPr lang="en-US" sz="1800" dirty="0">
              <a:solidFill>
                <a:prstClr val="black"/>
              </a:solidFill>
              <a:latin typeface="Calibri" panose="020F0502020204030204" pitchFamily="34" charset="0"/>
              <a:cs typeface="Calibri" panose="020F0502020204030204" pitchFamily="34" charset="0"/>
            </a:endParaRPr>
          </a:p>
          <a:p>
            <a:pPr lvl="1" eaLnBrk="1" hangingPunct="1">
              <a:spcBef>
                <a:spcPts val="300"/>
              </a:spcBef>
              <a:buFont typeface="Arial" panose="020B0604020202020204" pitchFamily="34" charset="0"/>
              <a:buChar char="•"/>
              <a:defRPr/>
            </a:pPr>
            <a:r>
              <a:rPr lang="en-US" sz="2000" u="sng" dirty="0">
                <a:solidFill>
                  <a:prstClr val="black"/>
                </a:solidFill>
                <a:latin typeface="Calibri" panose="020F0502020204030204" pitchFamily="34" charset="0"/>
                <a:cs typeface="Calibri" panose="020F0502020204030204" pitchFamily="34" charset="0"/>
              </a:rPr>
              <a:t>Quality Control and Oversight</a:t>
            </a:r>
          </a:p>
          <a:p>
            <a:pPr lvl="2" eaLnBrk="1" hangingPunct="1">
              <a:spcBef>
                <a:spcPts val="300"/>
              </a:spcBef>
              <a:buFont typeface="Courier New" panose="02070309020205020404" pitchFamily="49" charset="0"/>
              <a:buChar char="o"/>
              <a:defRPr/>
            </a:pPr>
            <a:r>
              <a:rPr lang="en-US" sz="1800" dirty="0">
                <a:solidFill>
                  <a:prstClr val="black"/>
                </a:solidFill>
                <a:latin typeface="Calibri" panose="020F0502020204030204" pitchFamily="34" charset="0"/>
                <a:cs typeface="Calibri" panose="020F0502020204030204" pitchFamily="34" charset="0"/>
              </a:rPr>
              <a:t>Vetting and supporting volunteers</a:t>
            </a:r>
          </a:p>
          <a:p>
            <a:pPr lvl="2" eaLnBrk="1" hangingPunct="1">
              <a:spcBef>
                <a:spcPts val="300"/>
              </a:spcBef>
              <a:buFont typeface="Courier New" panose="02070309020205020404" pitchFamily="49" charset="0"/>
              <a:buChar char="o"/>
              <a:defRPr/>
            </a:pPr>
            <a:r>
              <a:rPr lang="en-US" sz="1800" dirty="0">
                <a:solidFill>
                  <a:prstClr val="black"/>
                </a:solidFill>
                <a:latin typeface="Calibri" panose="020F0502020204030204" pitchFamily="34" charset="0"/>
                <a:cs typeface="Calibri" panose="020F0502020204030204" pitchFamily="34" charset="0"/>
              </a:rPr>
              <a:t>Oversight and data collection systems for referred cases</a:t>
            </a:r>
          </a:p>
          <a:p>
            <a:pPr marL="1150938" lvl="2" indent="-285750" eaLnBrk="1" hangingPunct="1">
              <a:spcBef>
                <a:spcPts val="300"/>
              </a:spcBef>
              <a:buFont typeface="Arial" panose="020B0604020202020204" pitchFamily="34" charset="0"/>
              <a:buChar char="•"/>
              <a:defRPr/>
            </a:pPr>
            <a:endParaRPr lang="en-US" sz="1800" dirty="0">
              <a:latin typeface="Calibri" panose="020F0502020204030204" pitchFamily="34" charset="0"/>
              <a:cs typeface="Calibri" panose="020F0502020204030204" pitchFamily="34" charset="0"/>
            </a:endParaRPr>
          </a:p>
          <a:p>
            <a:pPr lvl="1" eaLnBrk="1" hangingPunct="1">
              <a:spcBef>
                <a:spcPts val="300"/>
              </a:spcBef>
              <a:buFont typeface="Arial" panose="020B0604020202020204" pitchFamily="34" charset="0"/>
              <a:buChar char="•"/>
              <a:defRPr/>
            </a:pPr>
            <a:r>
              <a:rPr lang="en-US" sz="2000" u="sng" dirty="0">
                <a:latin typeface="Calibri" panose="020F0502020204030204" pitchFamily="34" charset="0"/>
                <a:cs typeface="Calibri" panose="020F0502020204030204" pitchFamily="34" charset="0"/>
              </a:rPr>
              <a:t>Partnerships</a:t>
            </a:r>
            <a:r>
              <a:rPr lang="en-US" sz="1800" dirty="0">
                <a:latin typeface="Calibri" panose="020F0502020204030204" pitchFamily="34" charset="0"/>
                <a:cs typeface="Calibri" panose="020F0502020204030204" pitchFamily="34" charset="0"/>
              </a:rPr>
              <a:t> </a:t>
            </a:r>
          </a:p>
          <a:p>
            <a:pPr lvl="2" eaLnBrk="1" hangingPunct="1">
              <a:spcBef>
                <a:spcPts val="300"/>
              </a:spcBef>
              <a:buFont typeface="Courier New" panose="02070309020205020404" pitchFamily="49" charset="0"/>
              <a:buChar char="o"/>
              <a:defRPr/>
            </a:pPr>
            <a:r>
              <a:rPr lang="en-US" sz="1800" dirty="0">
                <a:latin typeface="Calibri" panose="020F0502020204030204" pitchFamily="34" charset="0"/>
                <a:cs typeface="Calibri" panose="020F0502020204030204" pitchFamily="34" charset="0"/>
              </a:rPr>
              <a:t>With whom you work to recruit volunteers or develop modes of service delivery.  </a:t>
            </a:r>
          </a:p>
          <a:p>
            <a:pPr eaLnBrk="1" hangingPunct="1">
              <a:spcBef>
                <a:spcPts val="300"/>
              </a:spcBef>
              <a:buFont typeface="Arial" panose="020B0604020202020204" pitchFamily="34" charset="0"/>
              <a:buChar char="•"/>
              <a:defRPr/>
            </a:pPr>
            <a:endParaRPr lang="en-US" sz="1800" dirty="0">
              <a:latin typeface="Calibri" panose="020F0502020204030204" pitchFamily="34" charset="0"/>
              <a:cs typeface="Calibri" panose="020F0502020204030204" pitchFamily="34" charset="0"/>
            </a:endParaRPr>
          </a:p>
          <a:p>
            <a:pPr marL="0" indent="0" eaLnBrk="1" hangingPunct="1">
              <a:spcBef>
                <a:spcPts val="300"/>
              </a:spcBef>
              <a:buNone/>
              <a:defRPr/>
            </a:pPr>
            <a:r>
              <a:rPr lang="en-US" sz="1800" dirty="0">
                <a:latin typeface="Calibri" panose="020F0502020204030204" pitchFamily="34" charset="0"/>
                <a:cs typeface="Calibri" panose="020F0502020204030204" pitchFamily="34" charset="0"/>
              </a:rPr>
              <a:t>If your plan </a:t>
            </a:r>
            <a:r>
              <a:rPr lang="en-US" sz="1800" i="1" dirty="0">
                <a:latin typeface="Calibri" panose="020F0502020204030204" pitchFamily="34" charset="0"/>
                <a:cs typeface="Calibri" panose="020F0502020204030204" pitchFamily="34" charset="0"/>
              </a:rPr>
              <a:t>addresses these topics specifically</a:t>
            </a:r>
            <a:r>
              <a:rPr lang="en-US" sz="1800" dirty="0">
                <a:latin typeface="Calibri" panose="020F0502020204030204" pitchFamily="34" charset="0"/>
                <a:cs typeface="Calibri" panose="020F0502020204030204" pitchFamily="34" charset="0"/>
              </a:rPr>
              <a:t>, please indicate page and section numbers. For those that do not, provide a narrative response to the inquiry.</a:t>
            </a:r>
            <a:endParaRPr lang="en-US" sz="2000" dirty="0">
              <a:solidFill>
                <a:prstClr val="black"/>
              </a:solidFill>
            </a:endParaRPr>
          </a:p>
          <a:p>
            <a:pPr eaLnBrk="1" hangingPunct="1">
              <a:defRPr/>
            </a:pPr>
            <a:endParaRPr lang="en-US" sz="2000" dirty="0">
              <a:solidFill>
                <a:prstClr val="black"/>
              </a:solidFill>
            </a:endParaRPr>
          </a:p>
          <a:p>
            <a:pPr marL="0" indent="0" eaLnBrk="1" hangingPunct="1">
              <a:buFont typeface="Arial" pitchFamily="34" charset="0"/>
              <a:buNone/>
              <a:defRPr/>
            </a:pPr>
            <a:endParaRPr lang="en-US" sz="2000" dirty="0">
              <a:solidFill>
                <a:prstClr val="black"/>
              </a:solidFill>
            </a:endParaRPr>
          </a:p>
          <a:p>
            <a:pPr eaLnBrk="1" hangingPunct="1">
              <a:defRPr/>
            </a:pPr>
            <a:endParaRPr lang="en-US" sz="1400" dirty="0">
              <a:solidFill>
                <a:prstClr val="black"/>
              </a:solidFill>
            </a:endParaRPr>
          </a:p>
        </p:txBody>
      </p:sp>
      <p:sp>
        <p:nvSpPr>
          <p:cNvPr id="46084" name="Title 1"/>
          <p:cNvSpPr txBox="1">
            <a:spLocks/>
          </p:cNvSpPr>
          <p:nvPr/>
        </p:nvSpPr>
        <p:spPr bwMode="auto">
          <a:xfrm>
            <a:off x="762000" y="103822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spcBef>
                <a:spcPct val="20000"/>
              </a:spcBef>
              <a:buFont typeface="Arial" pitchFamily="34" charset="0"/>
              <a:buChar char="•"/>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000" dirty="0">
                <a:solidFill>
                  <a:srgbClr val="0054A2"/>
                </a:solidFill>
                <a:latin typeface="Helvetica" pitchFamily="34" charset="0"/>
                <a:ea typeface="Calibri" pitchFamily="34" charset="0"/>
                <a:cs typeface="Calibri" pitchFamily="34" charset="0"/>
              </a:rPr>
              <a:t>Criterion 2. </a:t>
            </a:r>
            <a:r>
              <a:rPr lang="en-US" altLang="en-US" sz="2000" u="sng" dirty="0">
                <a:solidFill>
                  <a:srgbClr val="0054A2"/>
                </a:solidFill>
                <a:latin typeface="Helvetica" pitchFamily="34" charset="0"/>
                <a:ea typeface="Calibri" pitchFamily="34" charset="0"/>
                <a:cs typeface="Calibri" pitchFamily="34" charset="0"/>
              </a:rPr>
              <a:t>Private attorney involvement.</a:t>
            </a:r>
          </a:p>
          <a:p>
            <a:pPr algn="ctr" eaLnBrk="1" fontAlgn="base" hangingPunct="1">
              <a:spcBef>
                <a:spcPct val="0"/>
              </a:spcBef>
              <a:spcAft>
                <a:spcPct val="0"/>
              </a:spcAft>
              <a:buFontTx/>
              <a:buNone/>
            </a:pPr>
            <a:r>
              <a:rPr lang="en-US" altLang="en-US" sz="2000" dirty="0">
                <a:solidFill>
                  <a:srgbClr val="0054A2"/>
                </a:solidFill>
                <a:latin typeface="Helvetica" pitchFamily="34" charset="0"/>
                <a:ea typeface="Calibri" pitchFamily="34" charset="0"/>
                <a:cs typeface="Calibri" pitchFamily="34" charset="0"/>
              </a:rPr>
              <a:t>  </a:t>
            </a:r>
          </a:p>
        </p:txBody>
      </p:sp>
    </p:spTree>
    <p:extLst>
      <p:ext uri="{BB962C8B-B14F-4D97-AF65-F5344CB8AC3E}">
        <p14:creationId xmlns:p14="http://schemas.microsoft.com/office/powerpoint/2010/main" val="4122058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ctrTitle"/>
          </p:nvPr>
        </p:nvSpPr>
        <p:spPr/>
        <p:txBody>
          <a:bodyPr/>
          <a:lstStyle/>
          <a:p>
            <a:pPr defTabSz="912813" eaLnBrk="1" hangingPunct="1"/>
            <a:r>
              <a:rPr lang="en-US" altLang="en-US" sz="3600" dirty="0">
                <a:solidFill>
                  <a:srgbClr val="0054A2"/>
                </a:solidFill>
              </a:rPr>
              <a:t>Overview:</a:t>
            </a:r>
            <a:br>
              <a:rPr lang="en-US" altLang="en-US" sz="3600" dirty="0">
                <a:solidFill>
                  <a:srgbClr val="0054A2"/>
                </a:solidFill>
              </a:rPr>
            </a:br>
            <a:r>
              <a:rPr lang="en-US" altLang="en-US" sz="3600" dirty="0">
                <a:solidFill>
                  <a:srgbClr val="0054A2"/>
                </a:solidFill>
              </a:rPr>
              <a:t>Application Process, Materials, Resources and Key Deadlines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defTabSz="912813" eaLnBrk="1" hangingPunct="1"/>
            <a:r>
              <a:rPr lang="en-US" altLang="en-US" sz="3200" dirty="0"/>
              <a:t>Performance Area 3</a:t>
            </a:r>
          </a:p>
        </p:txBody>
      </p:sp>
      <p:sp>
        <p:nvSpPr>
          <p:cNvPr id="34820" name="Content Placeholder 2"/>
          <p:cNvSpPr>
            <a:spLocks noGrp="1"/>
          </p:cNvSpPr>
          <p:nvPr>
            <p:ph idx="1"/>
          </p:nvPr>
        </p:nvSpPr>
        <p:spPr>
          <a:xfrm>
            <a:off x="1219200" y="1447800"/>
            <a:ext cx="7620000" cy="4724400"/>
          </a:xfrm>
        </p:spPr>
        <p:txBody>
          <a:bodyPr/>
          <a:lstStyle/>
          <a:p>
            <a:pPr eaLnBrk="1" hangingPunct="1">
              <a:buNone/>
              <a:defRPr/>
            </a:pPr>
            <a:r>
              <a:rPr lang="en-US" sz="2000" dirty="0">
                <a:latin typeface="Calibri" panose="020F0502020204030204" pitchFamily="34" charset="0"/>
                <a:cs typeface="Calibri" panose="020F0502020204030204" pitchFamily="34" charset="0"/>
              </a:rPr>
              <a:t>Ideally, your PAI plan will also include information that will encompass the following:</a:t>
            </a:r>
          </a:p>
          <a:p>
            <a:pPr eaLnBrk="1" hangingPunct="1">
              <a:buNone/>
              <a:defRPr/>
            </a:pPr>
            <a:endParaRPr lang="en-US" sz="2000" dirty="0">
              <a:solidFill>
                <a:prstClr val="black"/>
              </a:solidFill>
              <a:latin typeface="Calibri" panose="020F0502020204030204" pitchFamily="34" charset="0"/>
              <a:cs typeface="Calibri" panose="020F0502020204030204" pitchFamily="34" charset="0"/>
              <a:sym typeface="Symbol"/>
            </a:endParaRPr>
          </a:p>
          <a:p>
            <a:pPr lvl="1" eaLnBrk="1" hangingPunct="1">
              <a:buNone/>
              <a:defRPr/>
            </a:pPr>
            <a:r>
              <a:rPr lang="en-US" sz="2000" dirty="0">
                <a:solidFill>
                  <a:prstClr val="black"/>
                </a:solidFill>
                <a:latin typeface="Calibri" panose="020F0502020204030204" pitchFamily="34" charset="0"/>
                <a:cs typeface="Calibri" panose="020F0502020204030204" pitchFamily="34" charset="0"/>
              </a:rPr>
              <a:t>Major </a:t>
            </a:r>
            <a:r>
              <a:rPr lang="en-US" sz="2000" dirty="0">
                <a:solidFill>
                  <a:prstClr val="black"/>
                </a:solidFill>
                <a:latin typeface="Calibri" panose="020F0502020204030204" pitchFamily="34" charset="0"/>
                <a:cs typeface="Calibri" panose="020F0502020204030204" pitchFamily="34" charset="0"/>
                <a:sym typeface="Symbol"/>
              </a:rPr>
              <a:t>Challenges to PAI Project</a:t>
            </a:r>
          </a:p>
          <a:p>
            <a:pPr lvl="2" eaLnBrk="1" hangingPunct="1">
              <a:buNone/>
              <a:defRPr/>
            </a:pPr>
            <a:r>
              <a:rPr lang="en-US" sz="2000" dirty="0">
                <a:solidFill>
                  <a:prstClr val="black"/>
                </a:solidFill>
                <a:latin typeface="Calibri" panose="020F0502020204030204" pitchFamily="34" charset="0"/>
                <a:cs typeface="Calibri" panose="020F0502020204030204" pitchFamily="34" charset="0"/>
                <a:sym typeface="Symbol"/>
              </a:rPr>
              <a:t>What are they and how you intend to meet them?</a:t>
            </a:r>
          </a:p>
          <a:p>
            <a:pPr lvl="2" eaLnBrk="1" hangingPunct="1">
              <a:buNone/>
              <a:defRPr/>
            </a:pPr>
            <a:endParaRPr lang="en-US" sz="2000" dirty="0">
              <a:solidFill>
                <a:prstClr val="black"/>
              </a:solidFill>
              <a:latin typeface="Calibri" panose="020F0502020204030204" pitchFamily="34" charset="0"/>
              <a:cs typeface="Calibri" panose="020F0502020204030204" pitchFamily="34" charset="0"/>
              <a:sym typeface="Symbol"/>
            </a:endParaRPr>
          </a:p>
          <a:p>
            <a:pPr eaLnBrk="1" hangingPunct="1">
              <a:buNone/>
              <a:defRPr/>
            </a:pPr>
            <a:r>
              <a:rPr lang="en-US" sz="2000" dirty="0">
                <a:solidFill>
                  <a:prstClr val="black"/>
                </a:solidFill>
                <a:latin typeface="Calibri" panose="020F0502020204030204" pitchFamily="34" charset="0"/>
                <a:cs typeface="Calibri" panose="020F0502020204030204" pitchFamily="34" charset="0"/>
                <a:sym typeface="Symbol"/>
              </a:rPr>
              <a:t>Regardless, this inquiry remains in the RFP unchanged from prior years. If your plan includes this information, please indicate where it can be found. If not, please respond to the inquiry in the space provided.</a:t>
            </a:r>
          </a:p>
          <a:p>
            <a:pPr eaLnBrk="1" hangingPunct="1">
              <a:buNone/>
              <a:defRPr/>
            </a:pPr>
            <a:endParaRPr lang="en-US" sz="2000" dirty="0">
              <a:solidFill>
                <a:prstClr val="black"/>
              </a:solidFill>
              <a:latin typeface="Calibri" panose="020F0502020204030204" pitchFamily="34" charset="0"/>
              <a:cs typeface="Calibri" panose="020F0502020204030204" pitchFamily="34" charset="0"/>
              <a:sym typeface="Symbol"/>
            </a:endParaRPr>
          </a:p>
          <a:p>
            <a:pPr eaLnBrk="1" hangingPunct="1">
              <a:buNone/>
              <a:defRPr/>
            </a:pPr>
            <a:r>
              <a:rPr lang="en-US" sz="2000" dirty="0">
                <a:solidFill>
                  <a:prstClr val="black"/>
                </a:solidFill>
                <a:latin typeface="Calibri" panose="020F0502020204030204" pitchFamily="34" charset="0"/>
                <a:cs typeface="Calibri" panose="020F0502020204030204" pitchFamily="34" charset="0"/>
                <a:sym typeface="Symbol"/>
              </a:rPr>
              <a:t>The charts which require Accomplishments for Clients must be completed:</a:t>
            </a:r>
          </a:p>
          <a:p>
            <a:pPr lvl="1" eaLnBrk="1" hangingPunct="1">
              <a:buNone/>
              <a:defRPr/>
            </a:pPr>
            <a:r>
              <a:rPr lang="en-US" sz="2000" dirty="0">
                <a:solidFill>
                  <a:prstClr val="black"/>
                </a:solidFill>
                <a:latin typeface="Calibri" panose="020F0502020204030204" pitchFamily="34" charset="0"/>
                <a:cs typeface="Calibri" panose="020F0502020204030204" pitchFamily="34" charset="0"/>
              </a:rPr>
              <a:t>For staff work </a:t>
            </a:r>
            <a:r>
              <a:rPr lang="en-US" sz="2000" b="1" i="1" dirty="0">
                <a:solidFill>
                  <a:prstClr val="black"/>
                </a:solidFill>
                <a:latin typeface="Calibri" panose="020F0502020204030204" pitchFamily="34" charset="0"/>
                <a:cs typeface="Calibri" panose="020F0502020204030204" pitchFamily="34" charset="0"/>
              </a:rPr>
              <a:t>and</a:t>
            </a:r>
            <a:r>
              <a:rPr lang="en-US" sz="2000" dirty="0">
                <a:solidFill>
                  <a:prstClr val="black"/>
                </a:solidFill>
                <a:latin typeface="Calibri" panose="020F0502020204030204" pitchFamily="34" charset="0"/>
                <a:cs typeface="Calibri" panose="020F0502020204030204" pitchFamily="34" charset="0"/>
              </a:rPr>
              <a:t> for your PAI component. </a:t>
            </a:r>
          </a:p>
          <a:p>
            <a:pPr marL="0" indent="0" eaLnBrk="1" hangingPunct="1">
              <a:buNone/>
              <a:defRPr/>
            </a:pPr>
            <a:endParaRPr lang="en-US" sz="2000" dirty="0">
              <a:solidFill>
                <a:prstClr val="black"/>
              </a:solidFill>
            </a:endParaRPr>
          </a:p>
          <a:p>
            <a:pPr marL="0" indent="0" eaLnBrk="1" hangingPunct="1">
              <a:buFont typeface="Arial" pitchFamily="34" charset="0"/>
              <a:buNone/>
              <a:defRPr/>
            </a:pPr>
            <a:endParaRPr lang="en-US" sz="2000" dirty="0">
              <a:solidFill>
                <a:prstClr val="black"/>
              </a:solidFill>
            </a:endParaRPr>
          </a:p>
          <a:p>
            <a:pPr eaLnBrk="1" hangingPunct="1">
              <a:defRPr/>
            </a:pPr>
            <a:endParaRPr lang="en-US" sz="1400" dirty="0">
              <a:solidFill>
                <a:prstClr val="black"/>
              </a:solidFill>
            </a:endParaRPr>
          </a:p>
        </p:txBody>
      </p:sp>
      <p:sp>
        <p:nvSpPr>
          <p:cNvPr id="46084" name="Title 1"/>
          <p:cNvSpPr txBox="1">
            <a:spLocks/>
          </p:cNvSpPr>
          <p:nvPr/>
        </p:nvSpPr>
        <p:spPr bwMode="auto">
          <a:xfrm>
            <a:off x="762000" y="103822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spcBef>
                <a:spcPct val="20000"/>
              </a:spcBef>
              <a:buFont typeface="Arial" pitchFamily="34" charset="0"/>
              <a:buChar char="•"/>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000" dirty="0">
                <a:solidFill>
                  <a:srgbClr val="0054A2"/>
                </a:solidFill>
                <a:latin typeface="Helvetica" pitchFamily="34" charset="0"/>
                <a:ea typeface="Calibri" pitchFamily="34" charset="0"/>
                <a:cs typeface="Calibri" pitchFamily="34" charset="0"/>
              </a:rPr>
              <a:t>Criterion 2. </a:t>
            </a:r>
            <a:r>
              <a:rPr lang="en-US" altLang="en-US" sz="2000" u="sng" dirty="0">
                <a:solidFill>
                  <a:srgbClr val="0054A2"/>
                </a:solidFill>
                <a:latin typeface="Helvetica" pitchFamily="34" charset="0"/>
                <a:ea typeface="Calibri" pitchFamily="34" charset="0"/>
                <a:cs typeface="Calibri" pitchFamily="34" charset="0"/>
              </a:rPr>
              <a:t>Private attorney involvement.</a:t>
            </a:r>
          </a:p>
          <a:p>
            <a:pPr algn="ctr" eaLnBrk="1" fontAlgn="base" hangingPunct="1">
              <a:spcBef>
                <a:spcPct val="0"/>
              </a:spcBef>
              <a:spcAft>
                <a:spcPct val="0"/>
              </a:spcAft>
              <a:buFontTx/>
              <a:buNone/>
            </a:pPr>
            <a:r>
              <a:rPr lang="en-US" altLang="en-US" sz="2000" dirty="0">
                <a:solidFill>
                  <a:srgbClr val="0054A2"/>
                </a:solidFill>
                <a:latin typeface="Helvetica" pitchFamily="34" charset="0"/>
                <a:ea typeface="Calibri" pitchFamily="34" charset="0"/>
                <a:cs typeface="Calibri" pitchFamily="34" charset="0"/>
              </a:rPr>
              <a:t>  </a:t>
            </a:r>
          </a:p>
        </p:txBody>
      </p:sp>
    </p:spTree>
    <p:extLst>
      <p:ext uri="{BB962C8B-B14F-4D97-AF65-F5344CB8AC3E}">
        <p14:creationId xmlns:p14="http://schemas.microsoft.com/office/powerpoint/2010/main" val="8978919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defTabSz="912813" eaLnBrk="1" hangingPunct="1"/>
            <a:r>
              <a:rPr lang="en-US" altLang="en-US" sz="3200"/>
              <a:t>Performance Area 3</a:t>
            </a:r>
          </a:p>
        </p:txBody>
      </p:sp>
      <p:sp>
        <p:nvSpPr>
          <p:cNvPr id="35844" name="Content Placeholder 2"/>
          <p:cNvSpPr>
            <a:spLocks noGrp="1"/>
          </p:cNvSpPr>
          <p:nvPr>
            <p:ph idx="1"/>
          </p:nvPr>
        </p:nvSpPr>
        <p:spPr>
          <a:xfrm>
            <a:off x="1371600" y="2057400"/>
            <a:ext cx="6248400" cy="3352800"/>
          </a:xfrm>
        </p:spPr>
        <p:txBody>
          <a:bodyPr/>
          <a:lstStyle/>
          <a:p>
            <a:pPr eaLnBrk="1" hangingPunct="1">
              <a:buFont typeface="Arial" panose="020B0604020202020204" pitchFamily="34" charset="0"/>
              <a:buChar char="•"/>
              <a:defRPr/>
            </a:pPr>
            <a:r>
              <a:rPr lang="en-US" dirty="0">
                <a:latin typeface="Calibri" panose="020F0502020204030204" pitchFamily="34" charset="0"/>
                <a:cs typeface="Calibri" panose="020F0502020204030204" pitchFamily="34" charset="0"/>
              </a:rPr>
              <a:t>Community legal education - </a:t>
            </a:r>
            <a:r>
              <a:rPr lang="en-US" sz="2000" dirty="0">
                <a:latin typeface="Calibri" panose="020F0502020204030204" pitchFamily="34" charset="0"/>
                <a:cs typeface="Calibri" panose="020F0502020204030204" pitchFamily="34" charset="0"/>
              </a:rPr>
              <a:t>The legal needs you decide are best met by community legal education</a:t>
            </a:r>
          </a:p>
          <a:p>
            <a:pPr lvl="1" eaLnBrk="1" hangingPunct="1">
              <a:buFont typeface="Arial" panose="020B0604020202020204" pitchFamily="34" charset="0"/>
              <a:buChar char="•"/>
              <a:defRPr/>
            </a:pPr>
            <a:r>
              <a:rPr lang="en-US" sz="2000" dirty="0">
                <a:latin typeface="Calibri" panose="020F0502020204030204" pitchFamily="34" charset="0"/>
                <a:cs typeface="Calibri" panose="020F0502020204030204" pitchFamily="34" charset="0"/>
              </a:rPr>
              <a:t>Describe the methods you employed to provide community legal education, the topics covered, and the success</a:t>
            </a:r>
          </a:p>
          <a:p>
            <a:pPr eaLnBrk="1" hangingPunct="1">
              <a:buFont typeface="Arial" panose="020B0604020202020204" pitchFamily="34" charset="0"/>
              <a:buChar char="•"/>
              <a:defRPr/>
            </a:pPr>
            <a:r>
              <a:rPr lang="en-US" dirty="0">
                <a:latin typeface="Calibri" panose="020F0502020204030204" pitchFamily="34" charset="0"/>
                <a:cs typeface="Calibri" panose="020F0502020204030204" pitchFamily="34" charset="0"/>
              </a:rPr>
              <a:t>Assistance for pro se litigants - </a:t>
            </a:r>
            <a:r>
              <a:rPr lang="en-US" sz="2000" dirty="0">
                <a:latin typeface="Calibri" panose="020F0502020204030204" pitchFamily="34" charset="0"/>
                <a:cs typeface="Calibri" panose="020F0502020204030204" pitchFamily="34" charset="0"/>
              </a:rPr>
              <a:t>The legal needs you decide are best met by </a:t>
            </a:r>
            <a:r>
              <a:rPr lang="en-US" sz="2000" i="1" dirty="0">
                <a:latin typeface="Calibri" panose="020F0502020204030204" pitchFamily="34" charset="0"/>
                <a:cs typeface="Calibri" panose="020F0502020204030204" pitchFamily="34" charset="0"/>
              </a:rPr>
              <a:t>pro se</a:t>
            </a:r>
            <a:r>
              <a:rPr lang="en-US" sz="2000" dirty="0">
                <a:latin typeface="Calibri" panose="020F0502020204030204" pitchFamily="34" charset="0"/>
                <a:cs typeface="Calibri" panose="020F0502020204030204" pitchFamily="34" charset="0"/>
              </a:rPr>
              <a:t> assistance</a:t>
            </a:r>
          </a:p>
          <a:p>
            <a:pPr lvl="1" eaLnBrk="1" hangingPunct="1">
              <a:buFont typeface="Arial" panose="020B0604020202020204" pitchFamily="34" charset="0"/>
              <a:buChar char="•"/>
              <a:defRPr/>
            </a:pPr>
            <a:r>
              <a:rPr lang="en-US" sz="2000" dirty="0">
                <a:latin typeface="Calibri" panose="020F0502020204030204" pitchFamily="34" charset="0"/>
                <a:cs typeface="Calibri" panose="020F0502020204030204" pitchFamily="34" charset="0"/>
              </a:rPr>
              <a:t>The strategies and methods you choose to deliver </a:t>
            </a:r>
            <a:r>
              <a:rPr lang="en-US" sz="2000" i="1" dirty="0">
                <a:latin typeface="Calibri" panose="020F0502020204030204" pitchFamily="34" charset="0"/>
                <a:cs typeface="Calibri" panose="020F0502020204030204" pitchFamily="34" charset="0"/>
              </a:rPr>
              <a:t>pro se</a:t>
            </a:r>
            <a:r>
              <a:rPr lang="en-US" sz="2000" dirty="0">
                <a:latin typeface="Calibri" panose="020F0502020204030204" pitchFamily="34" charset="0"/>
                <a:cs typeface="Calibri" panose="020F0502020204030204" pitchFamily="34" charset="0"/>
              </a:rPr>
              <a:t> assistance</a:t>
            </a:r>
          </a:p>
          <a:p>
            <a:pPr lvl="1" eaLnBrk="1" hangingPunct="1">
              <a:buFont typeface="Arial" panose="020B0604020202020204" pitchFamily="34" charset="0"/>
              <a:buChar char="•"/>
              <a:defRPr/>
            </a:pPr>
            <a:r>
              <a:rPr lang="en-US" sz="2000" dirty="0">
                <a:latin typeface="Calibri" panose="020F0502020204030204" pitchFamily="34" charset="0"/>
                <a:cs typeface="Calibri" panose="020F0502020204030204" pitchFamily="34" charset="0"/>
              </a:rPr>
              <a:t>Your evaluation of the effectiveness of your efforts to provide </a:t>
            </a:r>
            <a:r>
              <a:rPr lang="en-US" sz="2000" i="1" dirty="0">
                <a:latin typeface="Calibri" panose="020F0502020204030204" pitchFamily="34" charset="0"/>
                <a:cs typeface="Calibri" panose="020F0502020204030204" pitchFamily="34" charset="0"/>
              </a:rPr>
              <a:t>pro se</a:t>
            </a:r>
            <a:r>
              <a:rPr lang="en-US" sz="2000" dirty="0">
                <a:latin typeface="Calibri" panose="020F0502020204030204" pitchFamily="34" charset="0"/>
                <a:cs typeface="Calibri" panose="020F0502020204030204" pitchFamily="34" charset="0"/>
              </a:rPr>
              <a:t> assistance</a:t>
            </a:r>
            <a:endParaRPr lang="en-US" sz="2000" dirty="0"/>
          </a:p>
          <a:p>
            <a:pPr eaLnBrk="1" hangingPunct="1">
              <a:defRPr/>
            </a:pPr>
            <a:endParaRPr lang="en-US" sz="2400" dirty="0">
              <a:solidFill>
                <a:prstClr val="black"/>
              </a:solidFill>
            </a:endParaRPr>
          </a:p>
          <a:p>
            <a:pPr marL="457200" lvl="1" indent="0" eaLnBrk="1" hangingPunct="1">
              <a:buFont typeface="Arial" pitchFamily="34" charset="0"/>
              <a:buNone/>
              <a:defRPr/>
            </a:pPr>
            <a:endParaRPr lang="en-US" sz="1800" dirty="0"/>
          </a:p>
        </p:txBody>
      </p:sp>
      <p:sp>
        <p:nvSpPr>
          <p:cNvPr id="47108" name="Title 1"/>
          <p:cNvSpPr txBox="1">
            <a:spLocks/>
          </p:cNvSpPr>
          <p:nvPr/>
        </p:nvSpPr>
        <p:spPr bwMode="auto">
          <a:xfrm>
            <a:off x="457200" y="762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spcBef>
                <a:spcPct val="20000"/>
              </a:spcBef>
              <a:buFont typeface="Arial" pitchFamily="34" charset="0"/>
              <a:buChar char="•"/>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000" dirty="0">
                <a:solidFill>
                  <a:srgbClr val="0054A2"/>
                </a:solidFill>
                <a:latin typeface="Helvetica" pitchFamily="34" charset="0"/>
                <a:ea typeface="Calibri" pitchFamily="34" charset="0"/>
                <a:cs typeface="Calibri" pitchFamily="34" charset="0"/>
              </a:rPr>
              <a:t>Criterion 3. </a:t>
            </a:r>
            <a:r>
              <a:rPr lang="en-US" altLang="en-US" sz="2000" u="sng" dirty="0">
                <a:solidFill>
                  <a:srgbClr val="0054A2"/>
                </a:solidFill>
                <a:latin typeface="Helvetica" pitchFamily="34" charset="0"/>
                <a:ea typeface="Calibri" pitchFamily="34" charset="0"/>
                <a:cs typeface="Calibri" pitchFamily="34" charset="0"/>
              </a:rPr>
              <a:t>Other program services to the eligible client population.</a:t>
            </a:r>
            <a:r>
              <a:rPr lang="en-US" altLang="en-US" sz="2000" dirty="0">
                <a:solidFill>
                  <a:srgbClr val="0054A2"/>
                </a:solidFill>
                <a:latin typeface="Helvetica" pitchFamily="34" charset="0"/>
                <a:ea typeface="Calibri" pitchFamily="34" charset="0"/>
                <a:cs typeface="Calibri" pitchFamily="34" charset="0"/>
              </a:rPr>
              <a:t>  </a:t>
            </a:r>
          </a:p>
        </p:txBody>
      </p:sp>
    </p:spTree>
    <p:extLst>
      <p:ext uri="{BB962C8B-B14F-4D97-AF65-F5344CB8AC3E}">
        <p14:creationId xmlns:p14="http://schemas.microsoft.com/office/powerpoint/2010/main" val="20697917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defTabSz="912813" eaLnBrk="1" hangingPunct="1"/>
            <a:r>
              <a:rPr lang="en-US" altLang="en-US" sz="3200"/>
              <a:t>Performance Area 3</a:t>
            </a:r>
          </a:p>
        </p:txBody>
      </p:sp>
      <p:sp>
        <p:nvSpPr>
          <p:cNvPr id="48131" name="Content Placeholder 2"/>
          <p:cNvSpPr>
            <a:spLocks noGrp="1"/>
          </p:cNvSpPr>
          <p:nvPr>
            <p:ph idx="1"/>
          </p:nvPr>
        </p:nvSpPr>
        <p:spPr>
          <a:xfrm>
            <a:off x="838200" y="2286000"/>
            <a:ext cx="7391400" cy="2286000"/>
          </a:xfrm>
        </p:spPr>
        <p:txBody>
          <a:bodyPr/>
          <a:lstStyle/>
          <a:p>
            <a:pPr defTabSz="912813" eaLnBrk="1" hangingPunct="1">
              <a:spcBef>
                <a:spcPct val="0"/>
              </a:spcBef>
            </a:pPr>
            <a:r>
              <a:rPr lang="en-US" altLang="en-US" sz="2400"/>
              <a:t>Involvement  with  Justice and Advocacy Community</a:t>
            </a:r>
          </a:p>
          <a:p>
            <a:pPr defTabSz="912813" eaLnBrk="1" hangingPunct="1">
              <a:spcBef>
                <a:spcPct val="0"/>
              </a:spcBef>
            </a:pPr>
            <a:endParaRPr lang="en-US" altLang="en-US" sz="2400"/>
          </a:p>
          <a:p>
            <a:pPr lvl="1" defTabSz="912813" eaLnBrk="1" hangingPunct="1">
              <a:spcBef>
                <a:spcPct val="0"/>
              </a:spcBef>
              <a:buFont typeface="Courier New" pitchFamily="49" charset="0"/>
              <a:buChar char="o"/>
            </a:pPr>
            <a:r>
              <a:rPr lang="en-US" altLang="en-US" sz="2000"/>
              <a:t>Whether you can demonstrate an array of collaborative efforts that have had or will have a beneficial impact on the client community</a:t>
            </a:r>
          </a:p>
        </p:txBody>
      </p:sp>
      <p:sp>
        <p:nvSpPr>
          <p:cNvPr id="48132" name="Title 1"/>
          <p:cNvSpPr txBox="1">
            <a:spLocks/>
          </p:cNvSpPr>
          <p:nvPr/>
        </p:nvSpPr>
        <p:spPr bwMode="auto">
          <a:xfrm>
            <a:off x="457200" y="4572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spcBef>
                <a:spcPct val="20000"/>
              </a:spcBef>
              <a:buFont typeface="Arial" pitchFamily="34" charset="0"/>
              <a:buChar char="•"/>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000" dirty="0">
                <a:solidFill>
                  <a:srgbClr val="0054A2"/>
                </a:solidFill>
                <a:latin typeface="Helvetica" pitchFamily="34" charset="0"/>
                <a:ea typeface="Calibri" pitchFamily="34" charset="0"/>
                <a:cs typeface="Calibri" pitchFamily="34" charset="0"/>
              </a:rPr>
              <a:t>Criterion 4. </a:t>
            </a:r>
            <a:r>
              <a:rPr lang="en-US" altLang="en-US" sz="2000" u="sng" dirty="0">
                <a:solidFill>
                  <a:srgbClr val="0054A2"/>
                </a:solidFill>
                <a:latin typeface="Helvetica" pitchFamily="34" charset="0"/>
                <a:ea typeface="Calibri" pitchFamily="34" charset="0"/>
                <a:cs typeface="Calibri" pitchFamily="34" charset="0"/>
              </a:rPr>
              <a:t>Other program activities on behalf of the eligible client population.</a:t>
            </a:r>
            <a:r>
              <a:rPr lang="en-US" altLang="en-US" sz="2000" dirty="0">
                <a:solidFill>
                  <a:srgbClr val="0054A2"/>
                </a:solidFill>
                <a:latin typeface="Helvetica" pitchFamily="34" charset="0"/>
                <a:ea typeface="Calibri" pitchFamily="34" charset="0"/>
                <a:cs typeface="Calibri" pitchFamily="34" charset="0"/>
              </a:rPr>
              <a:t>  </a:t>
            </a:r>
          </a:p>
        </p:txBody>
      </p:sp>
    </p:spTree>
    <p:extLst>
      <p:ext uri="{BB962C8B-B14F-4D97-AF65-F5344CB8AC3E}">
        <p14:creationId xmlns:p14="http://schemas.microsoft.com/office/powerpoint/2010/main" val="26047808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defTabSz="912813" eaLnBrk="1" hangingPunct="1"/>
            <a:r>
              <a:rPr lang="en-US" altLang="en-US" sz="3200" dirty="0"/>
              <a:t>Performance Area 3</a:t>
            </a:r>
          </a:p>
        </p:txBody>
      </p:sp>
      <p:sp>
        <p:nvSpPr>
          <p:cNvPr id="49155" name="Content Placeholder 2"/>
          <p:cNvSpPr>
            <a:spLocks noGrp="1"/>
          </p:cNvSpPr>
          <p:nvPr>
            <p:ph idx="1"/>
          </p:nvPr>
        </p:nvSpPr>
        <p:spPr>
          <a:xfrm>
            <a:off x="762000" y="1524000"/>
            <a:ext cx="6629400" cy="4781550"/>
          </a:xfrm>
        </p:spPr>
        <p:txBody>
          <a:bodyPr/>
          <a:lstStyle/>
          <a:p>
            <a:pPr defTabSz="912813" eaLnBrk="1" hangingPunct="1"/>
            <a:r>
              <a:rPr lang="en-US" altLang="en-US" sz="1900" dirty="0"/>
              <a:t>Training</a:t>
            </a:r>
          </a:p>
          <a:p>
            <a:pPr defTabSz="912813" eaLnBrk="1" hangingPunct="1"/>
            <a:r>
              <a:rPr lang="en-US" altLang="en-US" sz="1900" dirty="0"/>
              <a:t>Legal Work Management</a:t>
            </a:r>
          </a:p>
          <a:p>
            <a:pPr defTabSz="912813" eaLnBrk="1" hangingPunct="1"/>
            <a:r>
              <a:rPr lang="en-US" altLang="en-US" sz="1900" dirty="0" err="1"/>
              <a:t>Casehandling</a:t>
            </a:r>
            <a:r>
              <a:rPr lang="en-US" altLang="en-US" sz="1900" dirty="0"/>
              <a:t> Protocols</a:t>
            </a:r>
          </a:p>
          <a:p>
            <a:pPr defTabSz="912813" eaLnBrk="1" hangingPunct="1"/>
            <a:r>
              <a:rPr lang="en-US" altLang="en-US" sz="1900" dirty="0"/>
              <a:t>Case Development Activities</a:t>
            </a:r>
          </a:p>
          <a:p>
            <a:pPr lvl="0"/>
            <a:r>
              <a:rPr lang="en-US" sz="1900" dirty="0"/>
              <a:t>Bar Admission</a:t>
            </a:r>
          </a:p>
          <a:p>
            <a:pPr lvl="0"/>
            <a:r>
              <a:rPr lang="en-US" sz="1900" dirty="0"/>
              <a:t>Accomplishments for Clients (Excluding PAI) </a:t>
            </a:r>
          </a:p>
          <a:p>
            <a:pPr lvl="0"/>
            <a:r>
              <a:rPr lang="en-US" sz="1900" dirty="0"/>
              <a:t>Decrease in total staff case closures of more than 20%</a:t>
            </a:r>
            <a:endParaRPr lang="en-US" altLang="en-US" sz="1900" dirty="0"/>
          </a:p>
          <a:p>
            <a:pPr defTabSz="912813" eaLnBrk="1" hangingPunct="1"/>
            <a:r>
              <a:rPr lang="en-US" altLang="en-US" sz="1900" dirty="0"/>
              <a:t>Private Attorney Involvement Activities</a:t>
            </a:r>
          </a:p>
          <a:p>
            <a:pPr defTabSz="912813" eaLnBrk="1" hangingPunct="1"/>
            <a:r>
              <a:rPr lang="en-US" altLang="en-US" sz="1900" dirty="0"/>
              <a:t>Methods Used to Recruit Private Attorneys</a:t>
            </a:r>
          </a:p>
          <a:p>
            <a:pPr defTabSz="912813" eaLnBrk="1" hangingPunct="1"/>
            <a:r>
              <a:rPr lang="en-US" altLang="en-US" sz="1900" dirty="0"/>
              <a:t>Methods Used to Retain Private Attorney Volunteers</a:t>
            </a:r>
          </a:p>
          <a:p>
            <a:pPr defTabSz="912813" eaLnBrk="1" hangingPunct="1"/>
            <a:r>
              <a:rPr lang="en-US" altLang="en-US" sz="1900" dirty="0"/>
              <a:t>Accomplishments for Clients through PAI </a:t>
            </a:r>
          </a:p>
          <a:p>
            <a:pPr lvl="0" defTabSz="912813" eaLnBrk="1" hangingPunct="1"/>
            <a:r>
              <a:rPr lang="en-US" sz="1900" dirty="0"/>
              <a:t>Decrease in total PAI case closures of more than 20%</a:t>
            </a:r>
          </a:p>
          <a:p>
            <a:pPr defTabSz="912813" eaLnBrk="1" hangingPunct="1"/>
            <a:r>
              <a:rPr lang="en-US" altLang="en-US" sz="1900" dirty="0"/>
              <a:t>Involvement with Justice and Advocacy Community</a:t>
            </a:r>
          </a:p>
        </p:txBody>
      </p:sp>
      <p:sp>
        <p:nvSpPr>
          <p:cNvPr id="49156" name="Title 1"/>
          <p:cNvSpPr txBox="1">
            <a:spLocks/>
          </p:cNvSpPr>
          <p:nvPr/>
        </p:nvSpPr>
        <p:spPr bwMode="auto">
          <a:xfrm>
            <a:off x="457200" y="53340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spcBef>
                <a:spcPct val="20000"/>
              </a:spcBef>
              <a:buFont typeface="Arial" pitchFamily="34" charset="0"/>
              <a:buChar char="•"/>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400" dirty="0">
                <a:solidFill>
                  <a:srgbClr val="0054A2"/>
                </a:solidFill>
                <a:latin typeface="Helvetica" pitchFamily="34" charset="0"/>
                <a:ea typeface="Calibri" pitchFamily="34" charset="0"/>
                <a:cs typeface="Calibri" pitchFamily="34" charset="0"/>
              </a:rPr>
              <a:t>RFP Charts</a:t>
            </a:r>
          </a:p>
        </p:txBody>
      </p:sp>
    </p:spTree>
    <p:extLst>
      <p:ext uri="{BB962C8B-B14F-4D97-AF65-F5344CB8AC3E}">
        <p14:creationId xmlns:p14="http://schemas.microsoft.com/office/powerpoint/2010/main" val="21370297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defTabSz="912813" eaLnBrk="1" hangingPunct="1"/>
            <a:r>
              <a:rPr lang="en-US" altLang="en-US" sz="3200" dirty="0"/>
              <a:t>Performance Area 3</a:t>
            </a:r>
          </a:p>
        </p:txBody>
      </p:sp>
      <p:sp>
        <p:nvSpPr>
          <p:cNvPr id="49155" name="Content Placeholder 2"/>
          <p:cNvSpPr>
            <a:spLocks noGrp="1"/>
          </p:cNvSpPr>
          <p:nvPr>
            <p:ph idx="1"/>
          </p:nvPr>
        </p:nvSpPr>
        <p:spPr>
          <a:xfrm>
            <a:off x="762000" y="1524000"/>
            <a:ext cx="6629400" cy="4781550"/>
          </a:xfrm>
        </p:spPr>
        <p:txBody>
          <a:bodyPr/>
          <a:lstStyle/>
          <a:p>
            <a:pPr marL="0" indent="0" defTabSz="912813" eaLnBrk="1" hangingPunct="1">
              <a:buNone/>
            </a:pPr>
            <a:endParaRPr lang="en-US" altLang="en-US" sz="1900" dirty="0"/>
          </a:p>
          <a:p>
            <a:pPr>
              <a:spcBef>
                <a:spcPct val="0"/>
              </a:spcBef>
              <a:buFontTx/>
              <a:buNone/>
            </a:pPr>
            <a:r>
              <a:rPr lang="en-US" altLang="en-US" sz="2000" dirty="0"/>
              <a:t>New Chart for 2019:</a:t>
            </a:r>
          </a:p>
          <a:p>
            <a:pPr>
              <a:spcBef>
                <a:spcPct val="0"/>
              </a:spcBef>
              <a:buFontTx/>
              <a:buNone/>
            </a:pPr>
            <a:endParaRPr lang="en-US" altLang="en-US" sz="2000" dirty="0"/>
          </a:p>
          <a:p>
            <a:pPr indent="0">
              <a:spcBef>
                <a:spcPct val="0"/>
              </a:spcBef>
              <a:buFontTx/>
              <a:buNone/>
            </a:pPr>
            <a:r>
              <a:rPr lang="en-US" altLang="en-US" sz="2000" dirty="0"/>
              <a:t>Do you have an advocacy manual? Yes/No</a:t>
            </a:r>
          </a:p>
          <a:p>
            <a:pPr indent="0">
              <a:spcBef>
                <a:spcPct val="0"/>
              </a:spcBef>
              <a:buFontTx/>
              <a:buNone/>
            </a:pPr>
            <a:r>
              <a:rPr lang="en-US" altLang="en-US" sz="2000" dirty="0"/>
              <a:t>If you have an advocacy manual, provide the date it was last revised.</a:t>
            </a:r>
          </a:p>
          <a:p>
            <a:pPr marL="0" indent="0" defTabSz="912813" eaLnBrk="1" hangingPunct="1">
              <a:buNone/>
            </a:pPr>
            <a:endParaRPr lang="en-US" altLang="en-US" sz="1900" dirty="0"/>
          </a:p>
        </p:txBody>
      </p:sp>
      <p:sp>
        <p:nvSpPr>
          <p:cNvPr id="49156" name="Title 1"/>
          <p:cNvSpPr txBox="1">
            <a:spLocks/>
          </p:cNvSpPr>
          <p:nvPr/>
        </p:nvSpPr>
        <p:spPr bwMode="auto">
          <a:xfrm>
            <a:off x="457200" y="53340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spcBef>
                <a:spcPct val="20000"/>
              </a:spcBef>
              <a:buFont typeface="Arial" pitchFamily="34" charset="0"/>
              <a:buChar char="•"/>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400" dirty="0">
                <a:solidFill>
                  <a:srgbClr val="0054A2"/>
                </a:solidFill>
                <a:latin typeface="Helvetica" pitchFamily="34" charset="0"/>
                <a:ea typeface="Calibri" pitchFamily="34" charset="0"/>
                <a:cs typeface="Calibri" pitchFamily="34" charset="0"/>
              </a:rPr>
              <a:t>RFP Charts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4800600"/>
            <a:ext cx="1545336" cy="1545336"/>
          </a:xfrm>
          <a:prstGeom prst="rect">
            <a:avLst/>
          </a:prstGeom>
        </p:spPr>
      </p:pic>
    </p:spTree>
    <p:extLst>
      <p:ext uri="{BB962C8B-B14F-4D97-AF65-F5344CB8AC3E}">
        <p14:creationId xmlns:p14="http://schemas.microsoft.com/office/powerpoint/2010/main" val="5311700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5"/>
          <p:cNvSpPr>
            <a:spLocks noGrp="1"/>
          </p:cNvSpPr>
          <p:nvPr>
            <p:ph type="ctrTitle"/>
          </p:nvPr>
        </p:nvSpPr>
        <p:spPr>
          <a:xfrm>
            <a:off x="1067594" y="990600"/>
            <a:ext cx="7010400" cy="4572000"/>
          </a:xfrm>
        </p:spPr>
        <p:txBody>
          <a:bodyPr/>
          <a:lstStyle/>
          <a:p>
            <a:pPr defTabSz="912813"/>
            <a:r>
              <a:rPr lang="en-US" altLang="en-US" sz="3600" dirty="0">
                <a:solidFill>
                  <a:srgbClr val="0054A2"/>
                </a:solidFill>
              </a:rPr>
              <a:t>Performance Area 4</a:t>
            </a:r>
            <a:br>
              <a:rPr lang="en-US" altLang="en-US" sz="3600" dirty="0">
                <a:solidFill>
                  <a:srgbClr val="0054A2"/>
                </a:solidFill>
              </a:rPr>
            </a:br>
            <a:br>
              <a:rPr lang="en-US" altLang="en-US" sz="3600" dirty="0">
                <a:solidFill>
                  <a:srgbClr val="0054A2"/>
                </a:solidFill>
              </a:rPr>
            </a:br>
            <a:r>
              <a:rPr lang="en-US" sz="2000" i="1" dirty="0"/>
              <a:t>Effectiveness of Governance, Leadership, and Administration</a:t>
            </a:r>
            <a:br>
              <a:rPr lang="en-US" sz="2000" dirty="0"/>
            </a:br>
            <a:endParaRPr lang="en-US" altLang="en-US" sz="2000" i="1" dirty="0">
              <a:solidFill>
                <a:srgbClr val="0054A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4800600"/>
            <a:ext cx="1545336" cy="1545336"/>
          </a:xfrm>
          <a:prstGeom prst="rect">
            <a:avLst/>
          </a:prstGeom>
        </p:spPr>
      </p:pic>
      <p:sp>
        <p:nvSpPr>
          <p:cNvPr id="2" name="Slide Number Placeholder 1">
            <a:extLst>
              <a:ext uri="{FF2B5EF4-FFF2-40B4-BE49-F238E27FC236}">
                <a16:creationId xmlns:a16="http://schemas.microsoft.com/office/drawing/2014/main" id="{5A440681-99F2-409E-B22B-27C58CC1BE95}"/>
              </a:ext>
            </a:extLst>
          </p:cNvPr>
          <p:cNvSpPr>
            <a:spLocks noGrp="1"/>
          </p:cNvSpPr>
          <p:nvPr>
            <p:ph type="sldNum" sz="quarter" idx="12"/>
          </p:nvPr>
        </p:nvSpPr>
        <p:spPr/>
        <p:txBody>
          <a:bodyPr/>
          <a:lstStyle/>
          <a:p>
            <a:pPr>
              <a:defRPr/>
            </a:pPr>
            <a:fld id="{459528A4-3E34-453C-81E4-257E391DD026}" type="slidenum">
              <a:rPr lang="en-US" smtClean="0"/>
              <a:pPr>
                <a:defRPr/>
              </a:pPr>
              <a:t>74</a:t>
            </a:fld>
            <a:endParaRPr lang="en-US" dirty="0"/>
          </a:p>
        </p:txBody>
      </p:sp>
    </p:spTree>
    <p:extLst>
      <p:ext uri="{BB962C8B-B14F-4D97-AF65-F5344CB8AC3E}">
        <p14:creationId xmlns:p14="http://schemas.microsoft.com/office/powerpoint/2010/main" val="27249832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327525"/>
          </a:xfrm>
        </p:spPr>
        <p:txBody>
          <a:bodyPr>
            <a:noAutofit/>
          </a:bodyPr>
          <a:lstStyle/>
          <a:p>
            <a:pPr>
              <a:lnSpc>
                <a:spcPct val="170000"/>
              </a:lnSpc>
              <a:defRPr/>
            </a:pPr>
            <a:r>
              <a:rPr lang="en-US" altLang="en-US" sz="1800" b="1" dirty="0">
                <a:ea typeface="Calibri" pitchFamily="34" charset="0"/>
              </a:rPr>
              <a:t>Criterion 1:</a:t>
            </a:r>
            <a:r>
              <a:rPr lang="en-US" altLang="en-US" sz="1800" dirty="0">
                <a:ea typeface="Calibri" pitchFamily="34" charset="0"/>
              </a:rPr>
              <a:t> Board Governance</a:t>
            </a:r>
          </a:p>
          <a:p>
            <a:pPr>
              <a:lnSpc>
                <a:spcPct val="170000"/>
              </a:lnSpc>
              <a:defRPr/>
            </a:pPr>
            <a:r>
              <a:rPr lang="en-US" altLang="en-US" sz="1800" b="1" dirty="0">
                <a:ea typeface="Calibri" pitchFamily="34" charset="0"/>
              </a:rPr>
              <a:t>Criterion 2:</a:t>
            </a:r>
            <a:r>
              <a:rPr lang="en-US" altLang="en-US" sz="1800" dirty="0">
                <a:ea typeface="Calibri" pitchFamily="34" charset="0"/>
              </a:rPr>
              <a:t> Leadership</a:t>
            </a:r>
          </a:p>
          <a:p>
            <a:pPr>
              <a:lnSpc>
                <a:spcPct val="170000"/>
              </a:lnSpc>
              <a:defRPr/>
            </a:pPr>
            <a:r>
              <a:rPr lang="en-US" altLang="en-US" sz="1800" b="1" dirty="0">
                <a:ea typeface="Calibri" pitchFamily="34" charset="0"/>
              </a:rPr>
              <a:t>Criterion 3:</a:t>
            </a:r>
            <a:r>
              <a:rPr lang="en-US" altLang="en-US" sz="1800" dirty="0">
                <a:ea typeface="Calibri" pitchFamily="34" charset="0"/>
              </a:rPr>
              <a:t> Overall management and administration</a:t>
            </a:r>
          </a:p>
          <a:p>
            <a:pPr>
              <a:lnSpc>
                <a:spcPct val="170000"/>
              </a:lnSpc>
              <a:defRPr/>
            </a:pPr>
            <a:r>
              <a:rPr lang="en-US" altLang="en-US" sz="1800" b="1" dirty="0">
                <a:ea typeface="Calibri" pitchFamily="34" charset="0"/>
              </a:rPr>
              <a:t>Criterion 4: </a:t>
            </a:r>
            <a:r>
              <a:rPr lang="en-US" altLang="en-US" sz="1800" dirty="0">
                <a:ea typeface="Calibri" pitchFamily="34" charset="0"/>
              </a:rPr>
              <a:t>Financial administration</a:t>
            </a:r>
          </a:p>
          <a:p>
            <a:pPr>
              <a:lnSpc>
                <a:spcPct val="170000"/>
              </a:lnSpc>
              <a:defRPr/>
            </a:pPr>
            <a:r>
              <a:rPr lang="en-US" altLang="en-US" sz="1800" b="1" dirty="0">
                <a:ea typeface="Calibri" pitchFamily="34" charset="0"/>
              </a:rPr>
              <a:t>Criterion 5:</a:t>
            </a:r>
            <a:r>
              <a:rPr lang="en-US" altLang="en-US" sz="1800" dirty="0">
                <a:ea typeface="Calibri" pitchFamily="34" charset="0"/>
              </a:rPr>
              <a:t> Human resources administration</a:t>
            </a:r>
          </a:p>
          <a:p>
            <a:pPr>
              <a:lnSpc>
                <a:spcPct val="170000"/>
              </a:lnSpc>
              <a:defRPr/>
            </a:pPr>
            <a:r>
              <a:rPr lang="en-US" altLang="en-US" sz="1800" b="1" dirty="0">
                <a:ea typeface="Calibri" pitchFamily="34" charset="0"/>
              </a:rPr>
              <a:t>Criterion 6:</a:t>
            </a:r>
            <a:r>
              <a:rPr lang="en-US" altLang="en-US" sz="1800" dirty="0">
                <a:ea typeface="Calibri" pitchFamily="34" charset="0"/>
              </a:rPr>
              <a:t> Internal communications</a:t>
            </a:r>
          </a:p>
          <a:p>
            <a:pPr>
              <a:lnSpc>
                <a:spcPct val="170000"/>
              </a:lnSpc>
              <a:defRPr/>
            </a:pPr>
            <a:r>
              <a:rPr lang="en-US" altLang="en-US" sz="1800" b="1" dirty="0">
                <a:ea typeface="Calibri" pitchFamily="34" charset="0"/>
              </a:rPr>
              <a:t>Criterion 7:</a:t>
            </a:r>
            <a:r>
              <a:rPr lang="en-US" altLang="en-US" sz="1800" dirty="0">
                <a:ea typeface="Calibri" pitchFamily="34" charset="0"/>
              </a:rPr>
              <a:t> General Resource development and maintenance</a:t>
            </a:r>
          </a:p>
          <a:p>
            <a:pPr>
              <a:lnSpc>
                <a:spcPct val="170000"/>
              </a:lnSpc>
              <a:defRPr/>
            </a:pPr>
            <a:r>
              <a:rPr lang="en-US" altLang="en-US" sz="1800" b="1" dirty="0">
                <a:ea typeface="Calibri" pitchFamily="34" charset="0"/>
              </a:rPr>
              <a:t>Criterion 9:</a:t>
            </a:r>
            <a:r>
              <a:rPr lang="en-US" altLang="en-US" sz="1800" dirty="0">
                <a:ea typeface="Calibri" pitchFamily="34" charset="0"/>
              </a:rPr>
              <a:t> Participation in an integrated legal services delivery system </a:t>
            </a:r>
          </a:p>
          <a:p>
            <a:pPr>
              <a:lnSpc>
                <a:spcPct val="170000"/>
              </a:lnSpc>
              <a:defRPr/>
            </a:pPr>
            <a:r>
              <a:rPr lang="en-US" sz="1800" dirty="0">
                <a:solidFill>
                  <a:srgbClr val="000000"/>
                </a:solidFill>
              </a:rPr>
              <a:t>Performance Area 4 includes 16 inquiries and 5 charts and is 27% weight</a:t>
            </a:r>
          </a:p>
        </p:txBody>
      </p:sp>
      <p:sp>
        <p:nvSpPr>
          <p:cNvPr id="51203"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spcBef>
                <a:spcPct val="20000"/>
              </a:spcBef>
              <a:buFont typeface="Arial" pitchFamily="34" charset="0"/>
              <a:buChar char="•"/>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solidFill>
                  <a:srgbClr val="0054A2"/>
                </a:solidFill>
                <a:latin typeface="B Helvetica Bold"/>
              </a:rPr>
              <a:t>Performance Area 4 – Overview</a:t>
            </a:r>
          </a:p>
        </p:txBody>
      </p:sp>
      <p:sp>
        <p:nvSpPr>
          <p:cNvPr id="2" name="Slide Number Placeholder 1">
            <a:extLst>
              <a:ext uri="{FF2B5EF4-FFF2-40B4-BE49-F238E27FC236}">
                <a16:creationId xmlns:a16="http://schemas.microsoft.com/office/drawing/2014/main" id="{BCD63591-8548-4068-A212-9C67902420E3}"/>
              </a:ext>
            </a:extLst>
          </p:cNvPr>
          <p:cNvSpPr>
            <a:spLocks noGrp="1"/>
          </p:cNvSpPr>
          <p:nvPr>
            <p:ph type="sldNum" sz="quarter" idx="12"/>
          </p:nvPr>
        </p:nvSpPr>
        <p:spPr/>
        <p:txBody>
          <a:bodyPr/>
          <a:lstStyle/>
          <a:p>
            <a:pPr>
              <a:defRPr/>
            </a:pPr>
            <a:fld id="{3F5D2A23-3414-46F6-9D4C-3D2B5DDE2C67}" type="slidenum">
              <a:rPr lang="en-US" smtClean="0"/>
              <a:pPr>
                <a:defRPr/>
              </a:pPr>
              <a:t>75</a:t>
            </a:fld>
            <a:endParaRPr lang="en-US" dirty="0"/>
          </a:p>
        </p:txBody>
      </p:sp>
    </p:spTree>
    <p:extLst>
      <p:ext uri="{BB962C8B-B14F-4D97-AF65-F5344CB8AC3E}">
        <p14:creationId xmlns:p14="http://schemas.microsoft.com/office/powerpoint/2010/main" val="16387261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5135562"/>
          </a:xfrm>
        </p:spPr>
        <p:txBody>
          <a:bodyPr>
            <a:noAutofit/>
          </a:bodyPr>
          <a:lstStyle/>
          <a:p>
            <a:pPr>
              <a:defRPr/>
            </a:pPr>
            <a:r>
              <a:rPr lang="en-US" altLang="en-US" sz="2000" b="1" dirty="0">
                <a:ea typeface="Calibri" pitchFamily="34" charset="0"/>
              </a:rPr>
              <a:t>Extent of collaboration between leadership and management to achieve the mission</a:t>
            </a:r>
          </a:p>
          <a:p>
            <a:pPr>
              <a:defRPr/>
            </a:pPr>
            <a:endParaRPr lang="en-US" altLang="en-US" sz="2000" dirty="0">
              <a:ea typeface="Calibri" pitchFamily="34" charset="0"/>
            </a:endParaRPr>
          </a:p>
          <a:p>
            <a:pPr>
              <a:defRPr/>
            </a:pPr>
            <a:r>
              <a:rPr lang="en-US" altLang="en-US" sz="2000" b="1" dirty="0">
                <a:ea typeface="Calibri" panose="020F0502020204030204" pitchFamily="34" charset="0"/>
              </a:rPr>
              <a:t>Processes for Management and Administrative functions</a:t>
            </a:r>
          </a:p>
          <a:p>
            <a:pPr lvl="1">
              <a:defRPr/>
            </a:pPr>
            <a:r>
              <a:rPr lang="en-US" altLang="en-US" sz="2000" dirty="0">
                <a:ea typeface="Calibri" pitchFamily="34" charset="0"/>
              </a:rPr>
              <a:t>Financial Management</a:t>
            </a:r>
          </a:p>
          <a:p>
            <a:pPr lvl="1">
              <a:defRPr/>
            </a:pPr>
            <a:r>
              <a:rPr lang="en-US" altLang="en-US" sz="2000" dirty="0">
                <a:ea typeface="Calibri" pitchFamily="34" charset="0"/>
              </a:rPr>
              <a:t>Human Resources</a:t>
            </a:r>
          </a:p>
          <a:p>
            <a:pPr lvl="1">
              <a:defRPr/>
            </a:pPr>
            <a:r>
              <a:rPr lang="en-US" altLang="en-US" sz="2000" dirty="0">
                <a:ea typeface="Calibri" pitchFamily="34" charset="0"/>
              </a:rPr>
              <a:t>Compliance</a:t>
            </a:r>
          </a:p>
          <a:p>
            <a:pPr lvl="1">
              <a:defRPr/>
            </a:pPr>
            <a:r>
              <a:rPr lang="en-US" altLang="en-US" sz="2000" dirty="0">
                <a:ea typeface="Calibri" pitchFamily="34" charset="0"/>
              </a:rPr>
              <a:t>Fundraising</a:t>
            </a:r>
          </a:p>
          <a:p>
            <a:pPr lvl="1">
              <a:defRPr/>
            </a:pPr>
            <a:r>
              <a:rPr lang="en-US" altLang="en-US" sz="2000" dirty="0">
                <a:ea typeface="Calibri" pitchFamily="34" charset="0"/>
              </a:rPr>
              <a:t>Technology</a:t>
            </a:r>
          </a:p>
          <a:p>
            <a:pPr lvl="1">
              <a:defRPr/>
            </a:pPr>
            <a:endParaRPr lang="en-US" altLang="en-US" sz="2000" dirty="0">
              <a:ea typeface="Calibri" pitchFamily="34" charset="0"/>
            </a:endParaRPr>
          </a:p>
          <a:p>
            <a:pPr>
              <a:defRPr/>
            </a:pPr>
            <a:r>
              <a:rPr lang="en-US" altLang="en-US" sz="2000" b="1" dirty="0">
                <a:ea typeface="Calibri" pitchFamily="34" charset="0"/>
              </a:rPr>
              <a:t>Documents reviewed</a:t>
            </a:r>
          </a:p>
          <a:p>
            <a:pPr lvl="1">
              <a:defRPr/>
            </a:pPr>
            <a:r>
              <a:rPr lang="en-US" altLang="en-US" sz="2000" dirty="0">
                <a:ea typeface="Calibri" pitchFamily="34" charset="0"/>
              </a:rPr>
              <a:t>Organizational chart, the 990, and resumes of key leaders, including the board chair, the ED, and members of the leadership team.</a:t>
            </a:r>
          </a:p>
          <a:p>
            <a:pPr lvl="1">
              <a:defRPr/>
            </a:pPr>
            <a:endParaRPr lang="en-US" altLang="en-US" sz="2000" b="1" dirty="0">
              <a:latin typeface="+mj-lt"/>
              <a:ea typeface="Calibri" pitchFamily="34" charset="0"/>
              <a:cs typeface="Calibri" pitchFamily="34" charset="0"/>
            </a:endParaRPr>
          </a:p>
        </p:txBody>
      </p:sp>
      <p:sp>
        <p:nvSpPr>
          <p:cNvPr id="51203" name="Title 1"/>
          <p:cNvSpPr txBox="1">
            <a:spLocks/>
          </p:cNvSpPr>
          <p:nvPr/>
        </p:nvSpPr>
        <p:spPr bwMode="auto">
          <a:xfrm>
            <a:off x="457200" y="274638"/>
            <a:ext cx="8229600" cy="1143000"/>
          </a:xfrm>
          <a:prstGeom prst="rect">
            <a:avLst/>
          </a:prstGeom>
          <a:noFill/>
          <a:ln>
            <a:noFill/>
          </a:ln>
          <a:extLst/>
        </p:spPr>
        <p:txBody>
          <a:bodyPr anchor="ctr"/>
          <a:lstStyle>
            <a:lvl1pPr defTabSz="912813" eaLnBrk="0" hangingPunct="0">
              <a:spcBef>
                <a:spcPct val="20000"/>
              </a:spcBef>
              <a:buFont typeface="Arial" pitchFamily="34" charset="0"/>
              <a:buChar char="•"/>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solidFill>
                  <a:srgbClr val="0054A2"/>
                </a:solidFill>
                <a:latin typeface="B Helvetica Bold"/>
              </a:rPr>
              <a:t>In Performance Area 4, LSC Examines… </a:t>
            </a:r>
          </a:p>
        </p:txBody>
      </p:sp>
      <p:sp>
        <p:nvSpPr>
          <p:cNvPr id="2" name="Slide Number Placeholder 1">
            <a:extLst>
              <a:ext uri="{FF2B5EF4-FFF2-40B4-BE49-F238E27FC236}">
                <a16:creationId xmlns:a16="http://schemas.microsoft.com/office/drawing/2014/main" id="{96224E6A-020D-4E94-B60B-EF3CE6E3B419}"/>
              </a:ext>
            </a:extLst>
          </p:cNvPr>
          <p:cNvSpPr>
            <a:spLocks noGrp="1"/>
          </p:cNvSpPr>
          <p:nvPr>
            <p:ph type="sldNum" sz="quarter" idx="12"/>
          </p:nvPr>
        </p:nvSpPr>
        <p:spPr/>
        <p:txBody>
          <a:bodyPr/>
          <a:lstStyle/>
          <a:p>
            <a:pPr>
              <a:defRPr/>
            </a:pPr>
            <a:fld id="{3F5D2A23-3414-46F6-9D4C-3D2B5DDE2C67}" type="slidenum">
              <a:rPr lang="en-US" smtClean="0"/>
              <a:pPr>
                <a:defRPr/>
              </a:pPr>
              <a:t>76</a:t>
            </a:fld>
            <a:endParaRPr lang="en-US" dirty="0"/>
          </a:p>
        </p:txBody>
      </p:sp>
    </p:spTree>
    <p:extLst>
      <p:ext uri="{BB962C8B-B14F-4D97-AF65-F5344CB8AC3E}">
        <p14:creationId xmlns:p14="http://schemas.microsoft.com/office/powerpoint/2010/main" val="24603074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85800" y="304800"/>
            <a:ext cx="7772400" cy="1143000"/>
          </a:xfrm>
        </p:spPr>
        <p:txBody>
          <a:bodyPr/>
          <a:lstStyle/>
          <a:p>
            <a:pPr eaLnBrk="1" hangingPunct="1">
              <a:defRPr/>
            </a:pPr>
            <a:r>
              <a:rPr lang="en-US" sz="3200" b="1" dirty="0"/>
              <a:t>Criterion 1: Board Governance</a:t>
            </a:r>
            <a:endParaRPr lang="en-US" sz="3200" b="1" dirty="0">
              <a:cs typeface="Calibri" pitchFamily="34" charset="0"/>
            </a:endParaRPr>
          </a:p>
        </p:txBody>
      </p:sp>
      <p:sp>
        <p:nvSpPr>
          <p:cNvPr id="54275" name="Content Placeholder 2"/>
          <p:cNvSpPr>
            <a:spLocks noGrp="1"/>
          </p:cNvSpPr>
          <p:nvPr>
            <p:ph idx="1"/>
          </p:nvPr>
        </p:nvSpPr>
        <p:spPr>
          <a:xfrm>
            <a:off x="990600" y="1727994"/>
            <a:ext cx="6781800" cy="4267200"/>
          </a:xfrm>
        </p:spPr>
        <p:txBody>
          <a:bodyPr/>
          <a:lstStyle/>
          <a:p>
            <a:pPr marL="449263" lvl="1" indent="-342900" defTabSz="912813">
              <a:buFont typeface="Arial" pitchFamily="34" charset="0"/>
              <a:buChar char="•"/>
            </a:pPr>
            <a:r>
              <a:rPr lang="en-US" altLang="en-US" dirty="0"/>
              <a:t>Governing Body and Structure</a:t>
            </a:r>
          </a:p>
          <a:p>
            <a:pPr marL="449263" lvl="1" indent="-342900" defTabSz="912813">
              <a:buFont typeface="Arial" pitchFamily="34" charset="0"/>
              <a:buChar char="•"/>
            </a:pPr>
            <a:r>
              <a:rPr lang="en-US" altLang="en-US" dirty="0"/>
              <a:t>Five major areas covered:</a:t>
            </a:r>
          </a:p>
          <a:p>
            <a:pPr marL="849313" lvl="2" indent="-342900" defTabSz="912813"/>
            <a:r>
              <a:rPr lang="en-US" altLang="en-US" dirty="0"/>
              <a:t>Composition</a:t>
            </a:r>
          </a:p>
          <a:p>
            <a:pPr marL="849313" lvl="2" indent="-342900" defTabSz="912813"/>
            <a:r>
              <a:rPr lang="en-US" altLang="en-US" dirty="0"/>
              <a:t>Training</a:t>
            </a:r>
          </a:p>
          <a:p>
            <a:pPr marL="849313" lvl="2" indent="-342900" defTabSz="912813"/>
            <a:r>
              <a:rPr lang="en-US" altLang="en-US" dirty="0"/>
              <a:t>Oversight and Leadership</a:t>
            </a:r>
          </a:p>
          <a:p>
            <a:pPr marL="849313" lvl="2" indent="-342900" defTabSz="912813"/>
            <a:r>
              <a:rPr lang="en-US" altLang="en-US" dirty="0"/>
              <a:t>Evaluation of the Executive Director</a:t>
            </a:r>
          </a:p>
          <a:p>
            <a:pPr marL="849313" lvl="2" indent="-342900" defTabSz="912813"/>
            <a:r>
              <a:rPr lang="en-US" altLang="en-US" dirty="0"/>
              <a:t>Overlapping Boards &amp; Conflicts of Interest</a:t>
            </a:r>
          </a:p>
          <a:p>
            <a:pPr marL="449263" lvl="1" indent="-342900" defTabSz="912813">
              <a:buFont typeface="Arial" pitchFamily="34" charset="0"/>
              <a:buChar char="•"/>
            </a:pPr>
            <a:endParaRPr lang="en-US" altLang="en-US" dirty="0"/>
          </a:p>
          <a:p>
            <a:pPr marL="106363" lvl="1" indent="0" defTabSz="912813">
              <a:buNone/>
            </a:pPr>
            <a:endParaRPr lang="en-US" altLang="en-US" dirty="0"/>
          </a:p>
          <a:p>
            <a:pPr marL="449263" lvl="1" indent="-342900" defTabSz="912813">
              <a:buFont typeface="Arial" pitchFamily="34" charset="0"/>
              <a:buChar char="•"/>
            </a:pPr>
            <a:endParaRPr lang="en-US" altLang="en-US" dirty="0"/>
          </a:p>
        </p:txBody>
      </p:sp>
      <p:sp>
        <p:nvSpPr>
          <p:cNvPr id="2" name="Slide Number Placeholder 1">
            <a:extLst>
              <a:ext uri="{FF2B5EF4-FFF2-40B4-BE49-F238E27FC236}">
                <a16:creationId xmlns:a16="http://schemas.microsoft.com/office/drawing/2014/main" id="{39484F00-BA65-4D36-A6A3-E1F4475A6F1A}"/>
              </a:ext>
            </a:extLst>
          </p:cNvPr>
          <p:cNvSpPr>
            <a:spLocks noGrp="1"/>
          </p:cNvSpPr>
          <p:nvPr>
            <p:ph type="sldNum" sz="quarter" idx="12"/>
          </p:nvPr>
        </p:nvSpPr>
        <p:spPr/>
        <p:txBody>
          <a:bodyPr/>
          <a:lstStyle/>
          <a:p>
            <a:pPr>
              <a:defRPr/>
            </a:pPr>
            <a:fld id="{3F5D2A23-3414-46F6-9D4C-3D2B5DDE2C67}" type="slidenum">
              <a:rPr lang="en-US" smtClean="0"/>
              <a:pPr>
                <a:defRPr/>
              </a:pPr>
              <a:t>77</a:t>
            </a:fld>
            <a:endParaRPr lang="en-US" dirty="0"/>
          </a:p>
        </p:txBody>
      </p:sp>
    </p:spTree>
    <p:extLst>
      <p:ext uri="{BB962C8B-B14F-4D97-AF65-F5344CB8AC3E}">
        <p14:creationId xmlns:p14="http://schemas.microsoft.com/office/powerpoint/2010/main" val="10117922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defRPr/>
            </a:pPr>
            <a:r>
              <a:rPr lang="en-US" altLang="en-US" sz="3200" b="1" dirty="0">
                <a:cs typeface="Arial" pitchFamily="34" charset="0"/>
              </a:rPr>
              <a:t>Governing Body Structure</a:t>
            </a:r>
            <a:endParaRPr lang="en-US" sz="3200" b="1" dirty="0">
              <a:cs typeface="Calibri" pitchFamily="34" charset="0"/>
            </a:endParaRPr>
          </a:p>
        </p:txBody>
      </p:sp>
      <p:sp>
        <p:nvSpPr>
          <p:cNvPr id="54275" name="Content Placeholder 2"/>
          <p:cNvSpPr>
            <a:spLocks noGrp="1"/>
          </p:cNvSpPr>
          <p:nvPr>
            <p:ph idx="1"/>
          </p:nvPr>
        </p:nvSpPr>
        <p:spPr>
          <a:xfrm>
            <a:off x="990600" y="1219200"/>
            <a:ext cx="6781800" cy="4775994"/>
          </a:xfrm>
        </p:spPr>
        <p:txBody>
          <a:bodyPr/>
          <a:lstStyle/>
          <a:p>
            <a:pPr defTabSz="912813">
              <a:defRPr/>
            </a:pPr>
            <a:r>
              <a:rPr lang="en-US" sz="2000" dirty="0"/>
              <a:t>LSC Grants will calculate whether the applicant is in compliance with 45 C.F.R. §1607.3 </a:t>
            </a:r>
          </a:p>
          <a:p>
            <a:pPr marL="0" indent="0" defTabSz="912813">
              <a:buNone/>
              <a:defRPr/>
            </a:pPr>
            <a:endParaRPr lang="en-US" sz="2000" dirty="0"/>
          </a:p>
          <a:p>
            <a:pPr defTabSz="912813">
              <a:defRPr/>
            </a:pPr>
            <a:r>
              <a:rPr lang="en-US" sz="2000" dirty="0"/>
              <a:t>45 C.F.R. §</a:t>
            </a:r>
            <a:r>
              <a:rPr lang="en-US" sz="2000" b="1" dirty="0"/>
              <a:t> </a:t>
            </a:r>
            <a:r>
              <a:rPr lang="en-US" sz="2000" dirty="0"/>
              <a:t>1607.3 requirements: </a:t>
            </a:r>
          </a:p>
          <a:p>
            <a:pPr lvl="1" defTabSz="912813">
              <a:defRPr/>
            </a:pPr>
            <a:r>
              <a:rPr lang="en-US" sz="1600" dirty="0"/>
              <a:t>At least one third of the governing body be eligible clients</a:t>
            </a:r>
          </a:p>
          <a:p>
            <a:pPr lvl="1" defTabSz="912813">
              <a:defRPr/>
            </a:pPr>
            <a:r>
              <a:rPr lang="en-US" sz="1600" dirty="0"/>
              <a:t>At least sixty percent of the governing body be attorneys</a:t>
            </a:r>
          </a:p>
          <a:p>
            <a:pPr lvl="1" defTabSz="912813">
              <a:defRPr/>
            </a:pPr>
            <a:r>
              <a:rPr lang="en-US" sz="1600" dirty="0"/>
              <a:t>The majority of governing body members (&gt;50% ) be “McCollum” attorneys</a:t>
            </a:r>
            <a:endParaRPr lang="en-US" sz="1200" dirty="0"/>
          </a:p>
          <a:p>
            <a:pPr lvl="1" defTabSz="912813">
              <a:defRPr/>
            </a:pPr>
            <a:endParaRPr lang="en-US" sz="1600" dirty="0"/>
          </a:p>
          <a:p>
            <a:pPr defTabSz="912813">
              <a:defRPr/>
            </a:pPr>
            <a:r>
              <a:rPr lang="en-US" sz="2000" dirty="0"/>
              <a:t>Calculation is based on filled board positions, not bylaws</a:t>
            </a:r>
          </a:p>
          <a:p>
            <a:pPr defTabSz="912813">
              <a:defRPr/>
            </a:pPr>
            <a:endParaRPr lang="en-US" sz="2000" dirty="0"/>
          </a:p>
          <a:p>
            <a:pPr defTabSz="912813">
              <a:defRPr/>
            </a:pPr>
            <a:r>
              <a:rPr lang="en-US" sz="2000" dirty="0"/>
              <a:t>Non-compliant grantees </a:t>
            </a:r>
          </a:p>
          <a:p>
            <a:pPr lvl="1" defTabSz="912813">
              <a:defRPr/>
            </a:pPr>
            <a:r>
              <a:rPr lang="en-US" sz="1600" dirty="0"/>
              <a:t>Submit written plan for coming into compliance</a:t>
            </a:r>
          </a:p>
          <a:p>
            <a:pPr lvl="1" defTabSz="912813">
              <a:defRPr/>
            </a:pPr>
            <a:r>
              <a:rPr lang="en-US" sz="1600" dirty="0"/>
              <a:t>Letter from VP of Grants Management to the board chair and executive director</a:t>
            </a:r>
          </a:p>
          <a:p>
            <a:pPr marL="449263" lvl="1" indent="-342900" defTabSz="912813">
              <a:buFont typeface="Arial" pitchFamily="34" charset="0"/>
              <a:buChar char="•"/>
            </a:pPr>
            <a:endParaRPr lang="en-US" altLang="en-US" dirty="0"/>
          </a:p>
        </p:txBody>
      </p:sp>
      <p:sp>
        <p:nvSpPr>
          <p:cNvPr id="2" name="Slide Number Placeholder 1">
            <a:extLst>
              <a:ext uri="{FF2B5EF4-FFF2-40B4-BE49-F238E27FC236}">
                <a16:creationId xmlns:a16="http://schemas.microsoft.com/office/drawing/2014/main" id="{0D6A0451-5934-4E28-878A-A71509965973}"/>
              </a:ext>
            </a:extLst>
          </p:cNvPr>
          <p:cNvSpPr>
            <a:spLocks noGrp="1"/>
          </p:cNvSpPr>
          <p:nvPr>
            <p:ph type="sldNum" sz="quarter" idx="12"/>
          </p:nvPr>
        </p:nvSpPr>
        <p:spPr/>
        <p:txBody>
          <a:bodyPr/>
          <a:lstStyle/>
          <a:p>
            <a:pPr>
              <a:defRPr/>
            </a:pPr>
            <a:fld id="{3F5D2A23-3414-46F6-9D4C-3D2B5DDE2C67}" type="slidenum">
              <a:rPr lang="en-US" smtClean="0"/>
              <a:pPr>
                <a:defRPr/>
              </a:pPr>
              <a:t>78</a:t>
            </a:fld>
            <a:endParaRPr lang="en-US" dirty="0"/>
          </a:p>
        </p:txBody>
      </p:sp>
    </p:spTree>
    <p:extLst>
      <p:ext uri="{BB962C8B-B14F-4D97-AF65-F5344CB8AC3E}">
        <p14:creationId xmlns:p14="http://schemas.microsoft.com/office/powerpoint/2010/main" val="1628297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defTabSz="912813" eaLnBrk="1" hangingPunct="1"/>
            <a:r>
              <a:rPr lang="en-US" altLang="en-US" sz="3200" dirty="0">
                <a:solidFill>
                  <a:srgbClr val="0054A2"/>
                </a:solidFill>
              </a:rPr>
              <a:t>LSC Grant Award Process</a:t>
            </a:r>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defRPr/>
            </a:pPr>
            <a:r>
              <a:rPr lang="en-US" dirty="0"/>
              <a:t>Encourage the effective and economical delivery of high quality legal services to eligible clients; </a:t>
            </a:r>
          </a:p>
          <a:p>
            <a:pPr eaLnBrk="1" fontAlgn="auto" hangingPunct="1">
              <a:spcAft>
                <a:spcPts val="0"/>
              </a:spcAft>
              <a:buFont typeface="Arial" pitchFamily="34" charset="0"/>
              <a:buNone/>
              <a:defRPr/>
            </a:pPr>
            <a:endParaRPr lang="en-US" dirty="0"/>
          </a:p>
          <a:p>
            <a:pPr eaLnBrk="1" fontAlgn="auto" hangingPunct="1">
              <a:spcAft>
                <a:spcPts val="0"/>
              </a:spcAft>
              <a:defRPr/>
            </a:pPr>
            <a:r>
              <a:rPr lang="en-US" dirty="0"/>
              <a:t>Provide opportunities for qualified attorneys and entities to compete for grants to deliver legal services to eligible </a:t>
            </a:r>
            <a:r>
              <a:rPr lang="en-US" sz="3800" dirty="0"/>
              <a:t>clients</a:t>
            </a:r>
            <a:r>
              <a:rPr lang="en-US" dirty="0"/>
              <a:t>; </a:t>
            </a:r>
          </a:p>
          <a:p>
            <a:pPr eaLnBrk="1" fontAlgn="auto" hangingPunct="1">
              <a:spcAft>
                <a:spcPts val="0"/>
              </a:spcAft>
              <a:buFont typeface="Arial" pitchFamily="34" charset="0"/>
              <a:buNone/>
              <a:defRPr/>
            </a:pPr>
            <a:endParaRPr lang="en-US" dirty="0"/>
          </a:p>
          <a:p>
            <a:pPr eaLnBrk="1" fontAlgn="auto" hangingPunct="1">
              <a:spcAft>
                <a:spcPts val="0"/>
              </a:spcAft>
              <a:defRPr/>
            </a:pPr>
            <a:r>
              <a:rPr lang="en-US" dirty="0"/>
              <a:t>Encourage ongoing improvement of performance by recipients in providing legal services to eligible clients; </a:t>
            </a:r>
          </a:p>
          <a:p>
            <a:pPr eaLnBrk="1" fontAlgn="auto" hangingPunct="1">
              <a:spcAft>
                <a:spcPts val="0"/>
              </a:spcAft>
              <a:buFont typeface="Arial" pitchFamily="34" charset="0"/>
              <a:buNone/>
              <a:defRPr/>
            </a:pPr>
            <a:endParaRPr lang="en-US" dirty="0"/>
          </a:p>
          <a:p>
            <a:pPr eaLnBrk="1" fontAlgn="auto" hangingPunct="1">
              <a:spcAft>
                <a:spcPts val="0"/>
              </a:spcAft>
              <a:defRPr/>
            </a:pPr>
            <a:r>
              <a:rPr lang="en-US" dirty="0"/>
              <a:t>Preserve local control over resource allocation and program priorities; and </a:t>
            </a:r>
          </a:p>
          <a:p>
            <a:pPr eaLnBrk="1" fontAlgn="auto" hangingPunct="1">
              <a:spcAft>
                <a:spcPts val="0"/>
              </a:spcAft>
              <a:buFont typeface="Arial" pitchFamily="34" charset="0"/>
              <a:buNone/>
              <a:defRPr/>
            </a:pPr>
            <a:endParaRPr lang="en-US" dirty="0"/>
          </a:p>
          <a:p>
            <a:pPr eaLnBrk="1" fontAlgn="auto" hangingPunct="1">
              <a:spcAft>
                <a:spcPts val="0"/>
              </a:spcAft>
              <a:defRPr/>
            </a:pPr>
            <a:r>
              <a:rPr lang="en-US" dirty="0"/>
              <a:t>Minimize disruptions in the delivery of legal services to eligible clients within a service area during a transition to a new provider.</a:t>
            </a:r>
          </a:p>
          <a:p>
            <a:pPr eaLnBrk="1" fontAlgn="auto" hangingPunct="1">
              <a:spcAft>
                <a:spcPts val="0"/>
              </a:spcAft>
              <a:defRPr/>
            </a:pPr>
            <a:endParaRPr lang="en-US" dirty="0"/>
          </a:p>
          <a:p>
            <a:pPr eaLnBrk="1" fontAlgn="auto" hangingPunct="1">
              <a:spcAft>
                <a:spcPts val="0"/>
              </a:spcAft>
              <a:buFont typeface="Arial" pitchFamily="34" charset="0"/>
              <a:buNone/>
              <a:defRPr/>
            </a:pPr>
            <a:r>
              <a:rPr lang="en-US" b="1" dirty="0"/>
              <a:t>See 45 C.F.R. § 1634</a:t>
            </a:r>
          </a:p>
          <a:p>
            <a:pPr eaLnBrk="1" fontAlgn="auto" hangingPunct="1">
              <a:spcAft>
                <a:spcPts val="0"/>
              </a:spcAft>
              <a:buFont typeface="Arial" pitchFamily="34" charset="0"/>
              <a:buNone/>
              <a:defRPr/>
            </a:pP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274638"/>
            <a:ext cx="9145588" cy="1143000"/>
          </a:xfrm>
        </p:spPr>
        <p:txBody>
          <a:bodyPr/>
          <a:lstStyle/>
          <a:p>
            <a:pPr eaLnBrk="1" hangingPunct="1">
              <a:defRPr/>
            </a:pPr>
            <a:r>
              <a:rPr lang="en-US" sz="3200" b="1" dirty="0"/>
              <a:t>Board Data</a:t>
            </a:r>
            <a:endParaRPr lang="en-US" sz="3200" b="1" dirty="0">
              <a:cs typeface="Calibri" pitchFamily="34" charset="0"/>
            </a:endParaRPr>
          </a:p>
        </p:txBody>
      </p:sp>
      <p:sp>
        <p:nvSpPr>
          <p:cNvPr id="54275" name="Content Placeholder 2"/>
          <p:cNvSpPr>
            <a:spLocks noGrp="1"/>
          </p:cNvSpPr>
          <p:nvPr>
            <p:ph idx="1"/>
          </p:nvPr>
        </p:nvSpPr>
        <p:spPr>
          <a:xfrm>
            <a:off x="457200" y="1727994"/>
            <a:ext cx="8229600" cy="4267200"/>
          </a:xfrm>
        </p:spPr>
        <p:txBody>
          <a:bodyPr/>
          <a:lstStyle/>
          <a:p>
            <a:pPr marL="106363" lvl="1" indent="0" defTabSz="912813">
              <a:buNone/>
            </a:pPr>
            <a:endParaRPr lang="en-US" altLang="en-US" dirty="0"/>
          </a:p>
          <a:p>
            <a:pPr marL="449263" lvl="1" indent="-342900" defTabSz="912813">
              <a:buFont typeface="Arial" pitchFamily="34" charset="0"/>
              <a:buChar char="•"/>
            </a:pPr>
            <a:endParaRPr lang="en-US" altLang="en-US" dirty="0"/>
          </a:p>
        </p:txBody>
      </p:sp>
      <p:graphicFrame>
        <p:nvGraphicFramePr>
          <p:cNvPr id="2" name="Table 1"/>
          <p:cNvGraphicFramePr>
            <a:graphicFrameLocks noGrp="1"/>
          </p:cNvGraphicFramePr>
          <p:nvPr>
            <p:extLst/>
          </p:nvPr>
        </p:nvGraphicFramePr>
        <p:xfrm>
          <a:off x="457200" y="1142998"/>
          <a:ext cx="8067750" cy="4648204"/>
        </p:xfrm>
        <a:graphic>
          <a:graphicData uri="http://schemas.openxmlformats.org/drawingml/2006/table">
            <a:tbl>
              <a:tblPr firstRow="1" firstCol="1" bandRow="1">
                <a:solidFill>
                  <a:schemeClr val="tx2"/>
                </a:solidFill>
                <a:tableStyleId>{5C22544A-7EE6-4342-B048-85BDC9FD1C3A}</a:tableStyleId>
              </a:tblPr>
              <a:tblGrid>
                <a:gridCol w="240348">
                  <a:extLst>
                    <a:ext uri="{9D8B030D-6E8A-4147-A177-3AD203B41FA5}">
                      <a16:colId xmlns:a16="http://schemas.microsoft.com/office/drawing/2014/main" val="468377982"/>
                    </a:ext>
                  </a:extLst>
                </a:gridCol>
                <a:gridCol w="7038473">
                  <a:extLst>
                    <a:ext uri="{9D8B030D-6E8A-4147-A177-3AD203B41FA5}">
                      <a16:colId xmlns:a16="http://schemas.microsoft.com/office/drawing/2014/main" val="2747620126"/>
                    </a:ext>
                  </a:extLst>
                </a:gridCol>
                <a:gridCol w="788929">
                  <a:extLst>
                    <a:ext uri="{9D8B030D-6E8A-4147-A177-3AD203B41FA5}">
                      <a16:colId xmlns:a16="http://schemas.microsoft.com/office/drawing/2014/main" val="2394730420"/>
                    </a:ext>
                  </a:extLst>
                </a:gridCol>
              </a:tblGrid>
              <a:tr h="323381">
                <a:tc>
                  <a:txBody>
                    <a:bodyPr/>
                    <a:lstStyle/>
                    <a:p>
                      <a:pPr marL="0" marR="0">
                        <a:lnSpc>
                          <a:spcPct val="115000"/>
                        </a:lnSpc>
                        <a:spcBef>
                          <a:spcPts val="0"/>
                        </a:spcBef>
                        <a:spcAft>
                          <a:spcPts val="0"/>
                        </a:spcAft>
                      </a:pPr>
                      <a:r>
                        <a:rPr lang="en-US" sz="1500" b="0" dirty="0">
                          <a:solidFill>
                            <a:schemeClr val="tx1"/>
                          </a:solidFill>
                          <a:effectLst/>
                        </a:rPr>
                        <a:t>1</a:t>
                      </a:r>
                      <a:endParaRPr lang="en-U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nSpc>
                          <a:spcPct val="115000"/>
                        </a:lnSpc>
                        <a:spcBef>
                          <a:spcPts val="0"/>
                        </a:spcBef>
                        <a:spcAft>
                          <a:spcPts val="0"/>
                        </a:spcAft>
                      </a:pPr>
                      <a:r>
                        <a:rPr lang="en-US" sz="1500" b="0" dirty="0">
                          <a:solidFill>
                            <a:schemeClr val="tx1"/>
                          </a:solidFill>
                          <a:effectLst/>
                        </a:rPr>
                        <a:t>Enter the number of meetings of the full board in the last two calendar years</a:t>
                      </a:r>
                      <a:endParaRPr lang="en-U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nSpc>
                          <a:spcPct val="115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852436484"/>
                  </a:ext>
                </a:extLst>
              </a:tr>
              <a:tr h="666907">
                <a:tc>
                  <a:txBody>
                    <a:bodyPr/>
                    <a:lstStyle/>
                    <a:p>
                      <a:pPr marL="0" marR="0">
                        <a:lnSpc>
                          <a:spcPct val="115000"/>
                        </a:lnSpc>
                        <a:spcBef>
                          <a:spcPts val="0"/>
                        </a:spcBef>
                        <a:spcAft>
                          <a:spcPts val="0"/>
                        </a:spcAft>
                      </a:pPr>
                      <a:r>
                        <a:rPr lang="en-US" sz="1500" dirty="0">
                          <a:solidFill>
                            <a:schemeClr val="tx1"/>
                          </a:solidFill>
                          <a:effectLst/>
                        </a:rPr>
                        <a:t>2</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nSpc>
                          <a:spcPct val="115000"/>
                        </a:lnSpc>
                        <a:spcBef>
                          <a:spcPts val="0"/>
                        </a:spcBef>
                        <a:spcAft>
                          <a:spcPts val="0"/>
                        </a:spcAft>
                      </a:pPr>
                      <a:r>
                        <a:rPr lang="en-US" sz="1500" dirty="0">
                          <a:solidFill>
                            <a:schemeClr val="tx1"/>
                          </a:solidFill>
                          <a:effectLst/>
                        </a:rPr>
                        <a:t>Enter the number of meetings in the last two calendar years in which there was </a:t>
                      </a:r>
                      <a:r>
                        <a:rPr lang="en-US" sz="1500" u="sng" dirty="0">
                          <a:solidFill>
                            <a:schemeClr val="tx1"/>
                          </a:solidFill>
                          <a:effectLst/>
                        </a:rPr>
                        <a:t>not</a:t>
                      </a:r>
                      <a:r>
                        <a:rPr lang="en-US" sz="1500" dirty="0">
                          <a:solidFill>
                            <a:schemeClr val="tx1"/>
                          </a:solidFill>
                          <a:effectLst/>
                        </a:rPr>
                        <a:t> a quorum of board members</a:t>
                      </a:r>
                      <a:r>
                        <a:rPr lang="en-US" sz="1500" dirty="0">
                          <a:solidFill>
                            <a:schemeClr val="tx1"/>
                          </a:solidFill>
                          <a:effectLst/>
                          <a:latin typeface="Calibri" panose="020F0502020204030204" pitchFamily="34" charset="0"/>
                          <a:cs typeface="Times New Roman" panose="02020603050405020304" pitchFamily="18" charset="0"/>
                        </a:rPr>
                        <a:t>.</a:t>
                      </a:r>
                      <a:endParaRPr lang="en-US" sz="15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nSpc>
                          <a:spcPct val="115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910161066"/>
                  </a:ext>
                </a:extLst>
              </a:tr>
              <a:tr h="666907">
                <a:tc>
                  <a:txBody>
                    <a:bodyPr/>
                    <a:lstStyle/>
                    <a:p>
                      <a:pPr marL="0" marR="0">
                        <a:lnSpc>
                          <a:spcPct val="115000"/>
                        </a:lnSpc>
                        <a:spcBef>
                          <a:spcPts val="0"/>
                        </a:spcBef>
                        <a:spcAft>
                          <a:spcPts val="0"/>
                        </a:spcAft>
                      </a:pPr>
                      <a:r>
                        <a:rPr lang="en-US" sz="1500" dirty="0">
                          <a:solidFill>
                            <a:schemeClr val="tx1"/>
                          </a:solidFill>
                          <a:effectLst/>
                        </a:rPr>
                        <a:t>3</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nSpc>
                          <a:spcPct val="115000"/>
                        </a:lnSpc>
                        <a:spcBef>
                          <a:spcPts val="0"/>
                        </a:spcBef>
                        <a:spcAft>
                          <a:spcPts val="0"/>
                        </a:spcAft>
                      </a:pPr>
                      <a:r>
                        <a:rPr lang="en-US" sz="1500" dirty="0">
                          <a:solidFill>
                            <a:schemeClr val="tx1"/>
                          </a:solidFill>
                          <a:effectLst/>
                        </a:rPr>
                        <a:t>Does the board have a written policy or practice that deals with conflicts of interest or potential conflicts of interest?  (Yes or No)</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nSpc>
                          <a:spcPct val="115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766595640"/>
                  </a:ext>
                </a:extLst>
              </a:tr>
              <a:tr h="666907">
                <a:tc>
                  <a:txBody>
                    <a:bodyPr/>
                    <a:lstStyle/>
                    <a:p>
                      <a:pPr marL="0" marR="0">
                        <a:lnSpc>
                          <a:spcPct val="115000"/>
                        </a:lnSpc>
                        <a:spcBef>
                          <a:spcPts val="0"/>
                        </a:spcBef>
                        <a:spcAft>
                          <a:spcPts val="0"/>
                        </a:spcAft>
                      </a:pPr>
                      <a:r>
                        <a:rPr lang="en-US" sz="1500" dirty="0">
                          <a:solidFill>
                            <a:schemeClr val="tx1"/>
                          </a:solidFill>
                          <a:effectLst/>
                        </a:rPr>
                        <a:t>4</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nSpc>
                          <a:spcPct val="115000"/>
                        </a:lnSpc>
                        <a:spcBef>
                          <a:spcPts val="0"/>
                        </a:spcBef>
                        <a:spcAft>
                          <a:spcPts val="0"/>
                        </a:spcAft>
                      </a:pPr>
                      <a:r>
                        <a:rPr lang="en-US" sz="1500" dirty="0">
                          <a:solidFill>
                            <a:schemeClr val="tx1"/>
                          </a:solidFill>
                          <a:effectLst/>
                        </a:rPr>
                        <a:t>Is there a limitation on the number of terms board members can serve on the board? (Yes or No)</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nSpc>
                          <a:spcPct val="115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74835839"/>
                  </a:ext>
                </a:extLst>
              </a:tr>
              <a:tr h="323381">
                <a:tc>
                  <a:txBody>
                    <a:bodyPr/>
                    <a:lstStyle/>
                    <a:p>
                      <a:pPr marL="0" marR="0">
                        <a:lnSpc>
                          <a:spcPct val="115000"/>
                        </a:lnSpc>
                        <a:spcBef>
                          <a:spcPts val="0"/>
                        </a:spcBef>
                        <a:spcAft>
                          <a:spcPts val="0"/>
                        </a:spcAft>
                      </a:pPr>
                      <a:r>
                        <a:rPr lang="en-US" sz="1500" dirty="0">
                          <a:solidFill>
                            <a:schemeClr val="tx1"/>
                          </a:solidFill>
                          <a:effectLst/>
                        </a:rPr>
                        <a:t>5</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nSpc>
                          <a:spcPct val="115000"/>
                        </a:lnSpc>
                        <a:spcBef>
                          <a:spcPts val="0"/>
                        </a:spcBef>
                        <a:spcAft>
                          <a:spcPts val="0"/>
                        </a:spcAft>
                      </a:pPr>
                      <a:r>
                        <a:rPr lang="en-US" sz="1500" dirty="0">
                          <a:solidFill>
                            <a:schemeClr val="tx1"/>
                          </a:solidFill>
                          <a:effectLst/>
                        </a:rPr>
                        <a:t>Are board members given an orientation on board responsibilities? (Yes or No)</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nSpc>
                          <a:spcPct val="115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756382548"/>
                  </a:ext>
                </a:extLst>
              </a:tr>
              <a:tr h="666907">
                <a:tc>
                  <a:txBody>
                    <a:bodyPr/>
                    <a:lstStyle/>
                    <a:p>
                      <a:pPr marL="0" marR="0">
                        <a:lnSpc>
                          <a:spcPct val="115000"/>
                        </a:lnSpc>
                        <a:spcBef>
                          <a:spcPts val="0"/>
                        </a:spcBef>
                        <a:spcAft>
                          <a:spcPts val="0"/>
                        </a:spcAft>
                      </a:pPr>
                      <a:r>
                        <a:rPr lang="en-US" sz="1500" dirty="0">
                          <a:solidFill>
                            <a:schemeClr val="tx1"/>
                          </a:solidFill>
                          <a:effectLst/>
                        </a:rPr>
                        <a:t>6</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nSpc>
                          <a:spcPct val="115000"/>
                        </a:lnSpc>
                        <a:spcBef>
                          <a:spcPts val="0"/>
                        </a:spcBef>
                        <a:spcAft>
                          <a:spcPts val="0"/>
                        </a:spcAft>
                      </a:pPr>
                      <a:r>
                        <a:rPr lang="en-US" sz="1500" dirty="0">
                          <a:solidFill>
                            <a:schemeClr val="tx1"/>
                          </a:solidFill>
                          <a:effectLst/>
                        </a:rPr>
                        <a:t>Have board members received copies of </a:t>
                      </a:r>
                      <a:r>
                        <a:rPr lang="en-US" sz="1500" u="sng" dirty="0">
                          <a:solidFill>
                            <a:schemeClr val="tx1"/>
                          </a:solidFill>
                          <a:effectLst/>
                        </a:rPr>
                        <a:t>or have electronic access to </a:t>
                      </a:r>
                      <a:r>
                        <a:rPr lang="en-US" sz="1500" dirty="0">
                          <a:solidFill>
                            <a:schemeClr val="tx1"/>
                          </a:solidFill>
                          <a:effectLst/>
                        </a:rPr>
                        <a:t>the 2007 LSC Performance Criteria? (Yes or No)</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nSpc>
                          <a:spcPct val="115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453477447"/>
                  </a:ext>
                </a:extLst>
              </a:tr>
              <a:tr h="666907">
                <a:tc>
                  <a:txBody>
                    <a:bodyPr/>
                    <a:lstStyle/>
                    <a:p>
                      <a:pPr marL="0" marR="0">
                        <a:lnSpc>
                          <a:spcPct val="115000"/>
                        </a:lnSpc>
                        <a:spcBef>
                          <a:spcPts val="0"/>
                        </a:spcBef>
                        <a:spcAft>
                          <a:spcPts val="0"/>
                        </a:spcAft>
                      </a:pPr>
                      <a:r>
                        <a:rPr lang="en-US" sz="1500" dirty="0">
                          <a:solidFill>
                            <a:schemeClr val="tx1"/>
                          </a:solidFill>
                          <a:effectLst/>
                        </a:rPr>
                        <a:t>7</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nSpc>
                          <a:spcPct val="115000"/>
                        </a:lnSpc>
                        <a:spcBef>
                          <a:spcPts val="0"/>
                        </a:spcBef>
                        <a:spcAft>
                          <a:spcPts val="0"/>
                        </a:spcAft>
                      </a:pPr>
                      <a:r>
                        <a:rPr lang="en-US" sz="1500" dirty="0">
                          <a:solidFill>
                            <a:schemeClr val="tx1"/>
                          </a:solidFill>
                          <a:effectLst/>
                        </a:rPr>
                        <a:t>Have board members received copies of </a:t>
                      </a:r>
                      <a:r>
                        <a:rPr lang="en-US" sz="1500" u="sng" dirty="0">
                          <a:solidFill>
                            <a:schemeClr val="tx1"/>
                          </a:solidFill>
                          <a:effectLst/>
                        </a:rPr>
                        <a:t>or have electronic access to </a:t>
                      </a:r>
                      <a:r>
                        <a:rPr lang="en-US" sz="1500" dirty="0">
                          <a:solidFill>
                            <a:schemeClr val="tx1"/>
                          </a:solidFill>
                          <a:effectLst/>
                        </a:rPr>
                        <a:t>the LSC Act and Regulations? (Yes or No)</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nSpc>
                          <a:spcPct val="115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890083817"/>
                  </a:ext>
                </a:extLst>
              </a:tr>
              <a:tr h="666907">
                <a:tc>
                  <a:txBody>
                    <a:bodyPr/>
                    <a:lstStyle/>
                    <a:p>
                      <a:pPr marL="0" marR="0">
                        <a:lnSpc>
                          <a:spcPct val="115000"/>
                        </a:lnSpc>
                        <a:spcBef>
                          <a:spcPts val="0"/>
                        </a:spcBef>
                        <a:spcAft>
                          <a:spcPts val="0"/>
                        </a:spcAft>
                      </a:pPr>
                      <a:r>
                        <a:rPr lang="en-US" sz="1500" dirty="0">
                          <a:solidFill>
                            <a:schemeClr val="tx1"/>
                          </a:solidFill>
                          <a:effectLst/>
                        </a:rPr>
                        <a:t>8</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nSpc>
                          <a:spcPct val="115000"/>
                        </a:lnSpc>
                        <a:spcBef>
                          <a:spcPts val="0"/>
                        </a:spcBef>
                        <a:spcAft>
                          <a:spcPts val="0"/>
                        </a:spcAft>
                      </a:pPr>
                      <a:r>
                        <a:rPr lang="en-US" sz="1500" dirty="0">
                          <a:solidFill>
                            <a:schemeClr val="tx1"/>
                          </a:solidFill>
                          <a:effectLst/>
                        </a:rPr>
                        <a:t>Does the board have at least one member with expertise in accounting or auditing? (Yes or No)</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nSpc>
                          <a:spcPct val="115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93305283"/>
                  </a:ext>
                </a:extLst>
              </a:tr>
            </a:tbl>
          </a:graphicData>
        </a:graphic>
      </p:graphicFrame>
      <p:sp>
        <p:nvSpPr>
          <p:cNvPr id="3" name="Slide Number Placeholder 2">
            <a:extLst>
              <a:ext uri="{FF2B5EF4-FFF2-40B4-BE49-F238E27FC236}">
                <a16:creationId xmlns:a16="http://schemas.microsoft.com/office/drawing/2014/main" id="{9F25E7F0-6038-4FF5-B7C3-68C1581CD597}"/>
              </a:ext>
            </a:extLst>
          </p:cNvPr>
          <p:cNvSpPr>
            <a:spLocks noGrp="1"/>
          </p:cNvSpPr>
          <p:nvPr>
            <p:ph type="sldNum" sz="quarter" idx="12"/>
          </p:nvPr>
        </p:nvSpPr>
        <p:spPr/>
        <p:txBody>
          <a:bodyPr/>
          <a:lstStyle/>
          <a:p>
            <a:pPr>
              <a:defRPr/>
            </a:pPr>
            <a:fld id="{3F5D2A23-3414-46F6-9D4C-3D2B5DDE2C67}" type="slidenum">
              <a:rPr lang="en-US" smtClean="0"/>
              <a:pPr>
                <a:defRPr/>
              </a:pPr>
              <a:t>79</a:t>
            </a:fld>
            <a:endParaRPr lang="en-US" dirty="0"/>
          </a:p>
        </p:txBody>
      </p:sp>
    </p:spTree>
    <p:extLst>
      <p:ext uri="{BB962C8B-B14F-4D97-AF65-F5344CB8AC3E}">
        <p14:creationId xmlns:p14="http://schemas.microsoft.com/office/powerpoint/2010/main" val="10595195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274638"/>
            <a:ext cx="9145588" cy="1143000"/>
          </a:xfrm>
        </p:spPr>
        <p:txBody>
          <a:bodyPr/>
          <a:lstStyle/>
          <a:p>
            <a:pPr eaLnBrk="1" hangingPunct="1">
              <a:defRPr/>
            </a:pPr>
            <a:r>
              <a:rPr lang="en-US" sz="3200" b="1" dirty="0"/>
              <a:t>Board Committees and Meetings Chart</a:t>
            </a:r>
            <a:endParaRPr lang="en-US" sz="3200" b="1" dirty="0">
              <a:cs typeface="Calibri" pitchFamily="34" charset="0"/>
            </a:endParaRPr>
          </a:p>
        </p:txBody>
      </p:sp>
      <p:sp>
        <p:nvSpPr>
          <p:cNvPr id="54275" name="Content Placeholder 2"/>
          <p:cNvSpPr>
            <a:spLocks noGrp="1"/>
          </p:cNvSpPr>
          <p:nvPr>
            <p:ph idx="1"/>
          </p:nvPr>
        </p:nvSpPr>
        <p:spPr>
          <a:xfrm>
            <a:off x="457200" y="1727994"/>
            <a:ext cx="8229600" cy="4267200"/>
          </a:xfrm>
        </p:spPr>
        <p:txBody>
          <a:bodyPr/>
          <a:lstStyle/>
          <a:p>
            <a:pPr marL="106363" lvl="1" indent="0" defTabSz="912813">
              <a:buNone/>
            </a:pPr>
            <a:endParaRPr lang="en-US" altLang="en-US" dirty="0"/>
          </a:p>
          <a:p>
            <a:pPr marL="449263" lvl="1" indent="-342900" defTabSz="912813">
              <a:buFont typeface="Arial" pitchFamily="34" charset="0"/>
              <a:buChar char="•"/>
            </a:pPr>
            <a:endParaRPr lang="en-US" altLang="en-US" dirty="0"/>
          </a:p>
        </p:txBody>
      </p:sp>
      <p:graphicFrame>
        <p:nvGraphicFramePr>
          <p:cNvPr id="3" name="Table 2"/>
          <p:cNvGraphicFramePr>
            <a:graphicFrameLocks noGrp="1"/>
          </p:cNvGraphicFramePr>
          <p:nvPr>
            <p:extLst/>
          </p:nvPr>
        </p:nvGraphicFramePr>
        <p:xfrm>
          <a:off x="457201" y="1167600"/>
          <a:ext cx="8229600" cy="5015044"/>
        </p:xfrm>
        <a:graphic>
          <a:graphicData uri="http://schemas.openxmlformats.org/drawingml/2006/table">
            <a:tbl>
              <a:tblPr firstRow="1" firstCol="1" bandRow="1">
                <a:tableStyleId>{5C22544A-7EE6-4342-B048-85BDC9FD1C3A}</a:tableStyleId>
              </a:tblPr>
              <a:tblGrid>
                <a:gridCol w="330231">
                  <a:extLst>
                    <a:ext uri="{9D8B030D-6E8A-4147-A177-3AD203B41FA5}">
                      <a16:colId xmlns:a16="http://schemas.microsoft.com/office/drawing/2014/main" val="1305424468"/>
                    </a:ext>
                  </a:extLst>
                </a:gridCol>
                <a:gridCol w="3908631">
                  <a:extLst>
                    <a:ext uri="{9D8B030D-6E8A-4147-A177-3AD203B41FA5}">
                      <a16:colId xmlns:a16="http://schemas.microsoft.com/office/drawing/2014/main" val="779304188"/>
                    </a:ext>
                  </a:extLst>
                </a:gridCol>
                <a:gridCol w="504369">
                  <a:extLst>
                    <a:ext uri="{9D8B030D-6E8A-4147-A177-3AD203B41FA5}">
                      <a16:colId xmlns:a16="http://schemas.microsoft.com/office/drawing/2014/main" val="3289886876"/>
                    </a:ext>
                  </a:extLst>
                </a:gridCol>
                <a:gridCol w="487225">
                  <a:extLst>
                    <a:ext uri="{9D8B030D-6E8A-4147-A177-3AD203B41FA5}">
                      <a16:colId xmlns:a16="http://schemas.microsoft.com/office/drawing/2014/main" val="383799993"/>
                    </a:ext>
                  </a:extLst>
                </a:gridCol>
                <a:gridCol w="2999144">
                  <a:extLst>
                    <a:ext uri="{9D8B030D-6E8A-4147-A177-3AD203B41FA5}">
                      <a16:colId xmlns:a16="http://schemas.microsoft.com/office/drawing/2014/main" val="3946906142"/>
                    </a:ext>
                  </a:extLst>
                </a:gridCol>
              </a:tblGrid>
              <a:tr h="506632">
                <a:tc>
                  <a:txBody>
                    <a:bodyPr/>
                    <a:lstStyle/>
                    <a:p>
                      <a:pPr marL="0" marR="0">
                        <a:lnSpc>
                          <a:spcPct val="115000"/>
                        </a:lnSpc>
                        <a:spcBef>
                          <a:spcPts val="0"/>
                        </a:spcBef>
                        <a:spcAft>
                          <a:spcPts val="0"/>
                        </a:spcAft>
                      </a:pPr>
                      <a:r>
                        <a:rPr lang="en-US" sz="1600" dirty="0">
                          <a:effectLst/>
                        </a:rPr>
                        <a:t> 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Board Standing Committee Name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Frequency of Meetings each 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7401876"/>
                  </a:ext>
                </a:extLst>
              </a:tr>
              <a:tr h="552721">
                <a:tc>
                  <a:txBody>
                    <a:bodyPr/>
                    <a:lstStyle/>
                    <a:p>
                      <a:pPr marL="0" marR="0">
                        <a:lnSpc>
                          <a:spcPct val="115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u="sng" dirty="0">
                          <a:effectLst/>
                        </a:rPr>
                        <a:t>Executive Committee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8216374"/>
                  </a:ext>
                </a:extLst>
              </a:tr>
              <a:tr h="552721">
                <a:tc>
                  <a:txBody>
                    <a:bodyPr/>
                    <a:lstStyle/>
                    <a:p>
                      <a:pPr marL="0" marR="0">
                        <a:lnSpc>
                          <a:spcPct val="115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u="sng" dirty="0">
                          <a:effectLst/>
                        </a:rPr>
                        <a:t>Finance/Audit Committee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2087704"/>
                  </a:ext>
                </a:extLst>
              </a:tr>
              <a:tr h="552721">
                <a:tc>
                  <a:txBody>
                    <a:bodyPr/>
                    <a:lstStyle/>
                    <a:p>
                      <a:pPr marL="0" marR="0">
                        <a:lnSpc>
                          <a:spcPct val="115000"/>
                        </a:lnSpc>
                        <a:spcBef>
                          <a:spcPts val="0"/>
                        </a:spcBef>
                        <a:spcAft>
                          <a:spcPts val="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u="sng" dirty="0">
                          <a:effectLst/>
                        </a:rPr>
                        <a:t>Resource Development Committee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2858434"/>
                  </a:ext>
                </a:extLst>
              </a:tr>
              <a:tr h="552721">
                <a:tc>
                  <a:txBody>
                    <a:bodyPr/>
                    <a:lstStyle/>
                    <a:p>
                      <a:pPr marL="0" marR="0">
                        <a:lnSpc>
                          <a:spcPct val="115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u="sng" dirty="0">
                          <a:effectLst/>
                        </a:rPr>
                        <a:t>Personnel/Human Resources Committee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975004"/>
                  </a:ext>
                </a:extLst>
              </a:tr>
              <a:tr h="552721">
                <a:tc>
                  <a:txBody>
                    <a:bodyPr/>
                    <a:lstStyle/>
                    <a:p>
                      <a:pPr marL="0" marR="0">
                        <a:lnSpc>
                          <a:spcPct val="115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u="sng" dirty="0">
                          <a:effectLst/>
                        </a:rPr>
                        <a:t>Board Development Committee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 </a:t>
                      </a:r>
                    </a:p>
                    <a:p>
                      <a:pPr marL="0" marR="0">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2866428"/>
                  </a:ext>
                </a:extLst>
              </a:tr>
              <a:tr h="552721">
                <a:tc>
                  <a:txBody>
                    <a:bodyPr/>
                    <a:lstStyle/>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u="sng" dirty="0">
                          <a:effectLst/>
                        </a:rPr>
                        <a:t>Board Grievance Committee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effectLst/>
                        </a:rPr>
                        <a: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effectLst/>
                        </a:rPr>
                        <a: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407262"/>
                  </a:ext>
                </a:extLst>
              </a:tr>
              <a:tr h="552721">
                <a:tc>
                  <a:txBody>
                    <a:bodyPr/>
                    <a:lstStyle/>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u="sng" dirty="0">
                          <a:effectLst/>
                        </a:rPr>
                        <a:t>Governance</a:t>
                      </a:r>
                      <a:r>
                        <a:rPr lang="en-US" sz="1600" u="sng" baseline="0" dirty="0">
                          <a:effectLst/>
                        </a:rPr>
                        <a:t> </a:t>
                      </a:r>
                      <a:r>
                        <a:rPr lang="en-US" sz="1600" u="sng" dirty="0">
                          <a:effectLst/>
                        </a:rPr>
                        <a:t>Committee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effectLst/>
                        </a:rPr>
                        <a: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effectLst/>
                        </a:rPr>
                        <a: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2072851"/>
                  </a:ext>
                </a:extLst>
              </a:tr>
              <a:tr h="552721">
                <a:tc>
                  <a:txBody>
                    <a:bodyPr/>
                    <a:lstStyle/>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u="sng" dirty="0">
                          <a:effectLst/>
                        </a:rPr>
                        <a:t>Other standing committee (please identify)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effectLst/>
                        </a:rPr>
                        <a: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effectLst/>
                        </a:rPr>
                        <a: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8465763"/>
                  </a:ext>
                </a:extLst>
              </a:tr>
            </a:tbl>
          </a:graphicData>
        </a:graphic>
      </p:graphicFrame>
      <p:sp>
        <p:nvSpPr>
          <p:cNvPr id="2" name="Slide Number Placeholder 1">
            <a:extLst>
              <a:ext uri="{FF2B5EF4-FFF2-40B4-BE49-F238E27FC236}">
                <a16:creationId xmlns:a16="http://schemas.microsoft.com/office/drawing/2014/main" id="{B9596973-C66F-4739-932A-5DAF8DD1CA62}"/>
              </a:ext>
            </a:extLst>
          </p:cNvPr>
          <p:cNvSpPr>
            <a:spLocks noGrp="1"/>
          </p:cNvSpPr>
          <p:nvPr>
            <p:ph type="sldNum" sz="quarter" idx="12"/>
          </p:nvPr>
        </p:nvSpPr>
        <p:spPr/>
        <p:txBody>
          <a:bodyPr/>
          <a:lstStyle/>
          <a:p>
            <a:pPr>
              <a:defRPr/>
            </a:pPr>
            <a:fld id="{3F5D2A23-3414-46F6-9D4C-3D2B5DDE2C67}" type="slidenum">
              <a:rPr lang="en-US" smtClean="0"/>
              <a:pPr>
                <a:defRPr/>
              </a:pPr>
              <a:t>80</a:t>
            </a:fld>
            <a:endParaRPr lang="en-US" dirty="0"/>
          </a:p>
        </p:txBody>
      </p:sp>
    </p:spTree>
    <p:extLst>
      <p:ext uri="{BB962C8B-B14F-4D97-AF65-F5344CB8AC3E}">
        <p14:creationId xmlns:p14="http://schemas.microsoft.com/office/powerpoint/2010/main" val="16062818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274638"/>
            <a:ext cx="9145588" cy="1143000"/>
          </a:xfrm>
        </p:spPr>
        <p:txBody>
          <a:bodyPr/>
          <a:lstStyle/>
          <a:p>
            <a:pPr eaLnBrk="1" hangingPunct="1">
              <a:defRPr/>
            </a:pPr>
            <a:r>
              <a:rPr lang="en-US" sz="3200" b="1" dirty="0"/>
              <a:t>Evaluations of the Executive Director Chart</a:t>
            </a:r>
            <a:endParaRPr lang="en-US" sz="3200" b="1" dirty="0">
              <a:cs typeface="Calibri" pitchFamily="34" charset="0"/>
            </a:endParaRPr>
          </a:p>
        </p:txBody>
      </p:sp>
      <p:sp>
        <p:nvSpPr>
          <p:cNvPr id="54275" name="Content Placeholder 2"/>
          <p:cNvSpPr>
            <a:spLocks noGrp="1"/>
          </p:cNvSpPr>
          <p:nvPr>
            <p:ph idx="1"/>
          </p:nvPr>
        </p:nvSpPr>
        <p:spPr>
          <a:xfrm>
            <a:off x="762000" y="2124302"/>
            <a:ext cx="7924800" cy="3927702"/>
          </a:xfrm>
        </p:spPr>
        <p:txBody>
          <a:bodyPr/>
          <a:lstStyle/>
          <a:p>
            <a:pPr marL="106363" lvl="1" indent="0" defTabSz="912813">
              <a:buNone/>
            </a:pPr>
            <a:endParaRPr lang="en-US" altLang="en-US" dirty="0"/>
          </a:p>
          <a:p>
            <a:pPr marL="449263" lvl="1" indent="-342900" defTabSz="912813">
              <a:buFont typeface="Arial" pitchFamily="34" charset="0"/>
              <a:buChar char="•"/>
            </a:pPr>
            <a:endParaRPr lang="en-US" altLang="en-US" dirty="0"/>
          </a:p>
        </p:txBody>
      </p:sp>
      <p:graphicFrame>
        <p:nvGraphicFramePr>
          <p:cNvPr id="4" name="Diagram 3"/>
          <p:cNvGraphicFramePr/>
          <p:nvPr>
            <p:extLst/>
          </p:nvPr>
        </p:nvGraphicFramePr>
        <p:xfrm>
          <a:off x="1295400" y="1634332"/>
          <a:ext cx="6629400" cy="3928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96E957C3-0574-4D6B-A363-C6A0E411A83D}"/>
              </a:ext>
            </a:extLst>
          </p:cNvPr>
          <p:cNvSpPr>
            <a:spLocks noGrp="1"/>
          </p:cNvSpPr>
          <p:nvPr>
            <p:ph type="sldNum" sz="quarter" idx="12"/>
          </p:nvPr>
        </p:nvSpPr>
        <p:spPr/>
        <p:txBody>
          <a:bodyPr/>
          <a:lstStyle/>
          <a:p>
            <a:pPr>
              <a:defRPr/>
            </a:pPr>
            <a:fld id="{3F5D2A23-3414-46F6-9D4C-3D2B5DDE2C67}" type="slidenum">
              <a:rPr lang="en-US" smtClean="0"/>
              <a:pPr>
                <a:defRPr/>
              </a:pPr>
              <a:t>81</a:t>
            </a:fld>
            <a:endParaRPr lang="en-US" dirty="0"/>
          </a:p>
        </p:txBody>
      </p:sp>
    </p:spTree>
    <p:extLst>
      <p:ext uri="{BB962C8B-B14F-4D97-AF65-F5344CB8AC3E}">
        <p14:creationId xmlns:p14="http://schemas.microsoft.com/office/powerpoint/2010/main" val="3625340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85800" y="152400"/>
            <a:ext cx="7772400" cy="1143000"/>
          </a:xfrm>
        </p:spPr>
        <p:txBody>
          <a:bodyPr/>
          <a:lstStyle/>
          <a:p>
            <a:pPr defTabSz="912813" eaLnBrk="1" hangingPunct="1"/>
            <a:r>
              <a:rPr lang="en-US" altLang="en-US" sz="3200" b="1" dirty="0">
                <a:cs typeface="Arial" pitchFamily="34" charset="0"/>
              </a:rPr>
              <a:t>Criterion 2. Leadership</a:t>
            </a:r>
            <a:endParaRPr lang="en-US" altLang="en-US" sz="3200" dirty="0"/>
          </a:p>
        </p:txBody>
      </p:sp>
      <p:sp>
        <p:nvSpPr>
          <p:cNvPr id="56323" name="Content Placeholder 2"/>
          <p:cNvSpPr>
            <a:spLocks noGrp="1"/>
          </p:cNvSpPr>
          <p:nvPr>
            <p:ph idx="1"/>
          </p:nvPr>
        </p:nvSpPr>
        <p:spPr>
          <a:xfrm>
            <a:off x="1143000" y="1676400"/>
            <a:ext cx="6400800" cy="4629150"/>
          </a:xfrm>
        </p:spPr>
        <p:txBody>
          <a:bodyPr/>
          <a:lstStyle/>
          <a:p>
            <a:pPr marL="449263" lvl="1" indent="-342900" defTabSz="912813">
              <a:buFont typeface="Arial" pitchFamily="34" charset="0"/>
              <a:buChar char="•"/>
            </a:pPr>
            <a:r>
              <a:rPr lang="en-US" altLang="en-US" sz="2400" dirty="0"/>
              <a:t>Leadership Team and Responsibilities</a:t>
            </a:r>
          </a:p>
          <a:p>
            <a:pPr marL="449263" lvl="1" indent="-342900" defTabSz="912813">
              <a:buFont typeface="Arial" pitchFamily="34" charset="0"/>
              <a:buChar char="•"/>
            </a:pPr>
            <a:r>
              <a:rPr lang="en-US" altLang="en-US" sz="2400" dirty="0"/>
              <a:t>Development of Future Leaders</a:t>
            </a:r>
          </a:p>
          <a:p>
            <a:pPr marL="449263" lvl="1" indent="-342900" defTabSz="912813">
              <a:buFont typeface="Arial" pitchFamily="34" charset="0"/>
              <a:buChar char="•"/>
            </a:pPr>
            <a:r>
              <a:rPr lang="en-US" altLang="en-US" sz="2400" dirty="0"/>
              <a:t>Leadership Succession Plan</a:t>
            </a:r>
          </a:p>
          <a:p>
            <a:pPr marL="449263" lvl="1" indent="-342900" defTabSz="912813">
              <a:buFont typeface="Arial" pitchFamily="34" charset="0"/>
              <a:buChar char="•"/>
            </a:pPr>
            <a:endParaRPr lang="en-US" altLang="en-US" sz="2400" dirty="0"/>
          </a:p>
          <a:p>
            <a:pPr marL="449263" lvl="1" indent="-342900" defTabSz="912813">
              <a:buFont typeface="Arial" pitchFamily="34" charset="0"/>
              <a:buChar char="•"/>
            </a:pPr>
            <a:r>
              <a:rPr lang="en-US" altLang="en-US" sz="2400" dirty="0"/>
              <a:t>Cross References:</a:t>
            </a:r>
          </a:p>
          <a:p>
            <a:pPr marL="849313" lvl="2" indent="-342900" defTabSz="912813"/>
            <a:r>
              <a:rPr lang="en-US" altLang="en-US" sz="1800" dirty="0"/>
              <a:t>Staffing Chart</a:t>
            </a:r>
          </a:p>
          <a:p>
            <a:pPr marL="849313" lvl="2" indent="-342900" defTabSz="912813"/>
            <a:r>
              <a:rPr lang="en-US" altLang="en-US" sz="1800" dirty="0"/>
              <a:t>Organizational Chart</a:t>
            </a:r>
          </a:p>
          <a:p>
            <a:pPr marL="849313" lvl="2" indent="-342900" defTabSz="912813"/>
            <a:r>
              <a:rPr lang="en-US" altLang="en-US" sz="1800" dirty="0"/>
              <a:t>Resumes of Key Staff</a:t>
            </a:r>
          </a:p>
        </p:txBody>
      </p:sp>
      <p:sp>
        <p:nvSpPr>
          <p:cNvPr id="2" name="Slide Number Placeholder 1">
            <a:extLst>
              <a:ext uri="{FF2B5EF4-FFF2-40B4-BE49-F238E27FC236}">
                <a16:creationId xmlns:a16="http://schemas.microsoft.com/office/drawing/2014/main" id="{213964C1-8D03-420C-8A8C-EB7DEF2F5AF2}"/>
              </a:ext>
            </a:extLst>
          </p:cNvPr>
          <p:cNvSpPr>
            <a:spLocks noGrp="1"/>
          </p:cNvSpPr>
          <p:nvPr>
            <p:ph type="sldNum" sz="quarter" idx="12"/>
          </p:nvPr>
        </p:nvSpPr>
        <p:spPr/>
        <p:txBody>
          <a:bodyPr/>
          <a:lstStyle/>
          <a:p>
            <a:pPr>
              <a:defRPr/>
            </a:pPr>
            <a:fld id="{3F5D2A23-3414-46F6-9D4C-3D2B5DDE2C67}" type="slidenum">
              <a:rPr lang="en-US" smtClean="0"/>
              <a:pPr>
                <a:defRPr/>
              </a:pPr>
              <a:t>82</a:t>
            </a:fld>
            <a:endParaRPr lang="en-US" dirty="0"/>
          </a:p>
        </p:txBody>
      </p:sp>
    </p:spTree>
    <p:extLst>
      <p:ext uri="{BB962C8B-B14F-4D97-AF65-F5344CB8AC3E}">
        <p14:creationId xmlns:p14="http://schemas.microsoft.com/office/powerpoint/2010/main" val="2120001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1295400" y="1546621"/>
            <a:ext cx="7241144" cy="4854179"/>
          </a:xfrm>
        </p:spPr>
        <p:txBody>
          <a:bodyPr>
            <a:normAutofit/>
          </a:bodyPr>
          <a:lstStyle/>
          <a:p>
            <a:pPr marL="423863" lvl="1" indent="-342900">
              <a:buFont typeface="Arial" panose="020B0604020202020204" pitchFamily="34" charset="0"/>
              <a:buChar char="•"/>
              <a:defRPr/>
            </a:pPr>
            <a:r>
              <a:rPr lang="en-US" dirty="0"/>
              <a:t>Efforts to ensure effective management and administration</a:t>
            </a:r>
          </a:p>
          <a:p>
            <a:pPr marL="709613" lvl="2" indent="-285750">
              <a:buFont typeface="Arial" panose="020B0604020202020204" pitchFamily="34" charset="0"/>
              <a:buChar char="•"/>
              <a:defRPr/>
            </a:pPr>
            <a:r>
              <a:rPr lang="en-US" sz="1800" dirty="0"/>
              <a:t>Management Structure and Use of Middle Managers</a:t>
            </a:r>
          </a:p>
          <a:p>
            <a:pPr marL="709613" lvl="2" indent="-285750">
              <a:buFont typeface="Arial" panose="020B0604020202020204" pitchFamily="34" charset="0"/>
              <a:buChar char="•"/>
              <a:defRPr/>
            </a:pPr>
            <a:r>
              <a:rPr lang="en-US" sz="1800" dirty="0"/>
              <a:t>Process for involving staff, board and others in policy matters</a:t>
            </a:r>
          </a:p>
          <a:p>
            <a:pPr marL="709613" lvl="2" indent="-285750">
              <a:buFont typeface="Arial" panose="020B0604020202020204" pitchFamily="34" charset="0"/>
              <a:buChar char="•"/>
              <a:defRPr/>
            </a:pPr>
            <a:r>
              <a:rPr lang="en-US" sz="1800" dirty="0"/>
              <a:t>Compliance systems, procedures, training and review</a:t>
            </a:r>
          </a:p>
          <a:p>
            <a:pPr marL="423863" lvl="1" indent="-342900">
              <a:buFont typeface="Arial" panose="020B0604020202020204" pitchFamily="34" charset="0"/>
              <a:buChar char="•"/>
              <a:defRPr/>
            </a:pPr>
            <a:r>
              <a:rPr lang="en-US" dirty="0"/>
              <a:t>Continuity of Operations Planning </a:t>
            </a:r>
          </a:p>
          <a:p>
            <a:pPr marL="423863" lvl="1" indent="-342900">
              <a:buFont typeface="Arial" panose="020B0604020202020204" pitchFamily="34" charset="0"/>
              <a:buChar char="•"/>
              <a:defRPr/>
            </a:pPr>
            <a:r>
              <a:rPr lang="en-US" dirty="0"/>
              <a:t>Technology planning process</a:t>
            </a:r>
          </a:p>
          <a:p>
            <a:pPr marL="423863" lvl="1" indent="-342900">
              <a:buFont typeface="Arial" panose="020B0604020202020204" pitchFamily="34" charset="0"/>
              <a:buChar char="•"/>
              <a:defRPr/>
            </a:pPr>
            <a:r>
              <a:rPr lang="en-US" dirty="0"/>
              <a:t>Technology Use Policy</a:t>
            </a:r>
          </a:p>
          <a:p>
            <a:pPr marL="423863" lvl="1" indent="-342900">
              <a:buFont typeface="Arial" panose="020B0604020202020204" pitchFamily="34" charset="0"/>
              <a:buChar char="•"/>
              <a:defRPr/>
            </a:pPr>
            <a:r>
              <a:rPr lang="en-US" dirty="0"/>
              <a:t>Cross References: </a:t>
            </a:r>
          </a:p>
          <a:p>
            <a:pPr marL="666750" lvl="2" indent="-285750">
              <a:buFont typeface="Arial" panose="020B0604020202020204" pitchFamily="34" charset="0"/>
              <a:buChar char="•"/>
              <a:defRPr/>
            </a:pPr>
            <a:r>
              <a:rPr lang="en-US" sz="1800" dirty="0"/>
              <a:t>Form K – Technology Form</a:t>
            </a:r>
          </a:p>
          <a:p>
            <a:pPr marL="666750" lvl="2" indent="-285750">
              <a:buFont typeface="Arial" panose="020B0604020202020204" pitchFamily="34" charset="0"/>
              <a:buChar char="•"/>
              <a:defRPr/>
            </a:pPr>
            <a:r>
              <a:rPr lang="en-US" sz="1800" dirty="0"/>
              <a:t>Technology Plan</a:t>
            </a:r>
          </a:p>
          <a:p>
            <a:pPr marL="666750" lvl="2" indent="-285750">
              <a:buFont typeface="Arial" panose="020B0604020202020204" pitchFamily="34" charset="0"/>
              <a:buChar char="•"/>
              <a:defRPr/>
            </a:pPr>
            <a:r>
              <a:rPr lang="en-US" sz="1800" dirty="0"/>
              <a:t>RFP Chart - Continuity of Operations </a:t>
            </a:r>
          </a:p>
          <a:p>
            <a:pPr marL="638175" lvl="2" indent="-257175">
              <a:defRPr/>
            </a:pPr>
            <a:endParaRPr lang="en-US" sz="1350" dirty="0"/>
          </a:p>
          <a:p>
            <a:pPr marL="381000" lvl="2" indent="0">
              <a:buNone/>
              <a:defRPr/>
            </a:pPr>
            <a:endParaRPr lang="en-US" sz="1350" dirty="0"/>
          </a:p>
        </p:txBody>
      </p:sp>
      <p:sp>
        <p:nvSpPr>
          <p:cNvPr id="36868" name="Title 1"/>
          <p:cNvSpPr txBox="1">
            <a:spLocks/>
          </p:cNvSpPr>
          <p:nvPr/>
        </p:nvSpPr>
        <p:spPr bwMode="auto">
          <a:xfrm>
            <a:off x="1066800" y="514350"/>
            <a:ext cx="71628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200" b="1" dirty="0">
                <a:solidFill>
                  <a:srgbClr val="0054A2"/>
                </a:solidFill>
                <a:latin typeface="Helvetica Bold"/>
              </a:rPr>
              <a:t>Criterion 3: Overall management and administration</a:t>
            </a:r>
          </a:p>
        </p:txBody>
      </p:sp>
      <p:sp>
        <p:nvSpPr>
          <p:cNvPr id="2" name="Slide Number Placeholder 1">
            <a:extLst>
              <a:ext uri="{FF2B5EF4-FFF2-40B4-BE49-F238E27FC236}">
                <a16:creationId xmlns:a16="http://schemas.microsoft.com/office/drawing/2014/main" id="{F5A57988-A04E-4709-8D28-40120D8F5AA2}"/>
              </a:ext>
            </a:extLst>
          </p:cNvPr>
          <p:cNvSpPr>
            <a:spLocks noGrp="1"/>
          </p:cNvSpPr>
          <p:nvPr>
            <p:ph type="sldNum" sz="quarter" idx="12"/>
          </p:nvPr>
        </p:nvSpPr>
        <p:spPr/>
        <p:txBody>
          <a:bodyPr/>
          <a:lstStyle/>
          <a:p>
            <a:pPr>
              <a:defRPr/>
            </a:pPr>
            <a:fld id="{3F5D2A23-3414-46F6-9D4C-3D2B5DDE2C67}" type="slidenum">
              <a:rPr lang="en-US" smtClean="0"/>
              <a:pPr>
                <a:defRPr/>
              </a:pPr>
              <a:t>83</a:t>
            </a:fld>
            <a:endParaRPr lang="en-US" dirty="0"/>
          </a:p>
        </p:txBody>
      </p:sp>
    </p:spTree>
    <p:extLst>
      <p:ext uri="{BB962C8B-B14F-4D97-AF65-F5344CB8AC3E}">
        <p14:creationId xmlns:p14="http://schemas.microsoft.com/office/powerpoint/2010/main" val="38191825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a:xfrm>
            <a:off x="1295400" y="1828800"/>
            <a:ext cx="7086600" cy="4267200"/>
          </a:xfrm>
        </p:spPr>
        <p:txBody>
          <a:bodyPr/>
          <a:lstStyle/>
          <a:p>
            <a:pPr marL="422672" lvl="1" indent="-342900" defTabSz="684610">
              <a:buFont typeface="Arial" panose="020B0604020202020204" pitchFamily="34" charset="0"/>
              <a:buChar char="•"/>
            </a:pPr>
            <a:r>
              <a:rPr lang="en-US" altLang="en-US" dirty="0"/>
              <a:t>Systems and procedures for budgeting and planning</a:t>
            </a:r>
          </a:p>
          <a:p>
            <a:pPr marL="722710" lvl="2" indent="-342900" defTabSz="684610">
              <a:buFont typeface="Arial" panose="020B0604020202020204" pitchFamily="34" charset="0"/>
              <a:buChar char="•"/>
            </a:pPr>
            <a:r>
              <a:rPr lang="en-US" altLang="en-US" sz="1800" dirty="0"/>
              <a:t>Ensuring appropriate resource allocations to achieve priorities</a:t>
            </a:r>
          </a:p>
          <a:p>
            <a:pPr marL="722710" lvl="2" indent="-342900" defTabSz="684610">
              <a:buFont typeface="Arial" panose="020B0604020202020204" pitchFamily="34" charset="0"/>
              <a:buChar char="•"/>
            </a:pPr>
            <a:r>
              <a:rPr lang="en-US" altLang="en-US" sz="1800" dirty="0"/>
              <a:t>Budget and financial planning beyond the current year</a:t>
            </a:r>
          </a:p>
          <a:p>
            <a:pPr marL="422672" lvl="1" indent="-342900" defTabSz="684610">
              <a:buFont typeface="Arial" panose="020B0604020202020204" pitchFamily="34" charset="0"/>
              <a:buChar char="•"/>
            </a:pPr>
            <a:endParaRPr lang="en-US" altLang="en-US" dirty="0"/>
          </a:p>
          <a:p>
            <a:pPr marL="422672" lvl="1" indent="-342900" defTabSz="684610">
              <a:buFont typeface="Arial" panose="020B0604020202020204" pitchFamily="34" charset="0"/>
              <a:buChar char="•"/>
            </a:pPr>
            <a:r>
              <a:rPr lang="en-US" altLang="en-US" dirty="0"/>
              <a:t>Cross References:</a:t>
            </a:r>
          </a:p>
          <a:p>
            <a:pPr marL="722710" lvl="2" indent="-342900" defTabSz="684610">
              <a:buFont typeface="Arial" panose="020B0604020202020204" pitchFamily="34" charset="0"/>
              <a:buChar char="•"/>
            </a:pPr>
            <a:r>
              <a:rPr lang="en-US" altLang="en-US" sz="1800" dirty="0"/>
              <a:t>Form D – Budget forms</a:t>
            </a:r>
          </a:p>
        </p:txBody>
      </p:sp>
      <p:sp>
        <p:nvSpPr>
          <p:cNvPr id="36868" name="Title 1"/>
          <p:cNvSpPr txBox="1">
            <a:spLocks/>
          </p:cNvSpPr>
          <p:nvPr/>
        </p:nvSpPr>
        <p:spPr bwMode="auto">
          <a:xfrm>
            <a:off x="838200" y="378619"/>
            <a:ext cx="746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200" b="1" dirty="0">
                <a:solidFill>
                  <a:srgbClr val="0054A2"/>
                </a:solidFill>
                <a:latin typeface="Helvetica Bold"/>
              </a:rPr>
              <a:t>Criterion 4: Financial administration</a:t>
            </a:r>
            <a:endParaRPr lang="en-US" sz="3200" b="1" dirty="0">
              <a:solidFill>
                <a:srgbClr val="0054A2"/>
              </a:solidFill>
              <a:latin typeface="Helvetica Bold"/>
              <a:cs typeface="Calibri" pitchFamily="34" charset="0"/>
            </a:endParaRPr>
          </a:p>
        </p:txBody>
      </p:sp>
      <p:sp>
        <p:nvSpPr>
          <p:cNvPr id="2" name="Slide Number Placeholder 1">
            <a:extLst>
              <a:ext uri="{FF2B5EF4-FFF2-40B4-BE49-F238E27FC236}">
                <a16:creationId xmlns:a16="http://schemas.microsoft.com/office/drawing/2014/main" id="{DA35786D-8C54-4911-B90D-4327A035284A}"/>
              </a:ext>
            </a:extLst>
          </p:cNvPr>
          <p:cNvSpPr>
            <a:spLocks noGrp="1"/>
          </p:cNvSpPr>
          <p:nvPr>
            <p:ph type="sldNum" sz="quarter" idx="12"/>
          </p:nvPr>
        </p:nvSpPr>
        <p:spPr/>
        <p:txBody>
          <a:bodyPr/>
          <a:lstStyle/>
          <a:p>
            <a:pPr>
              <a:defRPr/>
            </a:pPr>
            <a:fld id="{3F5D2A23-3414-46F6-9D4C-3D2B5DDE2C67}" type="slidenum">
              <a:rPr lang="en-US" smtClean="0"/>
              <a:pPr>
                <a:defRPr/>
              </a:pPr>
              <a:t>84</a:t>
            </a:fld>
            <a:endParaRPr lang="en-US" dirty="0"/>
          </a:p>
        </p:txBody>
      </p:sp>
    </p:spTree>
    <p:extLst>
      <p:ext uri="{BB962C8B-B14F-4D97-AF65-F5344CB8AC3E}">
        <p14:creationId xmlns:p14="http://schemas.microsoft.com/office/powerpoint/2010/main" val="39356836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a:xfrm>
            <a:off x="1295400" y="1333500"/>
            <a:ext cx="7543800" cy="4686300"/>
          </a:xfrm>
        </p:spPr>
        <p:txBody>
          <a:bodyPr/>
          <a:lstStyle/>
          <a:p>
            <a:pPr marL="427435" lvl="1" indent="-342900" defTabSz="684610">
              <a:buFont typeface="Arial" panose="020B0604020202020204" pitchFamily="34" charset="0"/>
              <a:buChar char="•"/>
            </a:pPr>
            <a:r>
              <a:rPr lang="en-US" altLang="en-US" dirty="0"/>
              <a:t>Process for staff evaluation</a:t>
            </a:r>
          </a:p>
          <a:p>
            <a:pPr marL="427435" lvl="1" indent="-342900" defTabSz="684610">
              <a:buFont typeface="Arial" panose="020B0604020202020204" pitchFamily="34" charset="0"/>
              <a:buChar char="•"/>
            </a:pPr>
            <a:endParaRPr lang="en-US" altLang="en-US" dirty="0"/>
          </a:p>
          <a:p>
            <a:pPr marL="427435" lvl="1" indent="-342900" defTabSz="684610">
              <a:buFont typeface="Arial" panose="020B0604020202020204" pitchFamily="34" charset="0"/>
              <a:buChar char="•"/>
            </a:pPr>
            <a:r>
              <a:rPr lang="en-US" altLang="en-US" dirty="0"/>
              <a:t>Human Resources administration efforts</a:t>
            </a:r>
          </a:p>
          <a:p>
            <a:pPr marL="727472" lvl="3" indent="-342900" defTabSz="684610">
              <a:buFont typeface="Arial" panose="020B0604020202020204" pitchFamily="34" charset="0"/>
              <a:buChar char="•"/>
            </a:pPr>
            <a:r>
              <a:rPr lang="en-US" altLang="en-US" sz="1800" dirty="0"/>
              <a:t>Staffing and qualifications</a:t>
            </a:r>
          </a:p>
          <a:p>
            <a:pPr marL="727472" lvl="3" indent="-342900" defTabSz="684610">
              <a:buFont typeface="Arial" panose="020B0604020202020204" pitchFamily="34" charset="0"/>
              <a:buChar char="•"/>
            </a:pPr>
            <a:r>
              <a:rPr lang="en-US" altLang="en-US" sz="1800" dirty="0"/>
              <a:t>Salary and benefits assessments</a:t>
            </a:r>
          </a:p>
          <a:p>
            <a:pPr marL="727472" lvl="3" indent="-342900" defTabSz="684610">
              <a:buFont typeface="Arial" panose="020B0604020202020204" pitchFamily="34" charset="0"/>
              <a:buChar char="•"/>
            </a:pPr>
            <a:r>
              <a:rPr lang="en-US" altLang="en-US" sz="1800" dirty="0"/>
              <a:t>Procedures for maintenance of personnel records</a:t>
            </a:r>
          </a:p>
          <a:p>
            <a:pPr marL="727472" lvl="3" indent="-342900" defTabSz="684610">
              <a:buFont typeface="Arial" panose="020B0604020202020204" pitchFamily="34" charset="0"/>
              <a:buChar char="•"/>
            </a:pPr>
            <a:r>
              <a:rPr lang="en-US" altLang="en-US" sz="1800" dirty="0"/>
              <a:t>Review of human resource plans and policies</a:t>
            </a:r>
          </a:p>
          <a:p>
            <a:pPr marL="727472" lvl="3" indent="-342900" defTabSz="684610">
              <a:buFont typeface="Arial" panose="020B0604020202020204" pitchFamily="34" charset="0"/>
              <a:buChar char="•"/>
            </a:pPr>
            <a:r>
              <a:rPr lang="en-US" altLang="en-US" sz="1800" dirty="0"/>
              <a:t>Resolving employee complaints</a:t>
            </a:r>
          </a:p>
          <a:p>
            <a:pPr marL="670322" lvl="3" indent="-285750" defTabSz="684610">
              <a:buFont typeface="Arial" panose="020B0604020202020204" pitchFamily="34" charset="0"/>
              <a:buChar char="•"/>
            </a:pPr>
            <a:endParaRPr lang="en-US" altLang="en-US" sz="1800" dirty="0"/>
          </a:p>
          <a:p>
            <a:pPr marL="427435" lvl="1" indent="-342900" defTabSz="684610">
              <a:buFont typeface="Arial" panose="020B0604020202020204" pitchFamily="34" charset="0"/>
              <a:buChar char="•"/>
            </a:pPr>
            <a:r>
              <a:rPr lang="en-US" altLang="en-US" dirty="0"/>
              <a:t>Strategies to retain/ promote high-quality staff</a:t>
            </a:r>
          </a:p>
          <a:p>
            <a:pPr marL="727472" lvl="3" indent="-342900" defTabSz="684610">
              <a:buFont typeface="Arial" panose="020B0604020202020204" pitchFamily="34" charset="0"/>
              <a:buChar char="•"/>
            </a:pPr>
            <a:r>
              <a:rPr lang="en-US" altLang="en-US" sz="1800" dirty="0"/>
              <a:t>Retention efforts</a:t>
            </a:r>
          </a:p>
          <a:p>
            <a:pPr marL="727472" lvl="3" indent="-342900" defTabSz="684610">
              <a:buFont typeface="Arial" panose="020B0604020202020204" pitchFamily="34" charset="0"/>
              <a:buChar char="•"/>
            </a:pPr>
            <a:r>
              <a:rPr lang="en-US" altLang="en-US" sz="1800" dirty="0"/>
              <a:t>Recognition of accomplishments</a:t>
            </a:r>
          </a:p>
          <a:p>
            <a:pPr marL="727472" lvl="3" indent="-342900" defTabSz="684610">
              <a:buFont typeface="Arial" panose="020B0604020202020204" pitchFamily="34" charset="0"/>
              <a:buChar char="•"/>
            </a:pPr>
            <a:r>
              <a:rPr lang="en-US" altLang="en-US" sz="1800" dirty="0"/>
              <a:t>Leadership development</a:t>
            </a:r>
          </a:p>
        </p:txBody>
      </p:sp>
      <p:sp>
        <p:nvSpPr>
          <p:cNvPr id="36868" name="Title 1"/>
          <p:cNvSpPr txBox="1">
            <a:spLocks/>
          </p:cNvSpPr>
          <p:nvPr/>
        </p:nvSpPr>
        <p:spPr bwMode="auto">
          <a:xfrm>
            <a:off x="114300" y="438150"/>
            <a:ext cx="8915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200" b="1" dirty="0">
                <a:solidFill>
                  <a:srgbClr val="0054A2"/>
                </a:solidFill>
                <a:latin typeface="Helvetica Bold"/>
              </a:rPr>
              <a:t>Criterion 5: Human resources administration</a:t>
            </a:r>
            <a:endParaRPr lang="en-US" sz="3200" b="1" dirty="0">
              <a:solidFill>
                <a:srgbClr val="0054A2"/>
              </a:solidFill>
              <a:latin typeface="Helvetica Bold"/>
              <a:cs typeface="Calibri" pitchFamily="34" charset="0"/>
            </a:endParaRPr>
          </a:p>
        </p:txBody>
      </p:sp>
      <p:sp>
        <p:nvSpPr>
          <p:cNvPr id="2" name="Slide Number Placeholder 1">
            <a:extLst>
              <a:ext uri="{FF2B5EF4-FFF2-40B4-BE49-F238E27FC236}">
                <a16:creationId xmlns:a16="http://schemas.microsoft.com/office/drawing/2014/main" id="{54937DBD-8E78-4813-9365-EAB2C0C41A4B}"/>
              </a:ext>
            </a:extLst>
          </p:cNvPr>
          <p:cNvSpPr>
            <a:spLocks noGrp="1"/>
          </p:cNvSpPr>
          <p:nvPr>
            <p:ph type="sldNum" sz="quarter" idx="12"/>
          </p:nvPr>
        </p:nvSpPr>
        <p:spPr/>
        <p:txBody>
          <a:bodyPr/>
          <a:lstStyle/>
          <a:p>
            <a:pPr>
              <a:defRPr/>
            </a:pPr>
            <a:fld id="{3F5D2A23-3414-46F6-9D4C-3D2B5DDE2C67}" type="slidenum">
              <a:rPr lang="en-US" smtClean="0"/>
              <a:pPr>
                <a:defRPr/>
              </a:pPr>
              <a:t>85</a:t>
            </a:fld>
            <a:endParaRPr lang="en-US" dirty="0"/>
          </a:p>
        </p:txBody>
      </p:sp>
    </p:spTree>
    <p:extLst>
      <p:ext uri="{BB962C8B-B14F-4D97-AF65-F5344CB8AC3E}">
        <p14:creationId xmlns:p14="http://schemas.microsoft.com/office/powerpoint/2010/main" val="39271190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57200" y="2057400"/>
            <a:ext cx="8229600" cy="4267200"/>
          </a:xfrm>
        </p:spPr>
        <p:txBody>
          <a:bodyPr/>
          <a:lstStyle/>
          <a:p>
            <a:pPr marL="569913" lvl="1" indent="-457200" defTabSz="912813">
              <a:buFont typeface="Arial" pitchFamily="34" charset="0"/>
              <a:buChar char="•"/>
              <a:defRPr/>
            </a:pPr>
            <a:r>
              <a:rPr lang="en-US" dirty="0"/>
              <a:t>Policies and procedures for promoting and assuring regular communication among staff and among offices</a:t>
            </a:r>
          </a:p>
          <a:p>
            <a:pPr marL="569913" lvl="4" indent="0" defTabSz="912813">
              <a:buFont typeface="Arial" pitchFamily="34" charset="0"/>
              <a:buNone/>
              <a:defRPr/>
            </a:pPr>
            <a:endParaRPr lang="en-US" dirty="0"/>
          </a:p>
          <a:p>
            <a:pPr marL="1027113" lvl="4" indent="-457200" defTabSz="912813">
              <a:buFont typeface="Arial" pitchFamily="34" charset="0"/>
              <a:buChar char="•"/>
              <a:defRPr/>
            </a:pPr>
            <a:r>
              <a:rPr lang="en-US" sz="2400" dirty="0"/>
              <a:t>Frequency of meetings</a:t>
            </a:r>
          </a:p>
          <a:p>
            <a:pPr marL="569913" lvl="4" indent="0" defTabSz="912813">
              <a:buFont typeface="Arial" pitchFamily="34" charset="0"/>
              <a:buNone/>
              <a:defRPr/>
            </a:pPr>
            <a:endParaRPr lang="en-US" sz="2400" dirty="0"/>
          </a:p>
          <a:p>
            <a:pPr marL="1027113" lvl="4" indent="-457200" defTabSz="912813">
              <a:buFont typeface="Arial" pitchFamily="34" charset="0"/>
              <a:buChar char="•"/>
              <a:defRPr/>
            </a:pPr>
            <a:r>
              <a:rPr lang="en-US" sz="2400" dirty="0"/>
              <a:t>Methods used for communications</a:t>
            </a:r>
          </a:p>
          <a:p>
            <a:pPr marL="112713" lvl="1" indent="0" defTabSz="912813">
              <a:buFont typeface="Arial" pitchFamily="34" charset="0"/>
              <a:buNone/>
              <a:defRPr/>
            </a:pPr>
            <a:endParaRPr lang="en-US" sz="2400" dirty="0"/>
          </a:p>
        </p:txBody>
      </p:sp>
      <p:sp>
        <p:nvSpPr>
          <p:cNvPr id="36868" name="Title 1"/>
          <p:cNvSpPr txBox="1">
            <a:spLocks/>
          </p:cNvSpPr>
          <p:nvPr/>
        </p:nvSpPr>
        <p:spPr bwMode="auto">
          <a:xfrm>
            <a:off x="3810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200" b="1" dirty="0">
                <a:solidFill>
                  <a:srgbClr val="0054A2"/>
                </a:solidFill>
                <a:latin typeface="Helvetica Bold"/>
                <a:cs typeface="+mn-cs"/>
              </a:rPr>
              <a:t>Criterion 6: Internal communication</a:t>
            </a:r>
            <a:endParaRPr lang="en-US" sz="3200" b="1" dirty="0">
              <a:solidFill>
                <a:srgbClr val="0054A2"/>
              </a:solidFill>
              <a:latin typeface="Helvetica Bold"/>
              <a:cs typeface="Calibri" pitchFamily="34" charset="0"/>
            </a:endParaRPr>
          </a:p>
        </p:txBody>
      </p:sp>
      <p:sp>
        <p:nvSpPr>
          <p:cNvPr id="2" name="Slide Number Placeholder 1">
            <a:extLst>
              <a:ext uri="{FF2B5EF4-FFF2-40B4-BE49-F238E27FC236}">
                <a16:creationId xmlns:a16="http://schemas.microsoft.com/office/drawing/2014/main" id="{8EB0D5B0-8CAE-461B-8561-0371667790F6}"/>
              </a:ext>
            </a:extLst>
          </p:cNvPr>
          <p:cNvSpPr>
            <a:spLocks noGrp="1"/>
          </p:cNvSpPr>
          <p:nvPr>
            <p:ph type="sldNum" sz="quarter" idx="12"/>
          </p:nvPr>
        </p:nvSpPr>
        <p:spPr/>
        <p:txBody>
          <a:bodyPr/>
          <a:lstStyle/>
          <a:p>
            <a:pPr>
              <a:defRPr/>
            </a:pPr>
            <a:fld id="{3F5D2A23-3414-46F6-9D4C-3D2B5DDE2C67}" type="slidenum">
              <a:rPr lang="en-US" smtClean="0"/>
              <a:pPr>
                <a:defRPr/>
              </a:pPr>
              <a:t>86</a:t>
            </a:fld>
            <a:endParaRPr lang="en-US" dirty="0"/>
          </a:p>
        </p:txBody>
      </p:sp>
    </p:spTree>
    <p:extLst>
      <p:ext uri="{BB962C8B-B14F-4D97-AF65-F5344CB8AC3E}">
        <p14:creationId xmlns:p14="http://schemas.microsoft.com/office/powerpoint/2010/main" val="28440609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936204" y="1752600"/>
            <a:ext cx="8229600" cy="4552950"/>
          </a:xfrm>
        </p:spPr>
        <p:txBody>
          <a:bodyPr/>
          <a:lstStyle/>
          <a:p>
            <a:pPr marL="569913" lvl="1" indent="-463550" defTabSz="912813">
              <a:buFont typeface="Arial" pitchFamily="34" charset="0"/>
              <a:buChar char="•"/>
            </a:pPr>
            <a:r>
              <a:rPr lang="en-US" altLang="en-US" sz="2400" dirty="0"/>
              <a:t>Resource development capacity</a:t>
            </a:r>
          </a:p>
          <a:p>
            <a:pPr marL="969963" lvl="3" indent="-463550" defTabSz="912813">
              <a:buFont typeface="Arial" pitchFamily="34" charset="0"/>
              <a:buChar char="•"/>
            </a:pPr>
            <a:r>
              <a:rPr lang="en-US" altLang="en-US" sz="1800" dirty="0"/>
              <a:t>Staffing, qualifications, training</a:t>
            </a:r>
          </a:p>
          <a:p>
            <a:pPr marL="969963" lvl="3" indent="-463550" defTabSz="912813">
              <a:buFont typeface="Arial" pitchFamily="34" charset="0"/>
              <a:buChar char="•"/>
            </a:pPr>
            <a:r>
              <a:rPr lang="en-US" altLang="en-US" sz="1800" dirty="0"/>
              <a:t>Use of consultants</a:t>
            </a:r>
          </a:p>
          <a:p>
            <a:pPr marL="569913" lvl="1" indent="-463550" defTabSz="912813">
              <a:buFont typeface="Arial" pitchFamily="34" charset="0"/>
              <a:buChar char="•"/>
            </a:pPr>
            <a:r>
              <a:rPr lang="en-US" altLang="en-US" sz="2400" dirty="0"/>
              <a:t>Resource development activities</a:t>
            </a:r>
          </a:p>
          <a:p>
            <a:pPr marL="969963" lvl="3" indent="-463550" defTabSz="912813">
              <a:buFont typeface="Arial" pitchFamily="34" charset="0"/>
              <a:buChar char="•"/>
            </a:pPr>
            <a:r>
              <a:rPr lang="en-US" altLang="en-US" sz="1800" dirty="0"/>
              <a:t>Obtaining grants</a:t>
            </a:r>
          </a:p>
          <a:p>
            <a:pPr marL="969963" lvl="3" indent="-463550" defTabSz="912813">
              <a:buFont typeface="Arial" pitchFamily="34" charset="0"/>
              <a:buChar char="•"/>
            </a:pPr>
            <a:r>
              <a:rPr lang="en-US" altLang="en-US" sz="1800" dirty="0"/>
              <a:t>Bar and private fundraising campaigns</a:t>
            </a:r>
          </a:p>
          <a:p>
            <a:pPr marL="969963" lvl="3" indent="-463550" defTabSz="912813">
              <a:buFont typeface="Arial" pitchFamily="34" charset="0"/>
              <a:buChar char="•"/>
            </a:pPr>
            <a:r>
              <a:rPr lang="en-US" altLang="en-US" sz="1800" dirty="0"/>
              <a:t>Cy </a:t>
            </a:r>
            <a:r>
              <a:rPr lang="en-US" altLang="en-US" sz="1800" dirty="0" err="1"/>
              <a:t>pres</a:t>
            </a:r>
            <a:r>
              <a:rPr lang="en-US" altLang="en-US" sz="1800" dirty="0"/>
              <a:t> awards</a:t>
            </a:r>
          </a:p>
          <a:p>
            <a:pPr marL="969963" lvl="3" indent="-463550" defTabSz="912813">
              <a:buFont typeface="Arial" pitchFamily="34" charset="0"/>
              <a:buChar char="•"/>
            </a:pPr>
            <a:r>
              <a:rPr lang="en-US" altLang="en-US" sz="1800" dirty="0"/>
              <a:t>Efforts with community organizations</a:t>
            </a:r>
          </a:p>
          <a:p>
            <a:pPr marL="969963" lvl="3" indent="-463550" defTabSz="912813">
              <a:buFont typeface="Arial" pitchFamily="34" charset="0"/>
              <a:buChar char="•"/>
            </a:pPr>
            <a:r>
              <a:rPr lang="en-US" altLang="en-US" sz="1800" dirty="0"/>
              <a:t>Leveraging non-financial resources</a:t>
            </a:r>
          </a:p>
          <a:p>
            <a:pPr marL="569913" lvl="1" indent="-463550" defTabSz="912813">
              <a:buFont typeface="Arial" pitchFamily="34" charset="0"/>
              <a:buChar char="•"/>
            </a:pPr>
            <a:r>
              <a:rPr lang="en-US" altLang="en-US" sz="2400" dirty="0"/>
              <a:t>Publicizing program accomplishments to promote fundraising efforts</a:t>
            </a:r>
            <a:endParaRPr lang="en-US" altLang="en-US" sz="1600" dirty="0"/>
          </a:p>
        </p:txBody>
      </p:sp>
      <p:sp>
        <p:nvSpPr>
          <p:cNvPr id="36868" name="Title 1"/>
          <p:cNvSpPr txBox="1">
            <a:spLocks/>
          </p:cNvSpPr>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200" b="1" dirty="0">
                <a:solidFill>
                  <a:srgbClr val="0054A2"/>
                </a:solidFill>
                <a:latin typeface="Helvetica Bold"/>
                <a:cs typeface="+mn-cs"/>
              </a:rPr>
              <a:t>Criterion 7: Resource development and maintenance</a:t>
            </a:r>
            <a:endParaRPr lang="en-US" sz="3200" b="1" dirty="0">
              <a:solidFill>
                <a:srgbClr val="0054A2"/>
              </a:solidFill>
              <a:latin typeface="Helvetica Bold"/>
              <a:cs typeface="Calibri" pitchFamily="34" charset="0"/>
            </a:endParaRPr>
          </a:p>
        </p:txBody>
      </p:sp>
      <p:sp>
        <p:nvSpPr>
          <p:cNvPr id="2" name="Slide Number Placeholder 1">
            <a:extLst>
              <a:ext uri="{FF2B5EF4-FFF2-40B4-BE49-F238E27FC236}">
                <a16:creationId xmlns:a16="http://schemas.microsoft.com/office/drawing/2014/main" id="{CAECD6D1-907C-4646-B911-5711CB53F7FC}"/>
              </a:ext>
            </a:extLst>
          </p:cNvPr>
          <p:cNvSpPr>
            <a:spLocks noGrp="1"/>
          </p:cNvSpPr>
          <p:nvPr>
            <p:ph type="sldNum" sz="quarter" idx="12"/>
          </p:nvPr>
        </p:nvSpPr>
        <p:spPr/>
        <p:txBody>
          <a:bodyPr/>
          <a:lstStyle/>
          <a:p>
            <a:pPr>
              <a:defRPr/>
            </a:pPr>
            <a:fld id="{3F5D2A23-3414-46F6-9D4C-3D2B5DDE2C67}" type="slidenum">
              <a:rPr lang="en-US" smtClean="0"/>
              <a:pPr>
                <a:defRPr/>
              </a:pPr>
              <a:t>87</a:t>
            </a:fld>
            <a:endParaRPr lang="en-US" dirty="0"/>
          </a:p>
        </p:txBody>
      </p:sp>
    </p:spTree>
    <p:extLst>
      <p:ext uri="{BB962C8B-B14F-4D97-AF65-F5344CB8AC3E}">
        <p14:creationId xmlns:p14="http://schemas.microsoft.com/office/powerpoint/2010/main" val="38355072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1066800" y="1981200"/>
            <a:ext cx="7620000" cy="3276600"/>
          </a:xfrm>
        </p:spPr>
        <p:txBody>
          <a:bodyPr>
            <a:noAutofit/>
          </a:bodyPr>
          <a:lstStyle/>
          <a:p>
            <a:pPr marL="450850" lvl="1" indent="-342900">
              <a:buFont typeface="Arial" pitchFamily="34" charset="0"/>
              <a:buChar char="•"/>
              <a:defRPr/>
            </a:pPr>
            <a:r>
              <a:rPr lang="en-US" sz="2400" dirty="0"/>
              <a:t>Contributions to statewide or regional efforts</a:t>
            </a:r>
          </a:p>
          <a:p>
            <a:pPr marL="850900" lvl="3" indent="-342900">
              <a:buFont typeface="Arial" pitchFamily="34" charset="0"/>
              <a:buChar char="•"/>
              <a:defRPr/>
            </a:pPr>
            <a:r>
              <a:rPr lang="en-US" sz="1800" dirty="0"/>
              <a:t>Ensure availability of a full range of civil legal assistance</a:t>
            </a:r>
          </a:p>
          <a:p>
            <a:pPr marL="850900" lvl="3" indent="-342900">
              <a:buFont typeface="Arial" pitchFamily="34" charset="0"/>
              <a:buChar char="•"/>
              <a:defRPr/>
            </a:pPr>
            <a:r>
              <a:rPr lang="en-US" sz="1800" dirty="0"/>
              <a:t>Eliminate access barriers and provide meaningful services</a:t>
            </a:r>
          </a:p>
          <a:p>
            <a:pPr marL="850900" lvl="3" indent="-342900">
              <a:buFont typeface="Arial" pitchFamily="34" charset="0"/>
              <a:buChar char="•"/>
              <a:defRPr/>
            </a:pPr>
            <a:r>
              <a:rPr lang="en-US" sz="1800" dirty="0"/>
              <a:t>Effectively utilize resources</a:t>
            </a:r>
          </a:p>
          <a:p>
            <a:pPr marL="850900" lvl="3" indent="-342900">
              <a:buFont typeface="Arial" pitchFamily="34" charset="0"/>
              <a:buChar char="•"/>
              <a:defRPr/>
            </a:pPr>
            <a:r>
              <a:rPr lang="en-US" sz="1800" dirty="0"/>
              <a:t>Increase exchange of information among legal services providers</a:t>
            </a:r>
          </a:p>
          <a:p>
            <a:pPr marL="850900" lvl="3" indent="-342900">
              <a:buFont typeface="Arial" pitchFamily="34" charset="0"/>
              <a:buChar char="•"/>
              <a:defRPr/>
            </a:pPr>
            <a:r>
              <a:rPr lang="en-US" sz="1800" dirty="0"/>
              <a:t>Ensure training and assistance in key areas of law and practice</a:t>
            </a:r>
          </a:p>
          <a:p>
            <a:pPr marL="508000" lvl="3" indent="0">
              <a:buNone/>
              <a:defRPr/>
            </a:pPr>
            <a:endParaRPr lang="en-US" sz="1800" dirty="0"/>
          </a:p>
          <a:p>
            <a:pPr marL="515938" lvl="1" indent="-349250">
              <a:buFont typeface="Arial" pitchFamily="34" charset="0"/>
              <a:buChar char="•"/>
              <a:defRPr/>
            </a:pPr>
            <a:r>
              <a:rPr lang="en-US" sz="2400" dirty="0"/>
              <a:t>Quality of legal services through partnerships necessary to ensure a full range of legal services.</a:t>
            </a:r>
          </a:p>
          <a:p>
            <a:pPr marL="173038" lvl="2" indent="-6350">
              <a:buNone/>
              <a:defRPr/>
            </a:pPr>
            <a:endParaRPr lang="en-US" sz="3200" dirty="0"/>
          </a:p>
        </p:txBody>
      </p:sp>
      <p:sp>
        <p:nvSpPr>
          <p:cNvPr id="36868" name="Title 1"/>
          <p:cNvSpPr txBox="1">
            <a:spLocks/>
          </p:cNvSpPr>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200" b="1" dirty="0">
                <a:solidFill>
                  <a:srgbClr val="0054A2"/>
                </a:solidFill>
                <a:latin typeface="Helvetica Bold"/>
                <a:cs typeface="+mn-cs"/>
              </a:rPr>
              <a:t>Criterion 9: Participation in an integrated legal services delivery system</a:t>
            </a:r>
            <a:endParaRPr lang="en-US" sz="3200" b="1" dirty="0">
              <a:solidFill>
                <a:srgbClr val="0054A2"/>
              </a:solidFill>
              <a:latin typeface="Helvetica Bold"/>
              <a:cs typeface="Calibri" pitchFamily="34" charset="0"/>
            </a:endParaRPr>
          </a:p>
        </p:txBody>
      </p:sp>
      <p:sp>
        <p:nvSpPr>
          <p:cNvPr id="2" name="Slide Number Placeholder 1">
            <a:extLst>
              <a:ext uri="{FF2B5EF4-FFF2-40B4-BE49-F238E27FC236}">
                <a16:creationId xmlns:a16="http://schemas.microsoft.com/office/drawing/2014/main" id="{EB910497-7268-451F-81E8-8A781F2E5444}"/>
              </a:ext>
            </a:extLst>
          </p:cNvPr>
          <p:cNvSpPr>
            <a:spLocks noGrp="1"/>
          </p:cNvSpPr>
          <p:nvPr>
            <p:ph type="sldNum" sz="quarter" idx="12"/>
          </p:nvPr>
        </p:nvSpPr>
        <p:spPr/>
        <p:txBody>
          <a:bodyPr/>
          <a:lstStyle/>
          <a:p>
            <a:pPr>
              <a:defRPr/>
            </a:pPr>
            <a:fld id="{3F5D2A23-3414-46F6-9D4C-3D2B5DDE2C67}" type="slidenum">
              <a:rPr lang="en-US" smtClean="0"/>
              <a:pPr>
                <a:defRPr/>
              </a:pPr>
              <a:t>88</a:t>
            </a:fld>
            <a:endParaRPr lang="en-US" dirty="0"/>
          </a:p>
        </p:txBody>
      </p:sp>
    </p:spTree>
    <p:extLst>
      <p:ext uri="{BB962C8B-B14F-4D97-AF65-F5344CB8AC3E}">
        <p14:creationId xmlns:p14="http://schemas.microsoft.com/office/powerpoint/2010/main" val="2889885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defTabSz="912813" eaLnBrk="1" hangingPunct="1"/>
            <a:r>
              <a:rPr lang="en-US" altLang="en-US" sz="3200">
                <a:solidFill>
                  <a:schemeClr val="tx2"/>
                </a:solidFill>
              </a:rPr>
              <a:t>Evaluation and Awards</a:t>
            </a:r>
          </a:p>
        </p:txBody>
      </p:sp>
      <p:sp>
        <p:nvSpPr>
          <p:cNvPr id="10243" name="Content Placeholder 2"/>
          <p:cNvSpPr>
            <a:spLocks noGrp="1"/>
          </p:cNvSpPr>
          <p:nvPr>
            <p:ph idx="1"/>
          </p:nvPr>
        </p:nvSpPr>
        <p:spPr/>
        <p:txBody>
          <a:bodyPr/>
          <a:lstStyle/>
          <a:p>
            <a:pPr defTabSz="912813" eaLnBrk="1" hangingPunct="1">
              <a:lnSpc>
                <a:spcPct val="120000"/>
              </a:lnSpc>
              <a:spcBef>
                <a:spcPct val="0"/>
              </a:spcBef>
            </a:pPr>
            <a:r>
              <a:rPr lang="en-US" altLang="en-US" sz="2800" dirty="0"/>
              <a:t>LSC evaluates proposed delivery systems </a:t>
            </a:r>
          </a:p>
          <a:p>
            <a:pPr lvl="1" defTabSz="912813" eaLnBrk="1" hangingPunct="1">
              <a:lnSpc>
                <a:spcPct val="120000"/>
              </a:lnSpc>
              <a:spcBef>
                <a:spcPct val="0"/>
              </a:spcBef>
              <a:buFont typeface="Courier New" pitchFamily="49" charset="0"/>
              <a:buChar char="o"/>
            </a:pPr>
            <a:r>
              <a:rPr lang="en-US" dirty="0"/>
              <a:t>Selection Criteria at 45 CFR Part 1634 </a:t>
            </a:r>
          </a:p>
          <a:p>
            <a:pPr lvl="1" defTabSz="912813" eaLnBrk="1" hangingPunct="1">
              <a:lnSpc>
                <a:spcPct val="120000"/>
              </a:lnSpc>
              <a:spcBef>
                <a:spcPct val="0"/>
              </a:spcBef>
              <a:buFont typeface="Courier New" pitchFamily="49" charset="0"/>
              <a:buChar char="o"/>
            </a:pPr>
            <a:r>
              <a:rPr lang="en-US" altLang="en-US" dirty="0"/>
              <a:t>LSC Performance Criteria</a:t>
            </a:r>
          </a:p>
          <a:p>
            <a:pPr lvl="1" defTabSz="912813" eaLnBrk="1" hangingPunct="1">
              <a:lnSpc>
                <a:spcPct val="120000"/>
              </a:lnSpc>
              <a:spcBef>
                <a:spcPct val="0"/>
              </a:spcBef>
              <a:buFont typeface="Courier New" pitchFamily="49" charset="0"/>
              <a:buChar char="o"/>
            </a:pPr>
            <a:r>
              <a:rPr lang="en-US" altLang="en-US" dirty="0"/>
              <a:t>ABA Standards for the Provision of Civil Legal Aid</a:t>
            </a:r>
          </a:p>
          <a:p>
            <a:pPr defTabSz="912813" eaLnBrk="1" hangingPunct="1">
              <a:lnSpc>
                <a:spcPct val="120000"/>
              </a:lnSpc>
              <a:spcBef>
                <a:spcPct val="0"/>
              </a:spcBef>
            </a:pPr>
            <a:endParaRPr lang="en-US" altLang="en-US" sz="2800" dirty="0"/>
          </a:p>
          <a:p>
            <a:pPr defTabSz="912813" eaLnBrk="1" hangingPunct="1">
              <a:lnSpc>
                <a:spcPct val="120000"/>
              </a:lnSpc>
              <a:spcBef>
                <a:spcPct val="0"/>
              </a:spcBef>
            </a:pPr>
            <a:r>
              <a:rPr lang="en-US" altLang="en-US" sz="2800" dirty="0"/>
              <a:t>LSC awards funds to applicants that demonstrate the best capacity to deliver effective and efficient high-quality legal services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lt;strong&gt;Questions&lt;/strong&gt;). This post is about the Three &lt;strong&gt;Questions&lt;/strong&gt; that I asked staff"/>
          <p:cNvPicPr>
            <a:picLocks noChangeAspect="1"/>
          </p:cNvPicPr>
          <p:nvPr/>
        </p:nvPicPr>
        <p:blipFill>
          <a:blip r:embed="rId3">
            <a:extLst>
              <a:ext uri="{BEBA8EAE-BF5A-486C-A8C5-ECC9F3942E4B}">
                <a14:imgProps xmlns:a14="http://schemas.microsoft.com/office/drawing/2010/main">
                  <a14:imgLayer r:embed="rId4">
                    <a14:imgEffect>
                      <a14:artisticCrisscrossEtching trans="19000" pressure="0"/>
                    </a14:imgEffect>
                  </a14:imgLayer>
                </a14:imgProps>
              </a:ext>
              <a:ext uri="{28A0092B-C50C-407E-A947-70E740481C1C}">
                <a14:useLocalDpi xmlns:a14="http://schemas.microsoft.com/office/drawing/2010/main" val="0"/>
              </a:ext>
            </a:extLst>
          </a:blip>
          <a:stretch>
            <a:fillRect/>
          </a:stretch>
        </p:blipFill>
        <p:spPr>
          <a:xfrm>
            <a:off x="0" y="228599"/>
            <a:ext cx="4482353" cy="3810001"/>
          </a:xfrm>
          <a:prstGeom prst="rect">
            <a:avLst/>
          </a:prstGeom>
          <a:effectLst>
            <a:softEdge rad="177800"/>
          </a:effectLst>
        </p:spPr>
      </p:pic>
      <p:sp>
        <p:nvSpPr>
          <p:cNvPr id="10" name="Text Box 3"/>
          <p:cNvSpPr txBox="1">
            <a:spLocks noChangeArrowheads="1"/>
          </p:cNvSpPr>
          <p:nvPr/>
        </p:nvSpPr>
        <p:spPr bwMode="white">
          <a:xfrm>
            <a:off x="533400" y="685800"/>
            <a:ext cx="8046402" cy="124649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Helvetica" charset="0"/>
                <a:ea typeface="+mn-ea"/>
                <a:cs typeface="+mn-cs"/>
              </a:defRPr>
            </a:lvl1pPr>
            <a:lvl2pPr marL="457200" algn="l" rtl="0" eaLnBrk="0" fontAlgn="base" hangingPunct="0">
              <a:spcBef>
                <a:spcPct val="0"/>
              </a:spcBef>
              <a:spcAft>
                <a:spcPct val="0"/>
              </a:spcAft>
              <a:defRPr sz="2400" kern="1200">
                <a:solidFill>
                  <a:schemeClr val="tx1"/>
                </a:solidFill>
                <a:latin typeface="Helvetica" charset="0"/>
                <a:ea typeface="+mn-ea"/>
                <a:cs typeface="+mn-cs"/>
              </a:defRPr>
            </a:lvl2pPr>
            <a:lvl3pPr marL="914400" algn="l" rtl="0" eaLnBrk="0" fontAlgn="base" hangingPunct="0">
              <a:spcBef>
                <a:spcPct val="0"/>
              </a:spcBef>
              <a:spcAft>
                <a:spcPct val="0"/>
              </a:spcAft>
              <a:defRPr sz="2400" kern="1200">
                <a:solidFill>
                  <a:schemeClr val="tx1"/>
                </a:solidFill>
                <a:latin typeface="Helvetica" charset="0"/>
                <a:ea typeface="+mn-ea"/>
                <a:cs typeface="+mn-cs"/>
              </a:defRPr>
            </a:lvl3pPr>
            <a:lvl4pPr marL="1371600" algn="l" rtl="0" eaLnBrk="0" fontAlgn="base" hangingPunct="0">
              <a:spcBef>
                <a:spcPct val="0"/>
              </a:spcBef>
              <a:spcAft>
                <a:spcPct val="0"/>
              </a:spcAft>
              <a:defRPr sz="2400" kern="1200">
                <a:solidFill>
                  <a:schemeClr val="tx1"/>
                </a:solidFill>
                <a:latin typeface="Helvetica" charset="0"/>
                <a:ea typeface="+mn-ea"/>
                <a:cs typeface="+mn-cs"/>
              </a:defRPr>
            </a:lvl4pPr>
            <a:lvl5pPr marL="1828800" algn="l" rtl="0" eaLnBrk="0" fontAlgn="base" hangingPunct="0">
              <a:spcBef>
                <a:spcPct val="0"/>
              </a:spcBef>
              <a:spcAft>
                <a:spcPct val="0"/>
              </a:spcAft>
              <a:defRPr sz="2400" kern="1200">
                <a:solidFill>
                  <a:schemeClr val="tx1"/>
                </a:solidFill>
                <a:latin typeface="Helvetica" charset="0"/>
                <a:ea typeface="+mn-ea"/>
                <a:cs typeface="+mn-cs"/>
              </a:defRPr>
            </a:lvl5pPr>
            <a:lvl6pPr marL="2286000" algn="l" defTabSz="914400" rtl="0" eaLnBrk="1" latinLnBrk="0" hangingPunct="1">
              <a:defRPr sz="2400" kern="1200">
                <a:solidFill>
                  <a:schemeClr val="tx1"/>
                </a:solidFill>
                <a:latin typeface="Helvetica" charset="0"/>
                <a:ea typeface="+mn-ea"/>
                <a:cs typeface="+mn-cs"/>
              </a:defRPr>
            </a:lvl6pPr>
            <a:lvl7pPr marL="2743200" algn="l" defTabSz="914400" rtl="0" eaLnBrk="1" latinLnBrk="0" hangingPunct="1">
              <a:defRPr sz="2400" kern="1200">
                <a:solidFill>
                  <a:schemeClr val="tx1"/>
                </a:solidFill>
                <a:latin typeface="Helvetica" charset="0"/>
                <a:ea typeface="+mn-ea"/>
                <a:cs typeface="+mn-cs"/>
              </a:defRPr>
            </a:lvl7pPr>
            <a:lvl8pPr marL="3200400" algn="l" defTabSz="914400" rtl="0" eaLnBrk="1" latinLnBrk="0" hangingPunct="1">
              <a:defRPr sz="2400" kern="1200">
                <a:solidFill>
                  <a:schemeClr val="tx1"/>
                </a:solidFill>
                <a:latin typeface="Helvetica" charset="0"/>
                <a:ea typeface="+mn-ea"/>
                <a:cs typeface="+mn-cs"/>
              </a:defRPr>
            </a:lvl8pPr>
            <a:lvl9pPr marL="3657600" algn="l" defTabSz="914400" rtl="0" eaLnBrk="1" latinLnBrk="0" hangingPunct="1">
              <a:defRPr sz="2400" kern="1200">
                <a:solidFill>
                  <a:schemeClr val="tx1"/>
                </a:solidFill>
                <a:latin typeface="Helvetica" charset="0"/>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7500" b="1" i="0" u="none" strike="noStrike" kern="0" cap="none" spc="0" normalizeH="0" baseline="0" noProof="0" dirty="0">
                <a:ln>
                  <a:noFill/>
                </a:ln>
                <a:solidFill>
                  <a:srgbClr val="FF0000"/>
                </a:solidFill>
                <a:effectLst/>
                <a:uLnTx/>
                <a:uFillTx/>
                <a:latin typeface="B Helvetica Bold" charset="0"/>
              </a:rPr>
              <a:t>Q&amp;A</a:t>
            </a:r>
          </a:p>
        </p:txBody>
      </p:sp>
      <p:sp>
        <p:nvSpPr>
          <p:cNvPr id="3" name="Rectangle 2"/>
          <p:cNvSpPr/>
          <p:nvPr/>
        </p:nvSpPr>
        <p:spPr>
          <a:xfrm>
            <a:off x="1006275" y="1835432"/>
            <a:ext cx="6842325" cy="2308324"/>
          </a:xfrm>
          <a:prstGeom prst="rect">
            <a:avLst/>
          </a:prstGeom>
        </p:spPr>
        <p:txBody>
          <a:bodyPr wrap="square">
            <a:spAutoFit/>
          </a:bodyPr>
          <a:lstStyle/>
          <a:p>
            <a:pPr lvl="1" eaLnBrk="1" hangingPunct="1">
              <a:buFont typeface="Arial" pitchFamily="34" charset="0"/>
              <a:buChar char="•"/>
              <a:defRPr/>
            </a:pPr>
            <a:r>
              <a:rPr lang="en-US" sz="2400" dirty="0"/>
              <a:t>Performance Area Highlights</a:t>
            </a:r>
          </a:p>
          <a:p>
            <a:pPr lvl="1" indent="0" eaLnBrk="1" hangingPunct="1">
              <a:defRPr/>
            </a:pPr>
            <a:endParaRPr lang="en-US" sz="2400" dirty="0"/>
          </a:p>
          <a:p>
            <a:pPr lvl="1" indent="0" eaLnBrk="1" hangingPunct="1">
              <a:defRPr/>
            </a:pPr>
            <a:endParaRPr lang="en-US" sz="2400" dirty="0"/>
          </a:p>
          <a:p>
            <a:pPr lvl="1" indent="0" eaLnBrk="1" hangingPunct="1">
              <a:defRPr/>
            </a:pPr>
            <a:endParaRPr lang="en-US" sz="2400" dirty="0"/>
          </a:p>
          <a:p>
            <a:pPr lvl="1" indent="0" algn="ctr" eaLnBrk="1" hangingPunct="1">
              <a:defRPr/>
            </a:pPr>
            <a:r>
              <a:rPr lang="en-US" sz="2400" dirty="0"/>
              <a:t>To ask a question during the webinar, email </a:t>
            </a:r>
            <a:r>
              <a:rPr lang="en-US" sz="2400" dirty="0">
                <a:hlinkClick r:id="rId5"/>
              </a:rPr>
              <a:t>AISinquiries@lsc.gov</a:t>
            </a:r>
            <a:endParaRPr lang="en-US" sz="2400"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32320" y="4800600"/>
            <a:ext cx="1545336" cy="1545336"/>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18816" y="4800600"/>
            <a:ext cx="1545336" cy="1545336"/>
          </a:xfrm>
          <a:prstGeom prst="rect">
            <a:avLst/>
          </a:prstGeom>
        </p:spPr>
      </p:pic>
      <p:pic>
        <p:nvPicPr>
          <p:cNvPr id="11" name="Picture 10" descr="A close up of a mask&#10;&#10;Description generated with very high confidence">
            <a:extLst>
              <a:ext uri="{FF2B5EF4-FFF2-40B4-BE49-F238E27FC236}">
                <a16:creationId xmlns:a16="http://schemas.microsoft.com/office/drawing/2014/main" id="{B2D401B4-77A2-4B6B-822F-10FAF90502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064" y="4779264"/>
            <a:ext cx="1545336" cy="1545336"/>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5568" y="4798194"/>
            <a:ext cx="1545336" cy="1545336"/>
          </a:xfrm>
          <a:prstGeom prst="rect">
            <a:avLst/>
          </a:prstGeom>
        </p:spPr>
      </p:pic>
    </p:spTree>
    <p:extLst>
      <p:ext uri="{BB962C8B-B14F-4D97-AF65-F5344CB8AC3E}">
        <p14:creationId xmlns:p14="http://schemas.microsoft.com/office/powerpoint/2010/main" val="40986455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5"/>
          <p:cNvSpPr>
            <a:spLocks noGrp="1"/>
          </p:cNvSpPr>
          <p:nvPr>
            <p:ph type="ctrTitle"/>
          </p:nvPr>
        </p:nvSpPr>
        <p:spPr>
          <a:xfrm>
            <a:off x="0" y="2130425"/>
            <a:ext cx="9144000" cy="1470025"/>
          </a:xfrm>
        </p:spPr>
        <p:txBody>
          <a:bodyPr/>
          <a:lstStyle/>
          <a:p>
            <a:pPr defTabSz="912813" eaLnBrk="1" hangingPunct="1"/>
            <a:r>
              <a:rPr lang="en-US" altLang="en-US" sz="3600" dirty="0">
                <a:solidFill>
                  <a:srgbClr val="0054A2"/>
                </a:solidFill>
              </a:rPr>
              <a:t>Funding Application – Fiscal Component</a:t>
            </a:r>
          </a:p>
        </p:txBody>
      </p:sp>
      <p:pic>
        <p:nvPicPr>
          <p:cNvPr id="4" name="Picture 3" descr="A picture containing toy, doll&#10;&#10;Description generated with high confidence"/>
          <p:cNvPicPr>
            <a:picLocks noChangeAspect="1"/>
          </p:cNvPicPr>
          <p:nvPr/>
        </p:nvPicPr>
        <p:blipFill>
          <a:blip r:embed="rId3"/>
          <a:stretch>
            <a:fillRect/>
          </a:stretch>
        </p:blipFill>
        <p:spPr>
          <a:xfrm>
            <a:off x="7132320" y="4800600"/>
            <a:ext cx="1545336" cy="1545336"/>
          </a:xfrm>
          <a:prstGeom prst="rect">
            <a:avLst/>
          </a:prstGeom>
        </p:spPr>
      </p:pic>
    </p:spTree>
    <p:extLst>
      <p:ext uri="{BB962C8B-B14F-4D97-AF65-F5344CB8AC3E}">
        <p14:creationId xmlns:p14="http://schemas.microsoft.com/office/powerpoint/2010/main" val="29705320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defTabSz="912813" eaLnBrk="1" hangingPunct="1"/>
            <a:r>
              <a:rPr lang="en-US" altLang="en-US" sz="3200"/>
              <a:t>How to Access</a:t>
            </a:r>
          </a:p>
        </p:txBody>
      </p:sp>
      <p:sp>
        <p:nvSpPr>
          <p:cNvPr id="41987" name="Content Placeholder 2"/>
          <p:cNvSpPr>
            <a:spLocks noGrp="1"/>
          </p:cNvSpPr>
          <p:nvPr>
            <p:ph idx="1"/>
          </p:nvPr>
        </p:nvSpPr>
        <p:spPr>
          <a:xfrm>
            <a:off x="457200" y="1143000"/>
            <a:ext cx="8229600" cy="4953000"/>
          </a:xfrm>
        </p:spPr>
        <p:txBody>
          <a:bodyPr/>
          <a:lstStyle/>
          <a:p>
            <a:pPr eaLnBrk="1" hangingPunct="1">
              <a:defRPr/>
            </a:pPr>
            <a:r>
              <a:rPr lang="en-US" sz="2000" dirty="0"/>
              <a:t>All new competitive grant applicants are required to submit the Fiscal Application.  Renewal applicants are not. </a:t>
            </a:r>
          </a:p>
          <a:p>
            <a:pPr marL="0" indent="0" eaLnBrk="1" hangingPunct="1">
              <a:buFont typeface="Arial" pitchFamily="34" charset="0"/>
              <a:buNone/>
              <a:defRPr/>
            </a:pPr>
            <a:endParaRPr lang="en-US" sz="1200" dirty="0"/>
          </a:p>
          <a:p>
            <a:pPr eaLnBrk="1" hangingPunct="1">
              <a:defRPr/>
            </a:pPr>
            <a:r>
              <a:rPr lang="en-US" sz="2000" dirty="0"/>
              <a:t>All competitive applications are now accessible on the online application system (lscgrants.lsc.gov) once the applicant’s Notice of Intent to Compete (NIC) has been approved by OPP.  </a:t>
            </a:r>
          </a:p>
          <a:p>
            <a:pPr marL="0" indent="0" eaLnBrk="1" hangingPunct="1">
              <a:buFont typeface="Arial" pitchFamily="34" charset="0"/>
              <a:buNone/>
              <a:defRPr/>
            </a:pPr>
            <a:endParaRPr lang="en-US" sz="2000" dirty="0"/>
          </a:p>
          <a:p>
            <a:pPr eaLnBrk="1" hangingPunct="1">
              <a:defRPr/>
            </a:pPr>
            <a:r>
              <a:rPr lang="en-US" sz="2000" dirty="0">
                <a:solidFill>
                  <a:srgbClr val="FF0000"/>
                </a:solidFill>
              </a:rPr>
              <a:t>The deadline for filing the fiscal application is </a:t>
            </a:r>
            <a:r>
              <a:rPr lang="en-US" sz="2000" b="1" u="sng" dirty="0">
                <a:solidFill>
                  <a:srgbClr val="FF0000"/>
                </a:solidFill>
              </a:rPr>
              <a:t>May 29, 2018</a:t>
            </a:r>
            <a:r>
              <a:rPr lang="en-US" sz="1600" dirty="0">
                <a:solidFill>
                  <a:srgbClr val="FF0000"/>
                </a:solidFill>
              </a:rPr>
              <a:t>.</a:t>
            </a:r>
          </a:p>
          <a:p>
            <a:pPr marL="0" indent="0" eaLnBrk="1" hangingPunct="1">
              <a:buFont typeface="Arial" pitchFamily="34" charset="0"/>
              <a:buNone/>
              <a:defRPr/>
            </a:pPr>
            <a:endParaRPr lang="en-US" sz="1200" dirty="0"/>
          </a:p>
          <a:p>
            <a:pPr eaLnBrk="1" hangingPunct="1">
              <a:defRPr/>
            </a:pPr>
            <a:r>
              <a:rPr lang="en-US" sz="2000" dirty="0"/>
              <a:t>Will be submitted separately from the rest of the competitive grant application. </a:t>
            </a:r>
          </a:p>
          <a:p>
            <a:pPr lvl="1" eaLnBrk="1" hangingPunct="1">
              <a:buFont typeface="Courier New" panose="02070309020205020404" pitchFamily="49" charset="0"/>
              <a:buChar char="o"/>
              <a:defRPr/>
            </a:pPr>
            <a:r>
              <a:rPr lang="en-US" sz="1800" dirty="0"/>
              <a:t>Log into LSC Grants online application system</a:t>
            </a:r>
          </a:p>
          <a:p>
            <a:pPr lvl="1" eaLnBrk="1" hangingPunct="1">
              <a:buFont typeface="Courier New" panose="02070309020205020404" pitchFamily="49" charset="0"/>
              <a:buChar char="o"/>
              <a:defRPr/>
            </a:pPr>
            <a:r>
              <a:rPr lang="en-US" sz="1800" dirty="0"/>
              <a:t>On homepage, find “To Do” application section</a:t>
            </a:r>
          </a:p>
          <a:p>
            <a:pPr lvl="1" eaLnBrk="1" hangingPunct="1">
              <a:buFont typeface="Courier New" panose="02070309020205020404" pitchFamily="49" charset="0"/>
              <a:buChar char="o"/>
              <a:defRPr/>
            </a:pPr>
            <a:r>
              <a:rPr lang="en-US" sz="1800" dirty="0"/>
              <a:t>Fiscal Application task will be listed there</a:t>
            </a:r>
            <a:endParaRPr lang="en-US" sz="2400" dirty="0"/>
          </a:p>
        </p:txBody>
      </p:sp>
    </p:spTree>
    <p:extLst>
      <p:ext uri="{BB962C8B-B14F-4D97-AF65-F5344CB8AC3E}">
        <p14:creationId xmlns:p14="http://schemas.microsoft.com/office/powerpoint/2010/main" val="15394907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274638"/>
            <a:ext cx="8229600" cy="792162"/>
          </a:xfrm>
        </p:spPr>
        <p:txBody>
          <a:bodyPr/>
          <a:lstStyle/>
          <a:p>
            <a:pPr defTabSz="912813" eaLnBrk="1" hangingPunct="1"/>
            <a:r>
              <a:rPr lang="en-US" altLang="en-US" sz="3200"/>
              <a:t>Overview</a:t>
            </a:r>
          </a:p>
        </p:txBody>
      </p:sp>
      <p:sp>
        <p:nvSpPr>
          <p:cNvPr id="66563" name="Content Placeholder 2"/>
          <p:cNvSpPr>
            <a:spLocks noGrp="1"/>
          </p:cNvSpPr>
          <p:nvPr>
            <p:ph idx="1"/>
          </p:nvPr>
        </p:nvSpPr>
        <p:spPr>
          <a:xfrm>
            <a:off x="457200" y="1066800"/>
            <a:ext cx="8229600" cy="5010150"/>
          </a:xfrm>
        </p:spPr>
        <p:txBody>
          <a:bodyPr>
            <a:normAutofit lnSpcReduction="10000"/>
          </a:bodyPr>
          <a:lstStyle/>
          <a:p>
            <a:pPr eaLnBrk="1" hangingPunct="1"/>
            <a:r>
              <a:rPr lang="en-US" altLang="en-US" sz="2200" dirty="0"/>
              <a:t>LSC adopted the recommendations made by the following entities:</a:t>
            </a:r>
          </a:p>
          <a:p>
            <a:pPr lvl="1" eaLnBrk="1" hangingPunct="1">
              <a:buFont typeface="Courier New" pitchFamily="49" charset="0"/>
              <a:buChar char="o"/>
            </a:pPr>
            <a:r>
              <a:rPr lang="en-US" altLang="en-US" sz="2000" dirty="0"/>
              <a:t>GAO Report (2010)</a:t>
            </a:r>
          </a:p>
          <a:p>
            <a:pPr lvl="1" eaLnBrk="1" hangingPunct="1">
              <a:buFont typeface="Courier New" pitchFamily="49" charset="0"/>
              <a:buChar char="o"/>
            </a:pPr>
            <a:r>
              <a:rPr lang="en-US" altLang="en-US" sz="2000" dirty="0"/>
              <a:t>Fiscal Oversight Task Force Report (2011)</a:t>
            </a:r>
          </a:p>
          <a:p>
            <a:pPr eaLnBrk="1" hangingPunct="1"/>
            <a:endParaRPr lang="en-US" altLang="en-US" sz="2400" dirty="0"/>
          </a:p>
          <a:p>
            <a:pPr eaLnBrk="1" hangingPunct="1"/>
            <a:r>
              <a:rPr lang="en-US" altLang="en-US" sz="2200" dirty="0"/>
              <a:t>Goal: to continue implementing a robust review of applicants fiscal internal controls during the grant application process in the following ways:</a:t>
            </a:r>
          </a:p>
          <a:p>
            <a:pPr eaLnBrk="1" hangingPunct="1"/>
            <a:endParaRPr lang="en-US" altLang="en-US" sz="2000" dirty="0"/>
          </a:p>
          <a:p>
            <a:pPr lvl="1" eaLnBrk="1" hangingPunct="1">
              <a:buFont typeface="Courier New" pitchFamily="49" charset="0"/>
              <a:buChar char="o"/>
            </a:pPr>
            <a:r>
              <a:rPr lang="en-US" altLang="en-US" sz="2000" dirty="0"/>
              <a:t>Ensuring grantees have sufficient financial systems, policies, and procedures in place that meet LSC requirements</a:t>
            </a:r>
          </a:p>
          <a:p>
            <a:pPr lvl="1" eaLnBrk="1" hangingPunct="1">
              <a:buFont typeface="Courier New" pitchFamily="49" charset="0"/>
              <a:buChar char="o"/>
            </a:pPr>
            <a:r>
              <a:rPr lang="en-US" altLang="en-US" sz="2000" dirty="0"/>
              <a:t>Ensuring the adequacy of documentation submitted for grant award decisions</a:t>
            </a:r>
          </a:p>
          <a:p>
            <a:pPr lvl="1" eaLnBrk="1" hangingPunct="1">
              <a:buFont typeface="Courier New" pitchFamily="49" charset="0"/>
              <a:buChar char="o"/>
            </a:pPr>
            <a:r>
              <a:rPr lang="en-US" altLang="en-US" sz="2000" dirty="0"/>
              <a:t>Performing a more holistic evaluation of other factors that may affect programs on-going operations</a:t>
            </a:r>
            <a:r>
              <a:rPr lang="en-US" altLang="en-US" sz="1600" dirty="0"/>
              <a:t>  </a:t>
            </a:r>
          </a:p>
        </p:txBody>
      </p:sp>
    </p:spTree>
    <p:extLst>
      <p:ext uri="{BB962C8B-B14F-4D97-AF65-F5344CB8AC3E}">
        <p14:creationId xmlns:p14="http://schemas.microsoft.com/office/powerpoint/2010/main" val="23085382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defTabSz="912813" eaLnBrk="1" hangingPunct="1"/>
            <a:r>
              <a:rPr lang="en-US" altLang="en-US" sz="3200"/>
              <a:t>Composition of Fiscal Questionnaire</a:t>
            </a:r>
          </a:p>
        </p:txBody>
      </p:sp>
      <p:sp>
        <p:nvSpPr>
          <p:cNvPr id="65539" name="Content Placeholder 2"/>
          <p:cNvSpPr>
            <a:spLocks noGrp="1"/>
          </p:cNvSpPr>
          <p:nvPr>
            <p:ph idx="1"/>
          </p:nvPr>
        </p:nvSpPr>
        <p:spPr>
          <a:xfrm>
            <a:off x="1447800" y="1676400"/>
            <a:ext cx="6400800" cy="2971800"/>
          </a:xfrm>
        </p:spPr>
        <p:txBody>
          <a:bodyPr/>
          <a:lstStyle/>
          <a:p>
            <a:pPr marL="455613" indent="-457200" defTabSz="912813" eaLnBrk="1" hangingPunct="1">
              <a:spcBef>
                <a:spcPct val="0"/>
              </a:spcBef>
              <a:buFont typeface="Arial" pitchFamily="34" charset="0"/>
              <a:buAutoNum type="arabicPeriod"/>
              <a:defRPr/>
            </a:pPr>
            <a:r>
              <a:rPr lang="en-US" sz="2400" dirty="0"/>
              <a:t>Board of Directors/Management Involvement</a:t>
            </a:r>
          </a:p>
          <a:p>
            <a:pPr marL="455613" indent="-457200" defTabSz="912813" eaLnBrk="1" hangingPunct="1">
              <a:spcBef>
                <a:spcPct val="0"/>
              </a:spcBef>
              <a:buFont typeface="Arial" pitchFamily="34" charset="0"/>
              <a:buAutoNum type="arabicPeriod"/>
              <a:defRPr/>
            </a:pPr>
            <a:r>
              <a:rPr lang="en-US" sz="2400" dirty="0"/>
              <a:t>Profile of Financial Employees</a:t>
            </a:r>
          </a:p>
          <a:p>
            <a:pPr marL="455613" indent="-457200" defTabSz="912813" eaLnBrk="1" hangingPunct="1">
              <a:spcBef>
                <a:spcPct val="0"/>
              </a:spcBef>
              <a:buFont typeface="Arial" pitchFamily="34" charset="0"/>
              <a:buAutoNum type="arabicPeriod"/>
              <a:defRPr/>
            </a:pPr>
            <a:r>
              <a:rPr lang="en-US" sz="2400" dirty="0"/>
              <a:t>Accounting Manual</a:t>
            </a:r>
          </a:p>
          <a:p>
            <a:pPr marL="455613" indent="-457200" defTabSz="912813" eaLnBrk="1" hangingPunct="1">
              <a:spcBef>
                <a:spcPct val="0"/>
              </a:spcBef>
              <a:buFont typeface="Arial" pitchFamily="34" charset="0"/>
              <a:buAutoNum type="arabicPeriod"/>
              <a:defRPr/>
            </a:pPr>
            <a:r>
              <a:rPr lang="en-US" sz="2400" dirty="0"/>
              <a:t>Fiscal Oversight by Other Funders</a:t>
            </a:r>
          </a:p>
          <a:p>
            <a:pPr marL="455613" indent="-457200" defTabSz="912813" eaLnBrk="1" hangingPunct="1">
              <a:spcBef>
                <a:spcPct val="0"/>
              </a:spcBef>
              <a:buFont typeface="Arial" pitchFamily="34" charset="0"/>
              <a:buAutoNum type="arabicPeriod"/>
              <a:defRPr/>
            </a:pPr>
            <a:r>
              <a:rPr lang="en-US" sz="2400" dirty="0"/>
              <a:t>Financial Management</a:t>
            </a:r>
          </a:p>
          <a:p>
            <a:pPr marL="455613" indent="-457200" defTabSz="912813" eaLnBrk="1" hangingPunct="1">
              <a:spcBef>
                <a:spcPct val="0"/>
              </a:spcBef>
              <a:buFont typeface="Arial" pitchFamily="34" charset="0"/>
              <a:buAutoNum type="arabicPeriod"/>
              <a:defRPr/>
            </a:pPr>
            <a:r>
              <a:rPr lang="en-US" sz="2400" dirty="0"/>
              <a:t>Investigatory Inquiries</a:t>
            </a:r>
          </a:p>
          <a:p>
            <a:pPr marL="455613" indent="-457200" defTabSz="912813" eaLnBrk="1" hangingPunct="1">
              <a:spcBef>
                <a:spcPct val="0"/>
              </a:spcBef>
              <a:buFont typeface="Arial" pitchFamily="34" charset="0"/>
              <a:buAutoNum type="arabicPeriod"/>
              <a:defRPr/>
            </a:pPr>
            <a:r>
              <a:rPr lang="en-US" sz="2400" dirty="0"/>
              <a:t>Accounting System</a:t>
            </a:r>
          </a:p>
          <a:p>
            <a:pPr marL="0" indent="0" defTabSz="912813" eaLnBrk="1" hangingPunct="1">
              <a:spcBef>
                <a:spcPct val="0"/>
              </a:spcBef>
              <a:buFont typeface="Arial" pitchFamily="34" charset="0"/>
              <a:buNone/>
              <a:defRPr/>
            </a:pPr>
            <a:endParaRPr lang="en-US" sz="2000" dirty="0"/>
          </a:p>
        </p:txBody>
      </p:sp>
    </p:spTree>
    <p:extLst>
      <p:ext uri="{BB962C8B-B14F-4D97-AF65-F5344CB8AC3E}">
        <p14:creationId xmlns:p14="http://schemas.microsoft.com/office/powerpoint/2010/main" val="32027947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defTabSz="912813" eaLnBrk="1" hangingPunct="1"/>
            <a:r>
              <a:rPr lang="en-US" altLang="en-US" sz="3200"/>
              <a:t>Board of Directors/Management Involvement</a:t>
            </a:r>
          </a:p>
        </p:txBody>
      </p:sp>
      <p:sp>
        <p:nvSpPr>
          <p:cNvPr id="68611" name="Content Placeholder 2"/>
          <p:cNvSpPr>
            <a:spLocks noGrp="1"/>
          </p:cNvSpPr>
          <p:nvPr>
            <p:ph idx="1"/>
          </p:nvPr>
        </p:nvSpPr>
        <p:spPr>
          <a:xfrm>
            <a:off x="1219200" y="1066800"/>
            <a:ext cx="6705600" cy="3657600"/>
          </a:xfrm>
        </p:spPr>
        <p:txBody>
          <a:bodyPr/>
          <a:lstStyle/>
          <a:p>
            <a:pPr defTabSz="912813" eaLnBrk="1" hangingPunct="1"/>
            <a:r>
              <a:rPr lang="en-US" altLang="en-US" sz="2400" b="1" dirty="0"/>
              <a:t>Part I:</a:t>
            </a:r>
            <a:r>
              <a:rPr lang="en-US" altLang="en-US" sz="2400" dirty="0"/>
              <a:t> 23 questions with multiple parts, and/or multiple choices.</a:t>
            </a:r>
          </a:p>
          <a:p>
            <a:pPr defTabSz="912813" eaLnBrk="1" hangingPunct="1"/>
            <a:endParaRPr lang="en-US" altLang="en-US" sz="1800" dirty="0"/>
          </a:p>
          <a:p>
            <a:pPr defTabSz="912813" eaLnBrk="1" hangingPunct="1"/>
            <a:r>
              <a:rPr lang="en-US" altLang="en-US" sz="2400" b="1" dirty="0"/>
              <a:t>Purpose: </a:t>
            </a:r>
            <a:r>
              <a:rPr lang="en-US" altLang="en-US" sz="2400" dirty="0"/>
              <a:t>to ensure the board of directors are properly governing the organization by performing the required oversight functions (“setting the tone at the top”) and management is carrying out their roles and assignments in managing the operations.</a:t>
            </a:r>
          </a:p>
          <a:p>
            <a:pPr marL="0" indent="0" defTabSz="912813" eaLnBrk="1" hangingPunct="1">
              <a:buNone/>
            </a:pPr>
            <a:endParaRPr lang="en-US" altLang="en-US" sz="1800" dirty="0"/>
          </a:p>
          <a:p>
            <a:pPr defTabSz="912813" eaLnBrk="1" hangingPunct="1"/>
            <a:r>
              <a:rPr lang="en-US" altLang="en-US" b="1" dirty="0"/>
              <a:t>Required Document: </a:t>
            </a:r>
            <a:r>
              <a:rPr lang="en-US" dirty="0"/>
              <a:t>Audit/Finance/Executive Committee Charters or board-approved written description of duties</a:t>
            </a:r>
          </a:p>
          <a:p>
            <a:pPr defTabSz="912813" eaLnBrk="1" hangingPunct="1"/>
            <a:endParaRPr lang="en-US" altLang="en-US" sz="2400" b="1" dirty="0"/>
          </a:p>
        </p:txBody>
      </p:sp>
    </p:spTree>
    <p:extLst>
      <p:ext uri="{BB962C8B-B14F-4D97-AF65-F5344CB8AC3E}">
        <p14:creationId xmlns:p14="http://schemas.microsoft.com/office/powerpoint/2010/main" val="35403682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defTabSz="912813" eaLnBrk="1" hangingPunct="1"/>
            <a:r>
              <a:rPr lang="en-US" altLang="en-US" sz="3200"/>
              <a:t>Profile of Financial Employees</a:t>
            </a:r>
          </a:p>
        </p:txBody>
      </p:sp>
      <p:sp>
        <p:nvSpPr>
          <p:cNvPr id="69635" name="Content Placeholder 2"/>
          <p:cNvSpPr>
            <a:spLocks noGrp="1"/>
          </p:cNvSpPr>
          <p:nvPr>
            <p:ph idx="1"/>
          </p:nvPr>
        </p:nvSpPr>
        <p:spPr>
          <a:xfrm>
            <a:off x="1295400" y="1600200"/>
            <a:ext cx="6858000" cy="3124200"/>
          </a:xfrm>
        </p:spPr>
        <p:txBody>
          <a:bodyPr/>
          <a:lstStyle/>
          <a:p>
            <a:pPr defTabSz="912813" eaLnBrk="1" hangingPunct="1"/>
            <a:r>
              <a:rPr lang="en-US" altLang="en-US" sz="2400" b="1" dirty="0"/>
              <a:t>Part II:</a:t>
            </a:r>
            <a:r>
              <a:rPr lang="en-US" altLang="en-US" sz="2400" dirty="0"/>
              <a:t> 6 questions with multiple parts, and/or multiple choices.</a:t>
            </a:r>
          </a:p>
          <a:p>
            <a:pPr defTabSz="912813" eaLnBrk="1" hangingPunct="1"/>
            <a:endParaRPr lang="en-US" altLang="en-US" sz="2400" dirty="0"/>
          </a:p>
          <a:p>
            <a:pPr defTabSz="912813" eaLnBrk="1" hangingPunct="1"/>
            <a:r>
              <a:rPr lang="en-US" altLang="en-US" sz="2400" b="1" dirty="0"/>
              <a:t>Purpose:</a:t>
            </a:r>
            <a:r>
              <a:rPr lang="en-US" altLang="en-US" sz="2400" dirty="0"/>
              <a:t> to help assess, evaluate, and measure the qualifications of the fiscal employees and adherence to the programs policies and procedures.</a:t>
            </a:r>
          </a:p>
          <a:p>
            <a:pPr marL="0" indent="0" defTabSz="912813" eaLnBrk="1" hangingPunct="1">
              <a:buNone/>
            </a:pPr>
            <a:endParaRPr lang="en-US" altLang="en-US" sz="2000" dirty="0"/>
          </a:p>
        </p:txBody>
      </p:sp>
    </p:spTree>
    <p:extLst>
      <p:ext uri="{BB962C8B-B14F-4D97-AF65-F5344CB8AC3E}">
        <p14:creationId xmlns:p14="http://schemas.microsoft.com/office/powerpoint/2010/main" val="1693967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defTabSz="912813" eaLnBrk="1" hangingPunct="1"/>
            <a:r>
              <a:rPr lang="en-US" altLang="en-US" sz="3200" dirty="0"/>
              <a:t>Accounting Manual</a:t>
            </a:r>
            <a:br>
              <a:rPr lang="en-US" altLang="en-US" sz="3200" dirty="0"/>
            </a:br>
            <a:r>
              <a:rPr lang="en-US" altLang="en-US" sz="3200" dirty="0"/>
              <a:t>(Policies and Procedures)</a:t>
            </a:r>
          </a:p>
        </p:txBody>
      </p:sp>
      <p:sp>
        <p:nvSpPr>
          <p:cNvPr id="70659" name="Content Placeholder 2"/>
          <p:cNvSpPr>
            <a:spLocks noGrp="1"/>
          </p:cNvSpPr>
          <p:nvPr>
            <p:ph idx="1"/>
          </p:nvPr>
        </p:nvSpPr>
        <p:spPr>
          <a:xfrm>
            <a:off x="1371600" y="1752600"/>
            <a:ext cx="6629400" cy="2971800"/>
          </a:xfrm>
        </p:spPr>
        <p:txBody>
          <a:bodyPr/>
          <a:lstStyle/>
          <a:p>
            <a:pPr defTabSz="912813" eaLnBrk="1" hangingPunct="1"/>
            <a:r>
              <a:rPr lang="en-US" altLang="en-US" sz="2400" b="1" dirty="0"/>
              <a:t>Part III:</a:t>
            </a:r>
            <a:r>
              <a:rPr lang="en-US" altLang="en-US" sz="2400" dirty="0"/>
              <a:t> 7 questions with multiple parts, and/or multiple choices.</a:t>
            </a:r>
          </a:p>
          <a:p>
            <a:pPr defTabSz="912813" eaLnBrk="1" hangingPunct="1"/>
            <a:endParaRPr lang="en-US" altLang="en-US" sz="2400" dirty="0"/>
          </a:p>
          <a:p>
            <a:pPr defTabSz="912813" eaLnBrk="1" hangingPunct="1"/>
            <a:r>
              <a:rPr lang="en-US" altLang="en-US" sz="2400" b="1" dirty="0"/>
              <a:t>Purpose:</a:t>
            </a:r>
            <a:r>
              <a:rPr lang="en-US" altLang="en-US" sz="2400" dirty="0"/>
              <a:t> to assess and evaluate the consistency of the programs policies and procedures with LSC’s Accounting Guide for Recipients (2010 edition).</a:t>
            </a:r>
          </a:p>
          <a:p>
            <a:pPr defTabSz="912813" eaLnBrk="1" hangingPunct="1"/>
            <a:endParaRPr lang="en-US" altLang="en-US" sz="2000" dirty="0"/>
          </a:p>
        </p:txBody>
      </p:sp>
    </p:spTree>
    <p:extLst>
      <p:ext uri="{BB962C8B-B14F-4D97-AF65-F5344CB8AC3E}">
        <p14:creationId xmlns:p14="http://schemas.microsoft.com/office/powerpoint/2010/main" val="20710399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85800" y="381000"/>
            <a:ext cx="7772400" cy="1143000"/>
          </a:xfrm>
        </p:spPr>
        <p:txBody>
          <a:bodyPr/>
          <a:lstStyle/>
          <a:p>
            <a:pPr defTabSz="912813" eaLnBrk="1" hangingPunct="1"/>
            <a:r>
              <a:rPr lang="en-US" altLang="en-US" sz="3200" dirty="0"/>
              <a:t>Accounting Manual</a:t>
            </a:r>
            <a:br>
              <a:rPr lang="en-US" altLang="en-US" sz="3200" dirty="0"/>
            </a:br>
            <a:r>
              <a:rPr lang="en-US" altLang="en-US" sz="3200" dirty="0"/>
              <a:t>(Policies and Procedures)</a:t>
            </a:r>
            <a:br>
              <a:rPr lang="en-US" altLang="en-US" sz="3200" dirty="0"/>
            </a:br>
            <a:r>
              <a:rPr lang="en-US" altLang="en-US" sz="3200" dirty="0"/>
              <a:t>(</a:t>
            </a:r>
            <a:r>
              <a:rPr lang="en-US" altLang="en-US" sz="3200" dirty="0" err="1"/>
              <a:t>Con’t</a:t>
            </a:r>
            <a:r>
              <a:rPr lang="en-US" altLang="en-US" sz="3200" dirty="0"/>
              <a:t>)</a:t>
            </a:r>
          </a:p>
        </p:txBody>
      </p:sp>
      <p:sp>
        <p:nvSpPr>
          <p:cNvPr id="70659" name="Content Placeholder 2"/>
          <p:cNvSpPr>
            <a:spLocks noGrp="1"/>
          </p:cNvSpPr>
          <p:nvPr>
            <p:ph idx="1"/>
          </p:nvPr>
        </p:nvSpPr>
        <p:spPr>
          <a:xfrm>
            <a:off x="1371600" y="2057400"/>
            <a:ext cx="6629400" cy="2971800"/>
          </a:xfrm>
        </p:spPr>
        <p:txBody>
          <a:bodyPr/>
          <a:lstStyle/>
          <a:p>
            <a:pPr defTabSz="912813" eaLnBrk="1" hangingPunct="1"/>
            <a:r>
              <a:rPr lang="en-US" altLang="en-US" sz="2400" b="1" dirty="0"/>
              <a:t>Required Documents: </a:t>
            </a:r>
          </a:p>
          <a:p>
            <a:pPr lvl="1" defTabSz="912813" eaLnBrk="1" hangingPunct="1"/>
            <a:r>
              <a:rPr lang="en-US" dirty="0"/>
              <a:t>Accounting Manual and/or Other Fiscal Policies/Procedure</a:t>
            </a:r>
          </a:p>
          <a:p>
            <a:pPr lvl="1" defTabSz="912813" eaLnBrk="1" hangingPunct="1"/>
            <a:r>
              <a:rPr lang="en-US" dirty="0"/>
              <a:t>Cost-Allocation Method/Policy </a:t>
            </a:r>
          </a:p>
          <a:p>
            <a:pPr lvl="1" defTabSz="912813" eaLnBrk="1" hangingPunct="1"/>
            <a:r>
              <a:rPr lang="en-US" dirty="0"/>
              <a:t>Private Attorney Involvement (“PAI”) Method/Policy</a:t>
            </a:r>
          </a:p>
          <a:p>
            <a:pPr lvl="1" defTabSz="912813" eaLnBrk="1" hangingPunct="1"/>
            <a:r>
              <a:rPr lang="en-US" dirty="0"/>
              <a:t>Derivative Income Allocation Policy</a:t>
            </a:r>
          </a:p>
          <a:p>
            <a:pPr lvl="1" defTabSz="912813" eaLnBrk="1" hangingPunct="1"/>
            <a:r>
              <a:rPr lang="en-US" dirty="0"/>
              <a:t>Procurement Policy</a:t>
            </a:r>
          </a:p>
          <a:p>
            <a:pPr lvl="1" defTabSz="912813" eaLnBrk="1" hangingPunct="1"/>
            <a:endParaRPr lang="en-US" dirty="0"/>
          </a:p>
          <a:p>
            <a:pPr lvl="1" defTabSz="912813" eaLnBrk="1" hangingPunct="1"/>
            <a:endParaRPr lang="en-US" dirty="0"/>
          </a:p>
          <a:p>
            <a:pPr lvl="1" defTabSz="912813" eaLnBrk="1" hangingPunct="1"/>
            <a:endParaRPr lang="en-US" dirty="0"/>
          </a:p>
          <a:p>
            <a:pPr lvl="1" defTabSz="912813" eaLnBrk="1" hangingPunct="1"/>
            <a:endParaRPr lang="en-US" altLang="en-US" dirty="0"/>
          </a:p>
          <a:p>
            <a:pPr defTabSz="912813" eaLnBrk="1" hangingPunct="1"/>
            <a:endParaRPr lang="en-US" altLang="en-US" sz="2000" dirty="0"/>
          </a:p>
        </p:txBody>
      </p:sp>
    </p:spTree>
    <p:extLst>
      <p:ext uri="{BB962C8B-B14F-4D97-AF65-F5344CB8AC3E}">
        <p14:creationId xmlns:p14="http://schemas.microsoft.com/office/powerpoint/2010/main" val="37421386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defTabSz="912813" eaLnBrk="1" hangingPunct="1"/>
            <a:r>
              <a:rPr lang="en-US" altLang="en-US" sz="3200"/>
              <a:t>Fiscal Oversight by Other Funders</a:t>
            </a:r>
          </a:p>
        </p:txBody>
      </p:sp>
      <p:sp>
        <p:nvSpPr>
          <p:cNvPr id="3" name="Content Placeholder 2"/>
          <p:cNvSpPr>
            <a:spLocks noGrp="1"/>
          </p:cNvSpPr>
          <p:nvPr>
            <p:ph idx="1"/>
          </p:nvPr>
        </p:nvSpPr>
        <p:spPr>
          <a:xfrm>
            <a:off x="1143000" y="1155032"/>
            <a:ext cx="7162800" cy="3810000"/>
          </a:xfrm>
        </p:spPr>
        <p:txBody>
          <a:bodyPr/>
          <a:lstStyle/>
          <a:p>
            <a:pPr eaLnBrk="1" hangingPunct="1">
              <a:defRPr/>
            </a:pPr>
            <a:r>
              <a:rPr lang="en-US" sz="2400" b="1" dirty="0"/>
              <a:t>Part IV:</a:t>
            </a:r>
            <a:r>
              <a:rPr lang="en-US" sz="2400" dirty="0"/>
              <a:t> 4 questions with multiple parts.</a:t>
            </a:r>
          </a:p>
          <a:p>
            <a:pPr marL="0" indent="0" eaLnBrk="1" hangingPunct="1">
              <a:spcBef>
                <a:spcPts val="0"/>
              </a:spcBef>
              <a:buFont typeface="Arial" pitchFamily="34" charset="0"/>
              <a:buNone/>
              <a:defRPr/>
            </a:pPr>
            <a:endParaRPr lang="en-US" sz="1800" dirty="0"/>
          </a:p>
          <a:p>
            <a:pPr eaLnBrk="1" hangingPunct="1">
              <a:defRPr/>
            </a:pPr>
            <a:r>
              <a:rPr lang="en-US" sz="2400" dirty="0"/>
              <a:t>In the note section, describe any corrective actions and state the funding source(s).</a:t>
            </a:r>
          </a:p>
          <a:p>
            <a:pPr marL="0" indent="0" eaLnBrk="1" hangingPunct="1">
              <a:buFont typeface="Arial" pitchFamily="34" charset="0"/>
              <a:buNone/>
              <a:defRPr/>
            </a:pPr>
            <a:endParaRPr lang="en-US" sz="1800" dirty="0"/>
          </a:p>
          <a:p>
            <a:pPr eaLnBrk="1" hangingPunct="1">
              <a:defRPr/>
            </a:pPr>
            <a:r>
              <a:rPr lang="en-US" sz="2400" b="1" dirty="0"/>
              <a:t>Purpose:</a:t>
            </a:r>
            <a:r>
              <a:rPr lang="en-US" sz="2400" dirty="0"/>
              <a:t>  to assess the frequency and resolution of prior findings identified by other funding sources during any audit, compliance or desk reviews, etc. </a:t>
            </a:r>
          </a:p>
          <a:p>
            <a:pPr marL="0" indent="0" eaLnBrk="1" hangingPunct="1">
              <a:buNone/>
              <a:defRPr/>
            </a:pPr>
            <a:endParaRPr lang="en-US" sz="1800" dirty="0"/>
          </a:p>
          <a:p>
            <a:pPr eaLnBrk="1" hangingPunct="1">
              <a:defRPr/>
            </a:pPr>
            <a:r>
              <a:rPr lang="en-US" b="1" dirty="0"/>
              <a:t>Required Document: </a:t>
            </a:r>
            <a:r>
              <a:rPr lang="en-US" dirty="0"/>
              <a:t>Fiscal related Special Grant Conditions from Other Funding Sources Currently in Effect (if applicable)</a:t>
            </a:r>
          </a:p>
          <a:p>
            <a:pPr eaLnBrk="1" hangingPunct="1">
              <a:defRPr/>
            </a:pPr>
            <a:endParaRPr lang="en-US" sz="2000" b="1" dirty="0"/>
          </a:p>
        </p:txBody>
      </p:sp>
    </p:spTree>
    <p:extLst>
      <p:ext uri="{BB962C8B-B14F-4D97-AF65-F5344CB8AC3E}">
        <p14:creationId xmlns:p14="http://schemas.microsoft.com/office/powerpoint/2010/main" val="3562682741"/>
      </p:ext>
    </p:extLst>
  </p:cSld>
  <p:clrMapOvr>
    <a:masterClrMapping/>
  </p:clrMapOvr>
</p:sld>
</file>

<file path=ppt/theme/theme1.xml><?xml version="1.0" encoding="utf-8"?>
<a:theme xmlns:a="http://schemas.openxmlformats.org/drawingml/2006/main" name="2011 A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Helvetic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pptE4D0.tmp</Template>
  <TotalTime>92690</TotalTime>
  <Words>10888</Words>
  <Application>Microsoft Office PowerPoint</Application>
  <PresentationFormat>On-screen Show (4:3)</PresentationFormat>
  <Paragraphs>1722</Paragraphs>
  <Slides>113</Slides>
  <Notes>109</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113</vt:i4>
      </vt:variant>
    </vt:vector>
  </HeadingPairs>
  <TitlesOfParts>
    <vt:vector size="129" baseType="lpstr">
      <vt:lpstr>Arial</vt:lpstr>
      <vt:lpstr>Arial Narrow</vt:lpstr>
      <vt:lpstr>B Helvetica Bold</vt:lpstr>
      <vt:lpstr>Calibri</vt:lpstr>
      <vt:lpstr>Calibri Light</vt:lpstr>
      <vt:lpstr>Cambria</vt:lpstr>
      <vt:lpstr>Courier New</vt:lpstr>
      <vt:lpstr>Helvetica</vt:lpstr>
      <vt:lpstr>Helvetica Bold</vt:lpstr>
      <vt:lpstr>Symbol</vt:lpstr>
      <vt:lpstr>Times</vt:lpstr>
      <vt:lpstr>Times New Roman</vt:lpstr>
      <vt:lpstr>Wingdings</vt:lpstr>
      <vt:lpstr>2011 AIS</vt:lpstr>
      <vt:lpstr>Blank Presentation</vt:lpstr>
      <vt:lpstr>Office Theme</vt:lpstr>
      <vt:lpstr>Applicant Informational Session for 2019 Standard Grant Applicants</vt:lpstr>
      <vt:lpstr>Welcome and Introductions</vt:lpstr>
      <vt:lpstr>Welcome and Introductions (Cont.)</vt:lpstr>
      <vt:lpstr>Who Should Attend this Webinar?</vt:lpstr>
      <vt:lpstr>Agenda</vt:lpstr>
      <vt:lpstr>Reminders</vt:lpstr>
      <vt:lpstr>Overview: Application Process, Materials, Resources and Key Deadlines</vt:lpstr>
      <vt:lpstr>LSC Grant Award Process</vt:lpstr>
      <vt:lpstr>Evaluation and Awards</vt:lpstr>
      <vt:lpstr>Eligible Applicants</vt:lpstr>
      <vt:lpstr>Application Timeline</vt:lpstr>
      <vt:lpstr>Grant Writing and  LSC’s Grant Award Decisions</vt:lpstr>
      <vt:lpstr>Grant-Writing Best Practices</vt:lpstr>
      <vt:lpstr>LSC’s Funding Decisions</vt:lpstr>
      <vt:lpstr>For Grant Applications that Raise Concerns</vt:lpstr>
      <vt:lpstr>Client Success Stories</vt:lpstr>
      <vt:lpstr>Responding to the RFP Inquiries</vt:lpstr>
      <vt:lpstr>Responding to RFP Inquiries</vt:lpstr>
      <vt:lpstr>The Four Performance Areas</vt:lpstr>
      <vt:lpstr>Navigating the Automated RFP</vt:lpstr>
      <vt:lpstr>Navigating the Automated RFP</vt:lpstr>
      <vt:lpstr>Navigating the Automated RFP</vt:lpstr>
      <vt:lpstr>Applying for Multiple Service Areas</vt:lpstr>
      <vt:lpstr>Using the Online  Application System at  lscgrants.lsc.gov </vt:lpstr>
      <vt:lpstr>Why Can’t I Submit??</vt:lpstr>
      <vt:lpstr>The Review and Submit Page</vt:lpstr>
      <vt:lpstr>The Review and Submit Page</vt:lpstr>
      <vt:lpstr>Linked Forms</vt:lpstr>
      <vt:lpstr>The Copy Feature</vt:lpstr>
      <vt:lpstr>The Copy Feature (cont.)</vt:lpstr>
      <vt:lpstr>The Copy Feature (cont.)</vt:lpstr>
      <vt:lpstr>The Copy Feature (cont.)</vt:lpstr>
      <vt:lpstr>Pre-population</vt:lpstr>
      <vt:lpstr>Pre-population (cont.)</vt:lpstr>
      <vt:lpstr>Technical Support</vt:lpstr>
      <vt:lpstr>PowerPoint Presentation</vt:lpstr>
      <vt:lpstr>Performance Area 1</vt:lpstr>
      <vt:lpstr>Performance Area 1 - Overview</vt:lpstr>
      <vt:lpstr>Needs Assessment </vt:lpstr>
      <vt:lpstr>Needs Assessment Data Chart</vt:lpstr>
      <vt:lpstr>Needs Assessment Data Chart</vt:lpstr>
      <vt:lpstr>Priorities, Goals, Strategies and Desired Outcomes</vt:lpstr>
      <vt:lpstr>Understanding Priorities, Goals,  Strategies and Desired Outcomes</vt:lpstr>
      <vt:lpstr>Understanding Priorities, Goals,  Strategies and Desired Outcomes</vt:lpstr>
      <vt:lpstr>Priorities, Goals, Strategies,  and Desired Outcomes Chart</vt:lpstr>
      <vt:lpstr>Outcomes Data Chart</vt:lpstr>
      <vt:lpstr>Implementation,  Evaluation, and Adjustment</vt:lpstr>
      <vt:lpstr>Strategic Planning</vt:lpstr>
      <vt:lpstr>Strategic Planning Process Chart</vt:lpstr>
      <vt:lpstr>Outcomes Met for Previous Priorities Chart</vt:lpstr>
      <vt:lpstr>Performance Area 2</vt:lpstr>
      <vt:lpstr>Performance Area 2</vt:lpstr>
      <vt:lpstr>Performance Area 2</vt:lpstr>
      <vt:lpstr>Performance Area 2</vt:lpstr>
      <vt:lpstr>Performance Area 2</vt:lpstr>
      <vt:lpstr>Performance Area 2</vt:lpstr>
      <vt:lpstr>Performance Area 2</vt:lpstr>
      <vt:lpstr>Performance Area 2</vt:lpstr>
      <vt:lpstr>Performance Area 2</vt:lpstr>
      <vt:lpstr>Performance Area 2</vt:lpstr>
      <vt:lpstr>Performance Area 2</vt:lpstr>
      <vt:lpstr>Performance Area 2</vt:lpstr>
      <vt:lpstr>LEP Plan and Components:</vt:lpstr>
      <vt:lpstr>Performance Area 3</vt:lpstr>
      <vt:lpstr>Performance Area Three Effectiveness of legal representation and other activities intended to benefit the client community</vt:lpstr>
      <vt:lpstr>Performance Area 3 General Comments</vt:lpstr>
      <vt:lpstr>Performance Area 3</vt:lpstr>
      <vt:lpstr>Performance Area 3</vt:lpstr>
      <vt:lpstr>Performance Area 3</vt:lpstr>
      <vt:lpstr>Performance Area 3</vt:lpstr>
      <vt:lpstr>Performance Area 3</vt:lpstr>
      <vt:lpstr>Performance Area 3</vt:lpstr>
      <vt:lpstr>Performance Area 3</vt:lpstr>
      <vt:lpstr>Performance Area 3</vt:lpstr>
      <vt:lpstr>Performance Area 4  Effectiveness of Governance, Leadership, and Administration </vt:lpstr>
      <vt:lpstr>PowerPoint Presentation</vt:lpstr>
      <vt:lpstr>PowerPoint Presentation</vt:lpstr>
      <vt:lpstr>Criterion 1: Board Governance</vt:lpstr>
      <vt:lpstr>Governing Body Structure</vt:lpstr>
      <vt:lpstr>Board Data</vt:lpstr>
      <vt:lpstr>Board Committees and Meetings Chart</vt:lpstr>
      <vt:lpstr>Evaluations of the Executive Director Chart</vt:lpstr>
      <vt:lpstr>Criterion 2.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Funding Application – Fiscal Component</vt:lpstr>
      <vt:lpstr>How to Access</vt:lpstr>
      <vt:lpstr>Overview</vt:lpstr>
      <vt:lpstr>Composition of Fiscal Questionnaire</vt:lpstr>
      <vt:lpstr>Board of Directors/Management Involvement</vt:lpstr>
      <vt:lpstr>Profile of Financial Employees</vt:lpstr>
      <vt:lpstr>Accounting Manual (Policies and Procedures)</vt:lpstr>
      <vt:lpstr>Accounting Manual (Policies and Procedures) (Con’t)</vt:lpstr>
      <vt:lpstr>Fiscal Oversight by Other Funders</vt:lpstr>
      <vt:lpstr>Financial Management</vt:lpstr>
      <vt:lpstr>Investigatory Inquiries</vt:lpstr>
      <vt:lpstr>Accounting System</vt:lpstr>
      <vt:lpstr>Additional Information</vt:lpstr>
      <vt:lpstr>Subgrants</vt:lpstr>
      <vt:lpstr>Subgrant Requests (Basic Field Grants)</vt:lpstr>
      <vt:lpstr>LSC Statutes, Regulations, and Grant Terms</vt:lpstr>
      <vt:lpstr>Where to Find Them</vt:lpstr>
      <vt:lpstr>LSC Statutes</vt:lpstr>
      <vt:lpstr>Restrictions and Funding Sources</vt:lpstr>
      <vt:lpstr>LSC Regulations</vt:lpstr>
      <vt:lpstr>Changes to the Regulations</vt:lpstr>
      <vt:lpstr>Grant Assurances</vt:lpstr>
      <vt:lpstr>Final Questions?</vt:lpstr>
    </vt:vector>
  </TitlesOfParts>
  <Company>LSC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Applicant Informational Session</dc:title>
  <dc:creator>sanabriac</dc:creator>
  <cp:lastModifiedBy>Kris Reinertson</cp:lastModifiedBy>
  <cp:revision>919</cp:revision>
  <cp:lastPrinted>2018-04-12T18:54:58Z</cp:lastPrinted>
  <dcterms:created xsi:type="dcterms:W3CDTF">2010-05-07T14:54:26Z</dcterms:created>
  <dcterms:modified xsi:type="dcterms:W3CDTF">2018-04-26T19:30:37Z</dcterms:modified>
</cp:coreProperties>
</file>